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8.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8.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tags/tag9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1"/>
  </p:notesMasterIdLst>
  <p:sldIdLst>
    <p:sldId id="1047" r:id="rId2"/>
    <p:sldId id="1585" r:id="rId3"/>
    <p:sldId id="1556" r:id="rId4"/>
    <p:sldId id="1673" r:id="rId5"/>
    <p:sldId id="1557" r:id="rId6"/>
    <p:sldId id="1674" r:id="rId7"/>
    <p:sldId id="1675" r:id="rId8"/>
    <p:sldId id="1676" r:id="rId9"/>
    <p:sldId id="1683" r:id="rId10"/>
    <p:sldId id="1684" r:id="rId11"/>
    <p:sldId id="1685" r:id="rId12"/>
    <p:sldId id="1687" r:id="rId13"/>
    <p:sldId id="1679" r:id="rId14"/>
    <p:sldId id="1688" r:id="rId15"/>
    <p:sldId id="1689" r:id="rId16"/>
    <p:sldId id="1690" r:id="rId17"/>
    <p:sldId id="1691" r:id="rId18"/>
    <p:sldId id="1680" r:id="rId19"/>
    <p:sldId id="1681" r:id="rId20"/>
    <p:sldId id="1692" r:id="rId21"/>
    <p:sldId id="1682" r:id="rId22"/>
    <p:sldId id="1693" r:id="rId23"/>
    <p:sldId id="1695" r:id="rId24"/>
    <p:sldId id="1696" r:id="rId25"/>
    <p:sldId id="1697" r:id="rId26"/>
    <p:sldId id="1698" r:id="rId27"/>
    <p:sldId id="1699" r:id="rId28"/>
    <p:sldId id="1700" r:id="rId29"/>
    <p:sldId id="1701" r:id="rId30"/>
    <p:sldId id="1771" r:id="rId31"/>
    <p:sldId id="1702" r:id="rId32"/>
    <p:sldId id="1703" r:id="rId33"/>
    <p:sldId id="1704" r:id="rId34"/>
    <p:sldId id="1705" r:id="rId35"/>
    <p:sldId id="1706" r:id="rId36"/>
    <p:sldId id="1707" r:id="rId37"/>
    <p:sldId id="1712" r:id="rId38"/>
    <p:sldId id="509" r:id="rId39"/>
    <p:sldId id="508" r:id="rId40"/>
    <p:sldId id="525" r:id="rId41"/>
    <p:sldId id="505" r:id="rId42"/>
    <p:sldId id="506" r:id="rId43"/>
    <p:sldId id="526" r:id="rId44"/>
    <p:sldId id="527" r:id="rId45"/>
    <p:sldId id="1772" r:id="rId46"/>
    <p:sldId id="1713" r:id="rId47"/>
    <p:sldId id="1714" r:id="rId48"/>
    <p:sldId id="1715" r:id="rId49"/>
    <p:sldId id="1716" r:id="rId50"/>
    <p:sldId id="1717" r:id="rId51"/>
    <p:sldId id="1718" r:id="rId52"/>
    <p:sldId id="1719" r:id="rId53"/>
    <p:sldId id="1720" r:id="rId54"/>
    <p:sldId id="1721" r:id="rId55"/>
    <p:sldId id="1722" r:id="rId56"/>
    <p:sldId id="1724" r:id="rId57"/>
    <p:sldId id="1723" r:id="rId58"/>
    <p:sldId id="1726" r:id="rId59"/>
    <p:sldId id="1727" r:id="rId60"/>
    <p:sldId id="1728" r:id="rId61"/>
    <p:sldId id="1729" r:id="rId62"/>
    <p:sldId id="1730" r:id="rId63"/>
    <p:sldId id="1731" r:id="rId64"/>
    <p:sldId id="1732" r:id="rId65"/>
    <p:sldId id="1733" r:id="rId66"/>
    <p:sldId id="1734" r:id="rId67"/>
    <p:sldId id="1735" r:id="rId68"/>
    <p:sldId id="1736" r:id="rId69"/>
    <p:sldId id="1737" r:id="rId70"/>
    <p:sldId id="1738" r:id="rId71"/>
    <p:sldId id="1725" r:id="rId72"/>
    <p:sldId id="1739" r:id="rId73"/>
    <p:sldId id="1740" r:id="rId74"/>
    <p:sldId id="1741" r:id="rId75"/>
    <p:sldId id="1742" r:id="rId76"/>
    <p:sldId id="1743" r:id="rId77"/>
    <p:sldId id="1744" r:id="rId78"/>
    <p:sldId id="1745" r:id="rId79"/>
    <p:sldId id="1747" r:id="rId80"/>
    <p:sldId id="1746" r:id="rId81"/>
    <p:sldId id="1748" r:id="rId82"/>
    <p:sldId id="1749" r:id="rId83"/>
    <p:sldId id="1750" r:id="rId84"/>
    <p:sldId id="1751" r:id="rId85"/>
    <p:sldId id="1752" r:id="rId86"/>
    <p:sldId id="1753" r:id="rId87"/>
    <p:sldId id="1754" r:id="rId88"/>
    <p:sldId id="1755" r:id="rId89"/>
    <p:sldId id="1756" r:id="rId90"/>
    <p:sldId id="1757" r:id="rId91"/>
    <p:sldId id="1758" r:id="rId92"/>
    <p:sldId id="1759" r:id="rId93"/>
    <p:sldId id="1760" r:id="rId94"/>
    <p:sldId id="1761" r:id="rId95"/>
    <p:sldId id="1762" r:id="rId96"/>
    <p:sldId id="1763" r:id="rId97"/>
    <p:sldId id="1764" r:id="rId98"/>
    <p:sldId id="1765" r:id="rId99"/>
    <p:sldId id="1766" r:id="rId100"/>
    <p:sldId id="1767" r:id="rId101"/>
    <p:sldId id="1768" r:id="rId102"/>
    <p:sldId id="1770" r:id="rId103"/>
    <p:sldId id="528" r:id="rId104"/>
    <p:sldId id="485" r:id="rId105"/>
    <p:sldId id="486" r:id="rId106"/>
    <p:sldId id="487" r:id="rId107"/>
    <p:sldId id="532" r:id="rId108"/>
    <p:sldId id="533" r:id="rId109"/>
    <p:sldId id="530" r:id="rId110"/>
    <p:sldId id="476" r:id="rId111"/>
    <p:sldId id="488" r:id="rId112"/>
    <p:sldId id="496" r:id="rId113"/>
    <p:sldId id="497" r:id="rId114"/>
    <p:sldId id="499" r:id="rId115"/>
    <p:sldId id="529" r:id="rId116"/>
    <p:sldId id="489" r:id="rId117"/>
    <p:sldId id="469" r:id="rId118"/>
    <p:sldId id="477" r:id="rId119"/>
    <p:sldId id="494" r:id="rId12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5pPr>
    <a:lvl6pPr marL="22860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6pPr>
    <a:lvl7pPr marL="27432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7pPr>
    <a:lvl8pPr marL="32004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8pPr>
    <a:lvl9pPr marL="36576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9pPr>
  </p:defaultTextStyle>
  <p:extLst>
    <p:ext uri="{EFAFB233-063F-42B5-8137-9DF3F51BA10A}">
      <p15:sldGuideLst xmlns:p15="http://schemas.microsoft.com/office/powerpoint/2012/main">
        <p15:guide id="1" orient="horz" pos="211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1" autoAdjust="0"/>
    <p:restoredTop sz="81440" autoAdjust="0"/>
  </p:normalViewPr>
  <p:slideViewPr>
    <p:cSldViewPr showGuides="1">
      <p:cViewPr varScale="1">
        <p:scale>
          <a:sx n="101" d="100"/>
          <a:sy n="101" d="100"/>
        </p:scale>
        <p:origin x="1568" y="192"/>
      </p:cViewPr>
      <p:guideLst>
        <p:guide orient="horz" pos="2119"/>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93" y="1018040"/>
          <a:ext cx="1678855" cy="146753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t>定义网络</a:t>
          </a:r>
          <a:endParaRPr lang="zh-TW" altLang="en-US" sz="2800" kern="1200" dirty="0"/>
        </a:p>
      </dsp:txBody>
      <dsp:txXfrm>
        <a:off x="842607" y="1238170"/>
        <a:ext cx="818442" cy="1027271"/>
      </dsp:txXfrm>
    </dsp:sp>
    <dsp:sp modelId="{26507422-5EB3-4794-954B-10F5496864B4}">
      <dsp:nvSpPr>
        <dsp:cNvPr id="0" name=""/>
        <dsp:cNvSpPr/>
      </dsp:nvSpPr>
      <dsp:spPr>
        <a:xfrm>
          <a:off x="3179" y="1332092"/>
          <a:ext cx="839427" cy="839427"/>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10" y="1455023"/>
        <a:ext cx="593565" cy="593565"/>
      </dsp:txXfrm>
    </dsp:sp>
    <dsp:sp modelId="{63BF4F9E-DFD3-4F32-BB83-EDA34B3186AB}">
      <dsp:nvSpPr>
        <dsp:cNvPr id="0" name=""/>
        <dsp:cNvSpPr/>
      </dsp:nvSpPr>
      <dsp:spPr>
        <a:xfrm>
          <a:off x="2626391" y="1018040"/>
          <a:ext cx="1678855" cy="1467531"/>
        </a:xfrm>
        <a:prstGeom prst="rightArrow">
          <a:avLst>
            <a:gd name="adj1" fmla="val 70000"/>
            <a:gd name="adj2" fmla="val 50000"/>
          </a:avLst>
        </a:prstGeom>
        <a:solidFill>
          <a:schemeClr val="accent4">
            <a:tint val="40000"/>
            <a:alpha val="90000"/>
            <a:hueOff val="420343"/>
            <a:satOff val="-6182"/>
            <a:lumOff val="-677"/>
            <a:alphaOff val="0"/>
          </a:schemeClr>
        </a:solidFill>
        <a:ln w="9525" cap="flat" cmpd="sng" algn="ctr">
          <a:solidFill>
            <a:schemeClr val="accent4">
              <a:tint val="40000"/>
              <a:alpha val="90000"/>
              <a:hueOff val="420343"/>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3"/>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t>损失函数</a:t>
          </a:r>
          <a:endParaRPr lang="zh-TW" altLang="en-US" sz="2800" kern="1200" dirty="0"/>
        </a:p>
      </dsp:txBody>
      <dsp:txXfrm>
        <a:off x="3046105" y="1238170"/>
        <a:ext cx="818442" cy="1027271"/>
      </dsp:txXfrm>
    </dsp:sp>
    <dsp:sp modelId="{BD20842E-DDAC-4D2A-81A6-5E7B3DC6A9BA}">
      <dsp:nvSpPr>
        <dsp:cNvPr id="0" name=""/>
        <dsp:cNvSpPr/>
      </dsp:nvSpPr>
      <dsp:spPr>
        <a:xfrm>
          <a:off x="2206677" y="1332092"/>
          <a:ext cx="839427" cy="839427"/>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608" y="1455023"/>
        <a:ext cx="593565" cy="593565"/>
      </dsp:txXfrm>
    </dsp:sp>
    <dsp:sp modelId="{25708548-ACE5-456A-9BB2-8335CF56201B}">
      <dsp:nvSpPr>
        <dsp:cNvPr id="0" name=""/>
        <dsp:cNvSpPr/>
      </dsp:nvSpPr>
      <dsp:spPr>
        <a:xfrm>
          <a:off x="4829889" y="1018040"/>
          <a:ext cx="1678855" cy="1467531"/>
        </a:xfrm>
        <a:prstGeom prst="rightArrow">
          <a:avLst>
            <a:gd name="adj1" fmla="val 70000"/>
            <a:gd name="adj2" fmla="val 50000"/>
          </a:avLst>
        </a:prstGeom>
        <a:solidFill>
          <a:schemeClr val="accent4">
            <a:tint val="40000"/>
            <a:alpha val="90000"/>
            <a:hueOff val="840687"/>
            <a:satOff val="-12365"/>
            <a:lumOff val="-1354"/>
            <a:alphaOff val="0"/>
          </a:schemeClr>
        </a:solidFill>
        <a:ln w="9525" cap="flat" cmpd="sng" algn="ctr">
          <a:solidFill>
            <a:schemeClr val="accent4">
              <a:tint val="40000"/>
              <a:alpha val="90000"/>
              <a:hueOff val="840687"/>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7"/>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t>优化</a:t>
          </a:r>
          <a:endParaRPr lang="zh-TW" altLang="en-US" sz="2800" kern="1200" dirty="0"/>
        </a:p>
      </dsp:txBody>
      <dsp:txXfrm>
        <a:off x="5249603" y="1238170"/>
        <a:ext cx="818442" cy="1027271"/>
      </dsp:txXfrm>
    </dsp:sp>
    <dsp:sp modelId="{51AD05C7-9BB6-4F43-AAA2-1D0412419A6C}">
      <dsp:nvSpPr>
        <dsp:cNvPr id="0" name=""/>
        <dsp:cNvSpPr/>
      </dsp:nvSpPr>
      <dsp:spPr>
        <a:xfrm>
          <a:off x="4410175" y="1332092"/>
          <a:ext cx="839427" cy="839427"/>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3106" y="1455023"/>
        <a:ext cx="593565" cy="59356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17T07:35:38"/>
    </inkml:context>
    <inkml:brush xml:id="br0">
      <inkml:brushProperty name="width" value="0.05" units="cm"/>
      <inkml:brushProperty name="height" value="0.05" units="cm"/>
      <inkml:brushProperty name="color" value="#FF0066"/>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8-17T07:35:43"/>
    </inkml:context>
    <inkml:brush xml:id="br0">
      <inkml:brushProperty name="width" value="0.05" units="cm"/>
      <inkml:brushProperty name="height" value="0.05" units="cm"/>
      <inkml:brushProperty name="color" value="#FF0066"/>
    </inkml:brush>
  </inkml:definitions>
  <inkml:trace contextRef="#ctx0" brushRef="#br0">33 43 1024 0 0,'-33'-42'0'0'0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7020304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702030404030204" pitchFamily="34" charset="0"/>
              </a:defRPr>
            </a:lvl1pPr>
          </a:lstStyle>
          <a:p>
            <a:pPr>
              <a:defRPr/>
            </a:pPr>
            <a:fld id="{683E5292-C197-4B29-8ABD-C7AEB5E0B154}" type="datetimeFigureOut">
              <a:rPr lang="en-US" altLang="zh-CN"/>
              <a:t>10/23/25</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7020304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702030404030204" pitchFamily="34" charset="0"/>
              </a:defRPr>
            </a:lvl1pPr>
          </a:lstStyle>
          <a:p>
            <a:pPr>
              <a:defRPr/>
            </a:pPr>
            <a:fld id="{B4C119E0-CEE4-4FF8-83B2-DC856A2C17CC}"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记忆网络：与状态有关</a:t>
            </a:r>
            <a:endParaRPr kumimoji="1" lang="en-US" altLang="zh-CN" dirty="0"/>
          </a:p>
          <a:p>
            <a:r>
              <a:rPr kumimoji="1" lang="zh-CN" altLang="en-US" dirty="0"/>
              <a:t>图网络：连接由图定义，每个节点是一组神经元。</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24</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27</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神经网络的通用近似性质也被证明对于其它类型的激活函数，比如ReLU，也都是适用的。</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31</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特征抽取</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32</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Softmax</a:t>
            </a:r>
            <a:r>
              <a:rPr kumimoji="1" lang="zh-CN" altLang="en-US" dirty="0"/>
              <a:t>可看作一种特殊的激活函数。</a:t>
            </a:r>
            <a:endParaRPr kumimoji="1" lang="en-US" altLang="zh-CN" dirty="0"/>
          </a:p>
          <a:p>
            <a:r>
              <a:rPr kumimoji="1" lang="en-US" altLang="zh-CN" dirty="0"/>
              <a:t>y\in{0,1}^C</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34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35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36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37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38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D86FE-CDCC-821F-62DD-C99713D773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DAE755-A2B4-426B-8DBE-0056D962BEB9}"/>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E47F6DDE-3689-5C88-2B4E-B7CACDC0CE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7101DB1-66E5-1476-C66B-95C62AE64129}"/>
              </a:ext>
            </a:extLst>
          </p:cNvPr>
          <p:cNvSpPr>
            <a:spLocks noGrp="1"/>
          </p:cNvSpPr>
          <p:nvPr>
            <p:ph type="sldNum" sz="quarter" idx="10"/>
          </p:nvPr>
        </p:nvSpPr>
        <p:spPr/>
        <p:txBody>
          <a:bodyPr/>
          <a:lstStyle/>
          <a:p>
            <a:pPr>
              <a:defRPr/>
            </a:pPr>
            <a:fld id="{B4C119E0-CEE4-4FF8-83B2-DC856A2C17CC}" type="slidenum">
              <a:rPr lang="en-US" altLang="zh-CN" smtClean="0"/>
              <a:t>45</a:t>
            </a:fld>
            <a:endParaRPr lang="en-US" altLang="zh-CN"/>
          </a:p>
        </p:txBody>
      </p:sp>
    </p:spTree>
    <p:extLst>
      <p:ext uri="{BB962C8B-B14F-4D97-AF65-F5344CB8AC3E}">
        <p14:creationId xmlns:p14="http://schemas.microsoft.com/office/powerpoint/2010/main" val="148460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103</a:t>
            </a:fld>
            <a:endParaRPr lang="en-US" altLang="zh-CN"/>
          </a:p>
        </p:txBody>
      </p:sp>
    </p:spTree>
    <p:extLst>
      <p:ext uri="{BB962C8B-B14F-4D97-AF65-F5344CB8AC3E}">
        <p14:creationId xmlns:p14="http://schemas.microsoft.com/office/powerpoint/2010/main" val="1038207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a:t>
            </a:r>
            <a:r>
              <a:rPr kumimoji="1" lang="en-US" altLang="zh-CN" dirty="0"/>
              <a:t>x=1,w=0,b=0</a:t>
            </a:r>
            <a:r>
              <a:rPr kumimoji="1" lang="zh-CN" altLang="en-US" dirty="0"/>
              <a:t>时复合函数的计算图</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104</a:t>
            </a:fld>
            <a:endParaRPr lang="en-US" altLang="zh-CN"/>
          </a:p>
        </p:txBody>
      </p:sp>
    </p:spTree>
    <p:extLst>
      <p:ext uri="{BB962C8B-B14F-4D97-AF65-F5344CB8AC3E}">
        <p14:creationId xmlns:p14="http://schemas.microsoft.com/office/powerpoint/2010/main" val="984632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有什么差异？</a:t>
            </a:r>
            <a:endParaRPr kumimoji="1" lang="en-US" altLang="zh-CN" dirty="0"/>
          </a:p>
          <a:p>
            <a:r>
              <a:rPr kumimoji="1" lang="zh-CN" altLang="en-US" dirty="0"/>
              <a:t>前向模式需要保留中间变量</a:t>
            </a:r>
            <a:endParaRPr kumimoji="1" lang="en-US" altLang="zh-CN" dirty="0"/>
          </a:p>
          <a:p>
            <a:r>
              <a:rPr kumimoji="1" lang="zh-CN" altLang="en-US" dirty="0"/>
              <a:t>前向模式按计算图中计算方向的相同方向递归地计算梯度。</a:t>
            </a:r>
            <a:endParaRPr kumimoji="1" lang="en-US" altLang="zh-CN"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106</a:t>
            </a:fld>
            <a:endParaRPr lang="en-US" altLang="zh-CN"/>
          </a:p>
        </p:txBody>
      </p:sp>
    </p:spTree>
    <p:extLst>
      <p:ext uri="{BB962C8B-B14F-4D97-AF65-F5344CB8AC3E}">
        <p14:creationId xmlns:p14="http://schemas.microsoft.com/office/powerpoint/2010/main" val="3818507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又在</a:t>
            </a:r>
            <a:r>
              <a:rPr kumimoji="1" lang="en-US" altLang="zh-CN" dirty="0" err="1"/>
              <a:t>tensorflow</a:t>
            </a:r>
            <a:r>
              <a:rPr kumimoji="1" lang="zh-CN" altLang="en-US" dirty="0"/>
              <a:t>上进行一层封装</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113</a:t>
            </a:fld>
            <a:endParaRPr lang="en-US" altLang="zh-CN"/>
          </a:p>
        </p:txBody>
      </p:sp>
    </p:spTree>
    <p:extLst>
      <p:ext uri="{BB962C8B-B14F-4D97-AF65-F5344CB8AC3E}">
        <p14:creationId xmlns:p14="http://schemas.microsoft.com/office/powerpoint/2010/main" val="3389783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114</a:t>
            </a:fld>
            <a:endParaRPr lang="zh-TW" altLang="en-US"/>
          </a:p>
        </p:txBody>
      </p:sp>
    </p:spTree>
    <p:extLst>
      <p:ext uri="{BB962C8B-B14F-4D97-AF65-F5344CB8AC3E}">
        <p14:creationId xmlns:p14="http://schemas.microsoft.com/office/powerpoint/2010/main" val="2806004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115</a:t>
            </a:fld>
            <a:endParaRPr lang="en-US" altLang="zh-CN"/>
          </a:p>
        </p:txBody>
      </p:sp>
    </p:spTree>
    <p:extLst>
      <p:ext uri="{BB962C8B-B14F-4D97-AF65-F5344CB8AC3E}">
        <p14:creationId xmlns:p14="http://schemas.microsoft.com/office/powerpoint/2010/main" val="3319062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Consider a parameter w in </a:t>
                </a:r>
                <a14:m>
                  <m:oMath xmlns:m="http://schemas.openxmlformats.org/officeDocument/2006/math">
                    <m:r>
                      <a:rPr lang="zh-TW" altLang="en-US" sz="1200" i="1">
                        <a:latin typeface="Cambria Math" panose="02040503050406030204" pitchFamily="18" charset="0"/>
                      </a:rPr>
                      <m:t>𝜃</m:t>
                    </m:r>
                  </m:oMath>
                </a14:m>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Consider a parameter w in </a:t>
                </a:r>
                <a:r>
                  <a:rPr lang="zh-TW" altLang="en-US" sz="1200" i="0">
                    <a:latin typeface="Cambria Math" panose="02040503050406030204" pitchFamily="18" charset="0"/>
                  </a:rPr>
                  <a:t>𝜃</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3F9096D2-8776-4F5C-A458-4FD37E7160D3}" type="slidenum">
              <a:rPr lang="zh-TW" altLang="en-US" smtClean="0"/>
              <a:t>117</a:t>
            </a:fld>
            <a:endParaRPr lang="zh-TW" altLang="en-US"/>
          </a:p>
        </p:txBody>
      </p:sp>
    </p:spTree>
    <p:extLst>
      <p:ext uri="{BB962C8B-B14F-4D97-AF65-F5344CB8AC3E}">
        <p14:creationId xmlns:p14="http://schemas.microsoft.com/office/powerpoint/2010/main" val="1782558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导数在合理范围内，</a:t>
            </a:r>
            <a:r>
              <a:rPr kumimoji="1" lang="en-US" altLang="zh-CN" dirty="0"/>
              <a:t>1</a:t>
            </a:r>
            <a:r>
              <a:rPr kumimoji="1" lang="zh-CN" altLang="en-US" dirty="0"/>
              <a:t>左右最好，</a:t>
            </a:r>
            <a:r>
              <a:rPr kumimoji="1" lang="en-US" altLang="zh-CN" dirty="0" err="1"/>
              <a:t>ReLU</a:t>
            </a:r>
            <a:r>
              <a:rPr kumimoji="1" lang="zh-CN" altLang="en-US" dirty="0"/>
              <a:t>好</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118</a:t>
            </a:fld>
            <a:endParaRPr lang="en-US" altLang="zh-CN"/>
          </a:p>
        </p:txBody>
      </p:sp>
    </p:spTree>
    <p:extLst>
      <p:ext uri="{BB962C8B-B14F-4D97-AF65-F5344CB8AC3E}">
        <p14:creationId xmlns:p14="http://schemas.microsoft.com/office/powerpoint/2010/main" val="3498834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dirty="0">
                <a:sym typeface="+mn-ea"/>
              </a:rPr>
              <a:t>树突接收信号，汇聚到细胞体（包含阈值）</a:t>
            </a:r>
            <a:endParaRPr lang="en-US" altLang="zh-CN" dirty="0"/>
          </a:p>
          <a:p>
            <a:r>
              <a:rPr lang="zh-CN" altLang="en-US" dirty="0">
                <a:sym typeface="+mn-ea"/>
              </a:rPr>
              <a:t>兴奋</a:t>
            </a:r>
            <a:r>
              <a:rPr lang="en-US" altLang="zh-CN" dirty="0">
                <a:sym typeface="+mn-ea"/>
              </a:rPr>
              <a:t>/</a:t>
            </a:r>
            <a:r>
              <a:rPr lang="zh-CN" altLang="en-US" dirty="0">
                <a:sym typeface="+mn-ea"/>
              </a:rPr>
              <a:t>抑制</a:t>
            </a:r>
            <a:endParaRPr lang="en-US" altLang="zh-CN" dirty="0"/>
          </a:p>
          <a:p>
            <a:r>
              <a:rPr lang="zh-CN" altLang="en-US" dirty="0">
                <a:sym typeface="+mn-ea"/>
              </a:rPr>
              <a:t>兴奋之后通过轴突传给其他神经元</a:t>
            </a:r>
            <a:endParaRPr lang="zh-CN" altLang="en-US" dirty="0"/>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神经元：收集信息，映射（激活函数）</a:t>
            </a:r>
            <a:endParaRPr kumimoji="1" lang="en-US" altLang="zh-CN" dirty="0"/>
          </a:p>
          <a:p>
            <a:r>
              <a:rPr kumimoji="1" lang="en-US" altLang="zh-CN" dirty="0"/>
              <a:t>a=f(z)</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7</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y=f(w\sigma(x)), </a:t>
            </a:r>
            <a:r>
              <a:rPr lang="en-US" altLang="zh-CN" dirty="0" err="1"/>
              <a:t>dy</a:t>
            </a:r>
            <a:r>
              <a:rPr lang="en-US" altLang="zh-CN" dirty="0"/>
              <a:t>/</a:t>
            </a:r>
            <a:r>
              <a:rPr lang="en-US" altLang="zh-CN" dirty="0" err="1"/>
              <a:t>dw</a:t>
            </a:r>
            <a:r>
              <a:rPr lang="en-US" altLang="zh-CN" dirty="0"/>
              <a:t> = f’(w\sigma(x))*\sigma(x),</a:t>
            </a:r>
            <a:r>
              <a:rPr lang="zh-CN" altLang="en-US" dirty="0"/>
              <a:t> 全为正或者全为负，梯度只能在一三象限。例如</a:t>
            </a:r>
            <a:r>
              <a:rPr lang="en-US" altLang="zh-CN" dirty="0"/>
              <a:t>w=(w1,w2),</a:t>
            </a:r>
            <a:r>
              <a:rPr lang="zh-CN" altLang="en-US" dirty="0"/>
              <a:t>在二四象限只能走之字型。</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11</a:t>
            </a:fld>
            <a:endParaRPr lang="en-US" altLang="zh-CN"/>
          </a:p>
        </p:txBody>
      </p:sp>
    </p:spTree>
    <p:extLst>
      <p:ext uri="{BB962C8B-B14F-4D97-AF65-F5344CB8AC3E}">
        <p14:creationId xmlns:p14="http://schemas.microsoft.com/office/powerpoint/2010/main" val="1106722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死亡</a:t>
            </a:r>
            <a:r>
              <a:rPr kumimoji="1" lang="en-US" altLang="zh-CN" dirty="0" err="1"/>
              <a:t>ReLU</a:t>
            </a:r>
            <a:r>
              <a:rPr kumimoji="1" lang="zh-CN" altLang="en-US" dirty="0"/>
              <a:t>问题：某个神经元在所有训练样本上都不能被激活，自身参数的梯度为</a:t>
            </a:r>
            <a:r>
              <a:rPr kumimoji="1" lang="en-US" altLang="zh-CN" dirty="0"/>
              <a:t>0</a:t>
            </a:r>
            <a:r>
              <a:rPr kumimoji="1" lang="zh-CN" altLang="en-US" dirty="0"/>
              <a:t>，永远无法激活。</a:t>
            </a:r>
          </a:p>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15</a:t>
            </a:fld>
            <a:endParaRPr lang="en-US" altLang="zh-CN"/>
          </a:p>
        </p:txBody>
      </p:sp>
    </p:spTree>
    <p:extLst>
      <p:ext uri="{BB962C8B-B14F-4D97-AF65-F5344CB8AC3E}">
        <p14:creationId xmlns:p14="http://schemas.microsoft.com/office/powerpoint/2010/main" val="4242409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a:t>
            </a:r>
            <a:r>
              <a:rPr kumimoji="1" lang="en-US" altLang="zh-CN" dirty="0"/>
              <a:t>sigmoid</a:t>
            </a:r>
            <a:r>
              <a:rPr kumimoji="1" lang="zh-CN" altLang="en-US" dirty="0"/>
              <a:t>函数近似一个</a:t>
            </a:r>
            <a:r>
              <a:rPr kumimoji="1" lang="en-US" altLang="zh-CN" dirty="0"/>
              <a:t>gate</a:t>
            </a:r>
          </a:p>
          <a:p>
            <a:r>
              <a:rPr kumimoji="1" lang="zh-CN" altLang="en-US" dirty="0"/>
              <a:t>参数</a:t>
            </a:r>
            <a:r>
              <a:rPr kumimoji="1" lang="en-US" altLang="zh-CN" dirty="0"/>
              <a:t>\beta</a:t>
            </a:r>
            <a:r>
              <a:rPr kumimoji="1" lang="zh-CN" altLang="en-US" dirty="0"/>
              <a:t>用于控制允许通过的信息的多少</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22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hasCustomPrompt="1"/>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341899003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单击此处编辑母版标题样式</a:t>
            </a:r>
          </a:p>
        </p:txBody>
      </p:sp>
      <p:sp>
        <p:nvSpPr>
          <p:cNvPr id="8" name="Text Placeholder 12"/>
          <p:cNvSpPr>
            <a:spLocks noGrp="1"/>
          </p:cNvSpPr>
          <p:nvPr>
            <p:ph idx="1" hasCustomPrompt="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8" name="Text Placeholder 12"/>
          <p:cNvSpPr>
            <a:spLocks noGrp="1"/>
          </p:cNvSpPr>
          <p:nvPr>
            <p:ph idx="10" hasCustomPrompt="1"/>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p:cNvSpPr>
            <a:spLocks noGrp="1"/>
          </p:cNvSpPr>
          <p:nvPr>
            <p:ph type="title"/>
          </p:nvPr>
        </p:nvSpPr>
        <p:spPr/>
        <p:txBody>
          <a:bodyPr/>
          <a:lstStyle/>
          <a:p>
            <a:r>
              <a:rPr lang="zh-CN" altLang="en-US"/>
              <a:t>单击此处编辑母版标题样式</a:t>
            </a:r>
          </a:p>
        </p:txBody>
      </p:sp>
      <p:cxnSp>
        <p:nvCxnSpPr>
          <p:cNvPr id="4" name="直接连接符 3"/>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C00000"/>
                </a:solidFill>
                <a:latin typeface="+mn-lt"/>
                <a:ea typeface="Microsoft YaHei"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sz="2800">
                <a:solidFill>
                  <a:schemeClr val="tx1"/>
                </a:solidFill>
                <a:latin typeface="Calibri" panose="020F0702030404030204" pitchFamily="34" charset="0"/>
                <a:ea typeface="Calibri" panose="020F0702030404030204" pitchFamily="34" charset="0"/>
                <a:cs typeface="Calibri" panose="020F0702030404030204" pitchFamily="34" charset="0"/>
              </a:defRPr>
            </a:lvl1pPr>
            <a:lvl2pPr>
              <a:defRPr sz="2600">
                <a:solidFill>
                  <a:schemeClr val="tx1"/>
                </a:solidFill>
                <a:latin typeface="Calibri" panose="020F0702030404030204" pitchFamily="34" charset="0"/>
                <a:ea typeface="Calibri" panose="020F0702030404030204" pitchFamily="34" charset="0"/>
                <a:cs typeface="Calibri" panose="020F0702030404030204" pitchFamily="34" charset="0"/>
              </a:defRPr>
            </a:lvl2pPr>
            <a:lvl3pPr>
              <a:defRPr>
                <a:solidFill>
                  <a:schemeClr val="tx1"/>
                </a:solidFill>
                <a:latin typeface="Calibri" panose="020F0702030404030204" pitchFamily="34" charset="0"/>
                <a:ea typeface="Calibri" panose="020F0702030404030204" pitchFamily="34" charset="0"/>
                <a:cs typeface="Calibri" panose="020F0702030404030204" pitchFamily="34" charset="0"/>
              </a:defRPr>
            </a:lvl3pPr>
            <a:lvl4pPr>
              <a:defRPr>
                <a:solidFill>
                  <a:schemeClr val="tx1"/>
                </a:solidFill>
                <a:latin typeface="Calibri" panose="020F0702030404030204" pitchFamily="34" charset="0"/>
                <a:ea typeface="Calibri" panose="020F0702030404030204" pitchFamily="34" charset="0"/>
                <a:cs typeface="Calibri" panose="020F0702030404030204" pitchFamily="34" charset="0"/>
              </a:defRPr>
            </a:lvl4pPr>
            <a:lvl5pPr>
              <a:defRPr>
                <a:solidFill>
                  <a:schemeClr val="tx1"/>
                </a:solidFill>
                <a:latin typeface="Calibri" panose="020F0702030404030204" pitchFamily="34" charset="0"/>
                <a:ea typeface="Calibri" panose="020F0702030404030204" pitchFamily="34" charset="0"/>
                <a:cs typeface="Calibri" panose="020F07020304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0"/>
            <a:ext cx="2844800" cy="365125"/>
          </a:xfrm>
        </p:spPr>
        <p:txBody>
          <a:bodyPr/>
          <a:lstStyle/>
          <a:p>
            <a:fld id="{EA1F7F7F-5516-3B42-AB10-8CC3BC540D6C}" type="datetime1">
              <a:rPr lang="en-US" smtClean="0"/>
              <a:t>10/23/25</a:t>
            </a:fld>
            <a:endParaRPr lang="en-US"/>
          </a:p>
        </p:txBody>
      </p:sp>
      <p:sp>
        <p:nvSpPr>
          <p:cNvPr id="5" name="Footer Placeholder 4"/>
          <p:cNvSpPr>
            <a:spLocks noGrp="1"/>
          </p:cNvSpPr>
          <p:nvPr>
            <p:ph type="ftr" sz="quarter" idx="11"/>
          </p:nvPr>
        </p:nvSpPr>
        <p:spPr>
          <a:xfrm>
            <a:off x="4165600" y="6356350"/>
            <a:ext cx="3860800" cy="365125"/>
          </a:xfrm>
        </p:spPr>
        <p:txBody>
          <a:bodyPr/>
          <a:lstStyle/>
          <a:p>
            <a:r>
              <a:rPr lang="en-US" altLang="zh-CN"/>
              <a:t>Machine Learning</a:t>
            </a:r>
            <a:endParaRPr lang="en-US" altLang="zh-CN" dirty="0"/>
          </a:p>
        </p:txBody>
      </p:sp>
      <p:sp>
        <p:nvSpPr>
          <p:cNvPr id="6" name="Slide Number Placeholder 5"/>
          <p:cNvSpPr>
            <a:spLocks noGrp="1"/>
          </p:cNvSpPr>
          <p:nvPr>
            <p:ph type="sldNum" sz="quarter" idx="12"/>
          </p:nvPr>
        </p:nvSpPr>
        <p:spPr>
          <a:xfrm>
            <a:off x="8737600" y="6356350"/>
            <a:ext cx="2844800" cy="365125"/>
          </a:xfrm>
        </p:spPr>
        <p:txBody>
          <a:bodyPr/>
          <a:lstStyle/>
          <a:p>
            <a:fld id="{EEE6BDDF-0D5D-437D-825C-0A2F32864773}" type="slidenum">
              <a:rPr lang="zh-CN" altLang="en-US"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7"/>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90204" pitchFamily="34" charset="0"/>
              </a:rPr>
              <a:t>‹#›</a:t>
            </a:fld>
            <a:endParaRPr lang="en-US" altLang="zh-CN" sz="1400" kern="1200" dirty="0">
              <a:solidFill>
                <a:schemeClr val="tx2"/>
              </a:solidFill>
              <a:latin typeface="+mn-ea"/>
              <a:ea typeface="+mn-ea"/>
              <a:cs typeface="Arial" panose="020B0604020202090204" pitchFamily="34" charset="0"/>
            </a:endParaRPr>
          </a:p>
        </p:txBody>
      </p:sp>
      <p:sp>
        <p:nvSpPr>
          <p:cNvPr id="12" name="Straight Connector 27"/>
          <p:cNvSpPr>
            <a:spLocks noChangeShapeType="1"/>
          </p:cNvSpPr>
          <p:nvPr userDrawn="1"/>
        </p:nvSpPr>
        <p:spPr bwMode="auto">
          <a:xfrm>
            <a:off x="609600" y="6477000"/>
            <a:ext cx="10972800" cy="0"/>
          </a:xfrm>
          <a:prstGeom prst="line">
            <a:avLst/>
          </a:prstGeom>
          <a:noFill/>
          <a:ln w="9525" algn="ctr">
            <a:solidFill>
              <a:schemeClr val="accent2"/>
            </a:solidFill>
            <a:prstDash val="dash"/>
            <a:round/>
          </a:ln>
        </p:spPr>
        <p:txBody>
          <a:bodyPr/>
          <a:lstStyle/>
          <a:p>
            <a:endParaRPr lang="zh-CN" altLang="en-US" sz="1400">
              <a:latin typeface="+mn-ea"/>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702030404030204" pitchFamily="34" charset="0"/>
        </a:defRPr>
      </a:lvl2pPr>
      <a:lvl3pPr algn="l" rtl="0" eaLnBrk="1" fontAlgn="base" hangingPunct="1">
        <a:spcBef>
          <a:spcPct val="0"/>
        </a:spcBef>
        <a:spcAft>
          <a:spcPct val="0"/>
        </a:spcAft>
        <a:defRPr sz="2025">
          <a:solidFill>
            <a:schemeClr val="tx2"/>
          </a:solidFill>
          <a:latin typeface="Calibri" panose="020F0702030404030204" pitchFamily="34" charset="0"/>
        </a:defRPr>
      </a:lvl3pPr>
      <a:lvl4pPr algn="l" rtl="0" eaLnBrk="1" fontAlgn="base" hangingPunct="1">
        <a:spcBef>
          <a:spcPct val="0"/>
        </a:spcBef>
        <a:spcAft>
          <a:spcPct val="0"/>
        </a:spcAft>
        <a:defRPr sz="2025">
          <a:solidFill>
            <a:schemeClr val="tx2"/>
          </a:solidFill>
          <a:latin typeface="Calibri" panose="020F0702030404030204" pitchFamily="34" charset="0"/>
        </a:defRPr>
      </a:lvl4pPr>
      <a:lvl5pPr algn="l" rtl="0" eaLnBrk="1" fontAlgn="base" hangingPunct="1">
        <a:spcBef>
          <a:spcPct val="0"/>
        </a:spcBef>
        <a:spcAft>
          <a:spcPct val="0"/>
        </a:spcAft>
        <a:defRPr sz="2025">
          <a:solidFill>
            <a:schemeClr val="tx2"/>
          </a:solidFill>
          <a:latin typeface="Calibri" panose="020F0702030404030204" pitchFamily="34" charset="0"/>
        </a:defRPr>
      </a:lvl5pPr>
      <a:lvl6pPr marL="257175" algn="l" rtl="0" eaLnBrk="1" fontAlgn="base" hangingPunct="1">
        <a:spcBef>
          <a:spcPct val="0"/>
        </a:spcBef>
        <a:spcAft>
          <a:spcPct val="0"/>
        </a:spcAft>
        <a:defRPr sz="1800">
          <a:solidFill>
            <a:schemeClr val="tx2"/>
          </a:solidFill>
          <a:latin typeface="Calibri" panose="020F0702030404030204" pitchFamily="34" charset="0"/>
        </a:defRPr>
      </a:lvl6pPr>
      <a:lvl7pPr marL="514350" algn="l" rtl="0" eaLnBrk="1" fontAlgn="base" hangingPunct="1">
        <a:spcBef>
          <a:spcPct val="0"/>
        </a:spcBef>
        <a:spcAft>
          <a:spcPct val="0"/>
        </a:spcAft>
        <a:defRPr sz="1800">
          <a:solidFill>
            <a:schemeClr val="tx2"/>
          </a:solidFill>
          <a:latin typeface="Calibri" panose="020F0702030404030204" pitchFamily="34" charset="0"/>
        </a:defRPr>
      </a:lvl7pPr>
      <a:lvl8pPr marL="771525" algn="l" rtl="0" eaLnBrk="1" fontAlgn="base" hangingPunct="1">
        <a:spcBef>
          <a:spcPct val="0"/>
        </a:spcBef>
        <a:spcAft>
          <a:spcPct val="0"/>
        </a:spcAft>
        <a:defRPr sz="1800">
          <a:solidFill>
            <a:schemeClr val="tx2"/>
          </a:solidFill>
          <a:latin typeface="Calibri" panose="020F0702030404030204" pitchFamily="34" charset="0"/>
        </a:defRPr>
      </a:lvl8pPr>
      <a:lvl9pPr marL="1028700" algn="l" rtl="0" eaLnBrk="1" fontAlgn="base" hangingPunct="1">
        <a:spcBef>
          <a:spcPct val="0"/>
        </a:spcBef>
        <a:spcAft>
          <a:spcPct val="0"/>
        </a:spcAft>
        <a:defRPr sz="1800">
          <a:solidFill>
            <a:schemeClr val="tx2"/>
          </a:solidFill>
          <a:latin typeface="Calibri" panose="020F0702030404030204" pitchFamily="34" charset="0"/>
        </a:defRPr>
      </a:lvl9pPr>
    </p:titleStyle>
    <p:body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9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image" Target="../media/image9.jpeg"/><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image" Target="../media/image14.jpe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slideLayout" Target="../slideLayouts/slideLayout4.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image" Target="../media/image13.jpeg"/><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image" Target="../media/image16.jpe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image" Target="../media/image12.png"/><Relationship Id="rId30"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image" Target="../media/image164.jpeg"/><Relationship Id="rId7" Type="http://schemas.openxmlformats.org/officeDocument/2006/relationships/image" Target="../media/image163.jpeg"/><Relationship Id="rId2" Type="http://schemas.openxmlformats.org/officeDocument/2006/relationships/image" Target="../media/image161.jpeg"/><Relationship Id="rId1" Type="http://schemas.openxmlformats.org/officeDocument/2006/relationships/slideLayout" Target="../slideLayouts/slideLayout4.xml"/><Relationship Id="rId6" Type="http://schemas.openxmlformats.org/officeDocument/2006/relationships/image" Target="../media/image167.jpeg"/><Relationship Id="rId5" Type="http://schemas.openxmlformats.org/officeDocument/2006/relationships/image" Target="../media/image166.jpeg"/><Relationship Id="rId4" Type="http://schemas.openxmlformats.org/officeDocument/2006/relationships/image" Target="../media/image165.jpeg"/></Relationships>
</file>

<file path=ppt/slides/_rels/slide101.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image" Target="../media/image164.jpeg"/><Relationship Id="rId7" Type="http://schemas.openxmlformats.org/officeDocument/2006/relationships/image" Target="../media/image168.jpeg"/><Relationship Id="rId2" Type="http://schemas.openxmlformats.org/officeDocument/2006/relationships/image" Target="../media/image161.jpeg"/><Relationship Id="rId1" Type="http://schemas.openxmlformats.org/officeDocument/2006/relationships/slideLayout" Target="../slideLayouts/slideLayout4.xml"/><Relationship Id="rId6" Type="http://schemas.openxmlformats.org/officeDocument/2006/relationships/image" Target="../media/image167.jpeg"/><Relationship Id="rId5" Type="http://schemas.openxmlformats.org/officeDocument/2006/relationships/image" Target="../media/image166.jpeg"/><Relationship Id="rId4" Type="http://schemas.openxmlformats.org/officeDocument/2006/relationships/image" Target="../media/image165.jpeg"/></Relationships>
</file>

<file path=ppt/slides/_rels/slide102.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1.jpeg"/><Relationship Id="rId1" Type="http://schemas.openxmlformats.org/officeDocument/2006/relationships/slideLayout" Target="../slideLayouts/slideLayout4.xml"/><Relationship Id="rId4" Type="http://schemas.openxmlformats.org/officeDocument/2006/relationships/image" Target="../media/image169.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170.tmp"/><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1.tmp"/></Relationships>
</file>

<file path=ppt/slides/_rels/slide105.xml.rels><?xml version="1.0" encoding="UTF-8" standalone="yes"?>
<Relationships xmlns="http://schemas.openxmlformats.org/package/2006/relationships"><Relationship Id="rId3" Type="http://schemas.openxmlformats.org/officeDocument/2006/relationships/image" Target="../media/image172.tmp"/><Relationship Id="rId2" Type="http://schemas.openxmlformats.org/officeDocument/2006/relationships/image" Target="../media/image171.tmp"/><Relationship Id="rId1" Type="http://schemas.openxmlformats.org/officeDocument/2006/relationships/slideLayout" Target="../slideLayouts/slideLayout4.xml"/><Relationship Id="rId4" Type="http://schemas.openxmlformats.org/officeDocument/2006/relationships/image" Target="../media/image173.png"/></Relationships>
</file>

<file path=ppt/slides/_rels/slide1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image" Target="../media/image22.png"/><Relationship Id="rId3" Type="http://schemas.openxmlformats.org/officeDocument/2006/relationships/tags" Target="../tags/tag32.xml"/><Relationship Id="rId21" Type="http://schemas.openxmlformats.org/officeDocument/2006/relationships/image" Target="../media/image17.jpe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image" Target="../media/image21.pn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notesSlide" Target="../notesSlides/notesSlide6.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20.pn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19.png"/><Relationship Id="rId10" Type="http://schemas.openxmlformats.org/officeDocument/2006/relationships/tags" Target="../tags/tag39.xml"/><Relationship Id="rId19" Type="http://schemas.openxmlformats.org/officeDocument/2006/relationships/slideLayout" Target="../slideLayouts/slideLayout4.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18.png"/><Relationship Id="rId27"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24.xml"/><Relationship Id="rId7" Type="http://schemas.openxmlformats.org/officeDocument/2006/relationships/diagramQuickStyle" Target="../diagrams/quickStyle1.xml"/><Relationship Id="rId2" Type="http://schemas.openxmlformats.org/officeDocument/2006/relationships/slideLayout" Target="../slideLayouts/slideLayout4.xml"/><Relationship Id="rId1" Type="http://schemas.openxmlformats.org/officeDocument/2006/relationships/tags" Target="../tags/tag9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80.jpeg"/><Relationship Id="rId9" Type="http://schemas.microsoft.com/office/2007/relationships/diagramDrawing" Target="../diagrams/drawing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181.tmp"/><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26.xml"/><Relationship Id="rId7" Type="http://schemas.openxmlformats.org/officeDocument/2006/relationships/image" Target="../media/image360.png"/><Relationship Id="rId2" Type="http://schemas.openxmlformats.org/officeDocument/2006/relationships/slideLayout" Target="../slideLayouts/slideLayout4.xml"/><Relationship Id="rId1" Type="http://schemas.openxmlformats.org/officeDocument/2006/relationships/tags" Target="../tags/tag99.xml"/><Relationship Id="rId11" Type="http://schemas.openxmlformats.org/officeDocument/2006/relationships/image" Target="../media/image681.png"/><Relationship Id="rId10" Type="http://schemas.openxmlformats.org/officeDocument/2006/relationships/image" Target="../media/image670.png"/><Relationship Id="rId9" Type="http://schemas.openxmlformats.org/officeDocument/2006/relationships/image" Target="../media/image182.wmf"/></Relationships>
</file>

<file path=ppt/slides/_rels/slide118.xml.rels><?xml version="1.0" encoding="UTF-8" standalone="yes"?>
<Relationships xmlns="http://schemas.openxmlformats.org/package/2006/relationships"><Relationship Id="rId3" Type="http://schemas.openxmlformats.org/officeDocument/2006/relationships/image" Target="../media/image183.tmp"/><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84.png"/><Relationship Id="rId4" Type="http://schemas.openxmlformats.org/officeDocument/2006/relationships/image" Target="../media/image68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26.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27.jpeg"/><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tags" Target="../tags/tag71.xml"/><Relationship Id="rId26" Type="http://schemas.openxmlformats.org/officeDocument/2006/relationships/image" Target="../media/image14.jpeg"/><Relationship Id="rId3" Type="http://schemas.openxmlformats.org/officeDocument/2006/relationships/tags" Target="../tags/tag56.xml"/><Relationship Id="rId21" Type="http://schemas.openxmlformats.org/officeDocument/2006/relationships/tags" Target="../tags/tag74.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5" Type="http://schemas.openxmlformats.org/officeDocument/2006/relationships/image" Target="../media/image13.jpeg"/><Relationship Id="rId2" Type="http://schemas.openxmlformats.org/officeDocument/2006/relationships/tags" Target="../tags/tag55.xml"/><Relationship Id="rId16" Type="http://schemas.openxmlformats.org/officeDocument/2006/relationships/tags" Target="../tags/tag69.xml"/><Relationship Id="rId20" Type="http://schemas.openxmlformats.org/officeDocument/2006/relationships/tags" Target="../tags/tag73.xml"/><Relationship Id="rId29" Type="http://schemas.openxmlformats.org/officeDocument/2006/relationships/image" Target="../media/image27.jpe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24" Type="http://schemas.openxmlformats.org/officeDocument/2006/relationships/image" Target="../media/image12.png"/><Relationship Id="rId5" Type="http://schemas.openxmlformats.org/officeDocument/2006/relationships/tags" Target="../tags/tag58.xml"/><Relationship Id="rId15" Type="http://schemas.openxmlformats.org/officeDocument/2006/relationships/tags" Target="../tags/tag68.xml"/><Relationship Id="rId23" Type="http://schemas.openxmlformats.org/officeDocument/2006/relationships/image" Target="../media/image11.png"/><Relationship Id="rId28" Type="http://schemas.openxmlformats.org/officeDocument/2006/relationships/image" Target="../media/image28.jpeg"/><Relationship Id="rId10" Type="http://schemas.openxmlformats.org/officeDocument/2006/relationships/tags" Target="../tags/tag63.xml"/><Relationship Id="rId19" Type="http://schemas.openxmlformats.org/officeDocument/2006/relationships/tags" Target="../tags/tag72.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 Id="rId22" Type="http://schemas.openxmlformats.org/officeDocument/2006/relationships/slideLayout" Target="../slideLayouts/slideLayout4.xml"/><Relationship Id="rId27" Type="http://schemas.openxmlformats.org/officeDocument/2006/relationships/image" Target="../media/image15.jpeg"/></Relationships>
</file>

<file path=ppt/slides/_rels/slide15.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image" Target="../media/image30.png"/><Relationship Id="rId2" Type="http://schemas.openxmlformats.org/officeDocument/2006/relationships/tags" Target="../tags/tag76.xml"/><Relationship Id="rId16" Type="http://schemas.openxmlformats.org/officeDocument/2006/relationships/image" Target="../media/image29.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notesSlide" Target="../notesSlides/notesSlide7.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32.jpe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31.jpeg"/><Relationship Id="rId5" Type="http://schemas.openxmlformats.org/officeDocument/2006/relationships/slideLayout" Target="../slideLayouts/slideLayout4.xml"/><Relationship Id="rId4" Type="http://schemas.openxmlformats.org/officeDocument/2006/relationships/tags" Target="../tags/tag9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44.png"/><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60.png"/></Relationships>
</file>

<file path=ppt/slides/_rels/slide3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96.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slideLayout" Target="../slideLayouts/slideLayout4.xml"/><Relationship Id="rId1" Type="http://schemas.openxmlformats.org/officeDocument/2006/relationships/tags" Target="../tags/tag9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66.png"/><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image" Target="../media/image84.jpeg"/><Relationship Id="rId5" Type="http://schemas.openxmlformats.org/officeDocument/2006/relationships/image" Target="../media/image83.jpe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jpeg"/></Relationships>
</file>

<file path=ppt/slides/_rels/slide48.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image" Target="../media/image84.jpeg"/><Relationship Id="rId5" Type="http://schemas.openxmlformats.org/officeDocument/2006/relationships/image" Target="../media/image83.jpeg"/><Relationship Id="rId10" Type="http://schemas.openxmlformats.org/officeDocument/2006/relationships/image" Target="../media/image90.jpeg"/><Relationship Id="rId4" Type="http://schemas.openxmlformats.org/officeDocument/2006/relationships/image" Target="../media/image82.jpeg"/><Relationship Id="rId9" Type="http://schemas.openxmlformats.org/officeDocument/2006/relationships/image" Target="../media/image89.png"/></Relationships>
</file>

<file path=ppt/slides/_rels/slide49.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image" Target="../media/image84.jpeg"/><Relationship Id="rId5" Type="http://schemas.openxmlformats.org/officeDocument/2006/relationships/image" Target="../media/image83.jpeg"/><Relationship Id="rId10" Type="http://schemas.openxmlformats.org/officeDocument/2006/relationships/image" Target="../media/image92.jpeg"/><Relationship Id="rId4" Type="http://schemas.openxmlformats.org/officeDocument/2006/relationships/image" Target="../media/image82.jpeg"/><Relationship Id="rId9"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7.png"/><Relationship Id="rId3" Type="http://schemas.openxmlformats.org/officeDocument/2006/relationships/image" Target="../media/image81.jpeg"/><Relationship Id="rId7" Type="http://schemas.openxmlformats.org/officeDocument/2006/relationships/image" Target="../media/image85.jpeg"/><Relationship Id="rId12" Type="http://schemas.openxmlformats.org/officeDocument/2006/relationships/image" Target="../media/image96.jpeg"/><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image" Target="../media/image84.jpeg"/><Relationship Id="rId11" Type="http://schemas.openxmlformats.org/officeDocument/2006/relationships/image" Target="../media/image95.jpeg"/><Relationship Id="rId5" Type="http://schemas.openxmlformats.org/officeDocument/2006/relationships/image" Target="../media/image83.jpeg"/><Relationship Id="rId10" Type="http://schemas.openxmlformats.org/officeDocument/2006/relationships/image" Target="../media/image94.jpeg"/><Relationship Id="rId4" Type="http://schemas.openxmlformats.org/officeDocument/2006/relationships/image" Target="../media/image82.jpeg"/><Relationship Id="rId9" Type="http://schemas.openxmlformats.org/officeDocument/2006/relationships/image" Target="../media/image93.png"/><Relationship Id="rId14" Type="http://schemas.openxmlformats.org/officeDocument/2006/relationships/image" Target="../media/image98.png"/></Relationships>
</file>

<file path=ppt/slides/_rels/slide51.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8.png"/><Relationship Id="rId3" Type="http://schemas.openxmlformats.org/officeDocument/2006/relationships/image" Target="../media/image81.jpeg"/><Relationship Id="rId7" Type="http://schemas.openxmlformats.org/officeDocument/2006/relationships/image" Target="../media/image85.jpeg"/><Relationship Id="rId12" Type="http://schemas.openxmlformats.org/officeDocument/2006/relationships/image" Target="../media/image97.png"/><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image" Target="../media/image84.jpeg"/><Relationship Id="rId11" Type="http://schemas.openxmlformats.org/officeDocument/2006/relationships/image" Target="../media/image95.jpeg"/><Relationship Id="rId5" Type="http://schemas.openxmlformats.org/officeDocument/2006/relationships/image" Target="../media/image83.jpeg"/><Relationship Id="rId10" Type="http://schemas.openxmlformats.org/officeDocument/2006/relationships/image" Target="../media/image100.jpeg"/><Relationship Id="rId4" Type="http://schemas.openxmlformats.org/officeDocument/2006/relationships/image" Target="../media/image82.jpeg"/><Relationship Id="rId9" Type="http://schemas.openxmlformats.org/officeDocument/2006/relationships/image" Target="../media/image99.png"/></Relationships>
</file>

<file path=ppt/slides/_rels/slide52.xml.rels><?xml version="1.0" encoding="UTF-8" standalone="yes"?>
<Relationships xmlns="http://schemas.openxmlformats.org/package/2006/relationships"><Relationship Id="rId8" Type="http://schemas.openxmlformats.org/officeDocument/2006/relationships/image" Target="../media/image106.jpeg"/><Relationship Id="rId13" Type="http://schemas.openxmlformats.org/officeDocument/2006/relationships/image" Target="../media/image111.png"/><Relationship Id="rId3" Type="http://schemas.openxmlformats.org/officeDocument/2006/relationships/image" Target="../media/image102.png"/><Relationship Id="rId7" Type="http://schemas.openxmlformats.org/officeDocument/2006/relationships/image" Target="../media/image105.jpeg"/><Relationship Id="rId12" Type="http://schemas.openxmlformats.org/officeDocument/2006/relationships/image" Target="../media/image110.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104.jpeg"/><Relationship Id="rId11" Type="http://schemas.openxmlformats.org/officeDocument/2006/relationships/image" Target="../media/image109.png"/><Relationship Id="rId5" Type="http://schemas.openxmlformats.org/officeDocument/2006/relationships/image" Target="../media/image103.jpeg"/><Relationship Id="rId10" Type="http://schemas.openxmlformats.org/officeDocument/2006/relationships/image" Target="../media/image108.jpeg"/><Relationship Id="rId4" Type="http://schemas.openxmlformats.org/officeDocument/2006/relationships/image" Target="../media/image11.png"/><Relationship Id="rId9" Type="http://schemas.openxmlformats.org/officeDocument/2006/relationships/image" Target="../media/image107.jpeg"/><Relationship Id="rId1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16.jpeg"/><Relationship Id="rId4" Type="http://schemas.openxmlformats.org/officeDocument/2006/relationships/image" Target="../media/image115.jpeg"/></Relationships>
</file>

<file path=ppt/slides/_rels/slide5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16.jpeg"/><Relationship Id="rId4" Type="http://schemas.openxmlformats.org/officeDocument/2006/relationships/image" Target="../media/image115.jpeg"/></Relationships>
</file>

<file path=ppt/slides/_rels/slide57.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3.jpeg"/><Relationship Id="rId2" Type="http://schemas.openxmlformats.org/officeDocument/2006/relationships/image" Target="../media/image114.jpeg"/><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6.jpe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16.jpeg"/><Relationship Id="rId4" Type="http://schemas.openxmlformats.org/officeDocument/2006/relationships/image" Target="../media/image115.jpeg"/></Relationships>
</file>

<file path=ppt/slides/_rels/slide59.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20.png"/><Relationship Id="rId2" Type="http://schemas.openxmlformats.org/officeDocument/2006/relationships/image" Target="../media/image113.jpeg"/><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114.jpeg"/><Relationship Id="rId4" Type="http://schemas.openxmlformats.org/officeDocument/2006/relationships/image" Target="../media/image116.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15.jpeg"/><Relationship Id="rId4" Type="http://schemas.openxmlformats.org/officeDocument/2006/relationships/image" Target="../media/image116.jpeg"/></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8.png"/><Relationship Id="rId2" Type="http://schemas.openxmlformats.org/officeDocument/2006/relationships/image" Target="../media/image113.jpeg"/><Relationship Id="rId1" Type="http://schemas.openxmlformats.org/officeDocument/2006/relationships/slideLayout" Target="../slideLayouts/slideLayout4.xml"/><Relationship Id="rId6" Type="http://schemas.openxmlformats.org/officeDocument/2006/relationships/image" Target="../media/image115.jpeg"/><Relationship Id="rId5" Type="http://schemas.openxmlformats.org/officeDocument/2006/relationships/image" Target="../media/image121.png"/><Relationship Id="rId4" Type="http://schemas.openxmlformats.org/officeDocument/2006/relationships/image" Target="../media/image116.jpeg"/></Relationships>
</file>

<file path=ppt/slides/_rels/slide6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16.jpeg"/><Relationship Id="rId4" Type="http://schemas.openxmlformats.org/officeDocument/2006/relationships/image" Target="../media/image115.jpeg"/></Relationships>
</file>

<file path=ppt/slides/_rels/slide63.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20.png"/><Relationship Id="rId2" Type="http://schemas.openxmlformats.org/officeDocument/2006/relationships/image" Target="../media/image113.jpeg"/><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14.jpeg"/><Relationship Id="rId4" Type="http://schemas.openxmlformats.org/officeDocument/2006/relationships/image" Target="../media/image116.jpeg"/></Relationships>
</file>

<file path=ppt/slides/_rels/slide6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15.jpeg"/><Relationship Id="rId4" Type="http://schemas.openxmlformats.org/officeDocument/2006/relationships/image" Target="../media/image116.jpeg"/></Relationships>
</file>

<file path=ppt/slides/_rels/slide6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15.jpeg"/><Relationship Id="rId4" Type="http://schemas.openxmlformats.org/officeDocument/2006/relationships/image" Target="../media/image116.jpeg"/></Relationships>
</file>

<file path=ppt/slides/_rels/slide6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16.jpeg"/><Relationship Id="rId4" Type="http://schemas.openxmlformats.org/officeDocument/2006/relationships/image" Target="../media/image115.jpeg"/></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16.jpeg"/><Relationship Id="rId4" Type="http://schemas.openxmlformats.org/officeDocument/2006/relationships/image" Target="../media/image115.jpe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25.jpeg"/><Relationship Id="rId4" Type="http://schemas.openxmlformats.org/officeDocument/2006/relationships/image" Target="../media/image124.jpeg"/></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25.jpeg"/><Relationship Id="rId4" Type="http://schemas.openxmlformats.org/officeDocument/2006/relationships/image" Target="../media/image12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3.jpeg"/><Relationship Id="rId1" Type="http://schemas.openxmlformats.org/officeDocument/2006/relationships/slideLayout" Target="../slideLayouts/slideLayout4.xml"/><Relationship Id="rId5" Type="http://schemas.openxmlformats.org/officeDocument/2006/relationships/image" Target="../media/image125.jpeg"/><Relationship Id="rId4" Type="http://schemas.openxmlformats.org/officeDocument/2006/relationships/image" Target="../media/image124.jpeg"/></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5" Type="http://schemas.openxmlformats.org/officeDocument/2006/relationships/image" Target="../media/image129.png"/><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image" Target="../media/image134.jpeg"/><Relationship Id="rId1" Type="http://schemas.openxmlformats.org/officeDocument/2006/relationships/slideLayout" Target="../slideLayouts/slideLayout4.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 Id="rId9" Type="http://schemas.openxmlformats.org/officeDocument/2006/relationships/image" Target="../media/image1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04.jpe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5.jpeg"/><Relationship Id="rId5" Type="http://schemas.openxmlformats.org/officeDocument/2006/relationships/image" Target="../media/image105.jpeg"/><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04.jpe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5.jpeg"/><Relationship Id="rId5" Type="http://schemas.openxmlformats.org/officeDocument/2006/relationships/image" Target="../media/image105.jpeg"/><Relationship Id="rId4" Type="http://schemas.openxmlformats.org/officeDocument/2006/relationships/image" Target="../media/image144.png"/></Relationships>
</file>

<file path=ppt/slides/_rels/slide83.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143.png"/><Relationship Id="rId7" Type="http://schemas.openxmlformats.org/officeDocument/2006/relationships/image" Target="../media/image108.jpe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05.jpeg"/><Relationship Id="rId4" Type="http://schemas.openxmlformats.org/officeDocument/2006/relationships/image" Target="../media/image144.png"/><Relationship Id="rId9" Type="http://schemas.openxmlformats.org/officeDocument/2006/relationships/image" Target="../media/image104.jpeg"/></Relationships>
</file>

<file path=ppt/slides/_rels/slide84.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143.png"/><Relationship Id="rId7" Type="http://schemas.openxmlformats.org/officeDocument/2006/relationships/image" Target="../media/image108.jpe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05.jpeg"/><Relationship Id="rId4" Type="http://schemas.openxmlformats.org/officeDocument/2006/relationships/image" Target="../media/image144.png"/><Relationship Id="rId9" Type="http://schemas.openxmlformats.org/officeDocument/2006/relationships/image" Target="../media/image104.jpeg"/></Relationships>
</file>

<file path=ppt/slides/_rels/slide85.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49.png"/><Relationship Id="rId3" Type="http://schemas.openxmlformats.org/officeDocument/2006/relationships/image" Target="../media/image145.jpeg"/><Relationship Id="rId7" Type="http://schemas.openxmlformats.org/officeDocument/2006/relationships/image" Target="../media/image105.jpeg"/><Relationship Id="rId12"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xml"/><Relationship Id="rId6" Type="http://schemas.openxmlformats.org/officeDocument/2006/relationships/image" Target="../media/image144.png"/><Relationship Id="rId11" Type="http://schemas.openxmlformats.org/officeDocument/2006/relationships/image" Target="../media/image107.jpeg"/><Relationship Id="rId5" Type="http://schemas.openxmlformats.org/officeDocument/2006/relationships/image" Target="../media/image143.png"/><Relationship Id="rId15" Type="http://schemas.openxmlformats.org/officeDocument/2006/relationships/image" Target="../media/image150.png"/><Relationship Id="rId10" Type="http://schemas.openxmlformats.org/officeDocument/2006/relationships/image" Target="../media/image106.jpeg"/><Relationship Id="rId4" Type="http://schemas.openxmlformats.org/officeDocument/2006/relationships/image" Target="../media/image142.png"/><Relationship Id="rId9" Type="http://schemas.openxmlformats.org/officeDocument/2006/relationships/image" Target="../media/image108.jpeg"/><Relationship Id="rId14" Type="http://schemas.openxmlformats.org/officeDocument/2006/relationships/image" Target="../media/image104.jpeg"/></Relationships>
</file>

<file path=ppt/slides/_rels/slide86.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145.jpe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4.xml"/><Relationship Id="rId6" Type="http://schemas.openxmlformats.org/officeDocument/2006/relationships/image" Target="../media/image105.jpeg"/><Relationship Id="rId11" Type="http://schemas.openxmlformats.org/officeDocument/2006/relationships/image" Target="../media/image148.png"/><Relationship Id="rId5" Type="http://schemas.openxmlformats.org/officeDocument/2006/relationships/image" Target="../media/image144.png"/><Relationship Id="rId15" Type="http://schemas.openxmlformats.org/officeDocument/2006/relationships/image" Target="../media/image150.png"/><Relationship Id="rId10" Type="http://schemas.openxmlformats.org/officeDocument/2006/relationships/image" Target="../media/image107.jpeg"/><Relationship Id="rId4" Type="http://schemas.openxmlformats.org/officeDocument/2006/relationships/image" Target="../media/image143.png"/><Relationship Id="rId9" Type="http://schemas.openxmlformats.org/officeDocument/2006/relationships/image" Target="../media/image106.jpeg"/><Relationship Id="rId14" Type="http://schemas.openxmlformats.org/officeDocument/2006/relationships/image" Target="../media/image104.jpeg"/></Relationships>
</file>

<file path=ppt/slides/_rels/slide87.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145.jpe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4.xml"/><Relationship Id="rId6" Type="http://schemas.openxmlformats.org/officeDocument/2006/relationships/image" Target="../media/image105.jpeg"/><Relationship Id="rId11" Type="http://schemas.openxmlformats.org/officeDocument/2006/relationships/image" Target="../media/image148.png"/><Relationship Id="rId5" Type="http://schemas.openxmlformats.org/officeDocument/2006/relationships/image" Target="../media/image144.png"/><Relationship Id="rId15" Type="http://schemas.openxmlformats.org/officeDocument/2006/relationships/image" Target="../media/image150.png"/><Relationship Id="rId10" Type="http://schemas.openxmlformats.org/officeDocument/2006/relationships/image" Target="../media/image107.jpeg"/><Relationship Id="rId4" Type="http://schemas.openxmlformats.org/officeDocument/2006/relationships/image" Target="../media/image143.png"/><Relationship Id="rId9" Type="http://schemas.openxmlformats.org/officeDocument/2006/relationships/image" Target="../media/image106.jpeg"/><Relationship Id="rId14" Type="http://schemas.openxmlformats.org/officeDocument/2006/relationships/image" Target="../media/image104.jpeg"/></Relationships>
</file>

<file path=ppt/slides/_rels/slide88.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42.png"/><Relationship Id="rId7" Type="http://schemas.openxmlformats.org/officeDocument/2006/relationships/image" Target="../media/image105.jpeg"/><Relationship Id="rId2" Type="http://schemas.openxmlformats.org/officeDocument/2006/relationships/image" Target="../media/image151.png"/><Relationship Id="rId1" Type="http://schemas.openxmlformats.org/officeDocument/2006/relationships/slideLayout" Target="../slideLayouts/slideLayout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52.png"/><Relationship Id="rId4" Type="http://schemas.openxmlformats.org/officeDocument/2006/relationships/image" Target="../media/image104.jpeg"/><Relationship Id="rId9" Type="http://schemas.openxmlformats.org/officeDocument/2006/relationships/image" Target="../media/image145.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05.jpeg"/><Relationship Id="rId2" Type="http://schemas.openxmlformats.org/officeDocument/2006/relationships/image" Target="../media/image154.png"/><Relationship Id="rId1" Type="http://schemas.openxmlformats.org/officeDocument/2006/relationships/slideLayout" Target="../slideLayouts/slideLayout4.xml"/><Relationship Id="rId6" Type="http://schemas.openxmlformats.org/officeDocument/2006/relationships/image" Target="../media/image104.jpeg"/><Relationship Id="rId5" Type="http://schemas.openxmlformats.org/officeDocument/2006/relationships/image" Target="../media/image155.png"/><Relationship Id="rId4" Type="http://schemas.openxmlformats.org/officeDocument/2006/relationships/image" Target="../media/image145.jpeg"/></Relationships>
</file>

<file path=ppt/slides/_rels/slide93.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159.png"/><Relationship Id="rId3" Type="http://schemas.openxmlformats.org/officeDocument/2006/relationships/image" Target="../media/image155.png"/><Relationship Id="rId7" Type="http://schemas.openxmlformats.org/officeDocument/2006/relationships/image" Target="../media/image104.jpeg"/><Relationship Id="rId12"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4.xml"/><Relationship Id="rId6" Type="http://schemas.openxmlformats.org/officeDocument/2006/relationships/image" Target="../media/image145.jpeg"/><Relationship Id="rId11" Type="http://schemas.openxmlformats.org/officeDocument/2006/relationships/image" Target="../media/image157.png"/><Relationship Id="rId5" Type="http://schemas.openxmlformats.org/officeDocument/2006/relationships/image" Target="../media/image144.png"/><Relationship Id="rId10" Type="http://schemas.openxmlformats.org/officeDocument/2006/relationships/image" Target="../media/image108.jpeg"/><Relationship Id="rId4" Type="http://schemas.openxmlformats.org/officeDocument/2006/relationships/image" Target="../media/image154.png"/><Relationship Id="rId9" Type="http://schemas.openxmlformats.org/officeDocument/2006/relationships/image" Target="../media/image146.png"/></Relationships>
</file>

<file path=ppt/slides/_rels/slide94.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7.jpeg"/><Relationship Id="rId3" Type="http://schemas.openxmlformats.org/officeDocument/2006/relationships/image" Target="../media/image160.png"/><Relationship Id="rId7" Type="http://schemas.openxmlformats.org/officeDocument/2006/relationships/image" Target="../media/image145.jpeg"/><Relationship Id="rId12" Type="http://schemas.openxmlformats.org/officeDocument/2006/relationships/image" Target="../media/image106.jpeg"/><Relationship Id="rId2" Type="http://schemas.openxmlformats.org/officeDocument/2006/relationships/image" Target="../media/image156.png"/><Relationship Id="rId1" Type="http://schemas.openxmlformats.org/officeDocument/2006/relationships/slideLayout" Target="../slideLayouts/slideLayout4.xml"/><Relationship Id="rId6" Type="http://schemas.openxmlformats.org/officeDocument/2006/relationships/image" Target="../media/image144.png"/><Relationship Id="rId11" Type="http://schemas.openxmlformats.org/officeDocument/2006/relationships/image" Target="../media/image108.jpeg"/><Relationship Id="rId5" Type="http://schemas.openxmlformats.org/officeDocument/2006/relationships/image" Target="../media/image154.png"/><Relationship Id="rId15" Type="http://schemas.openxmlformats.org/officeDocument/2006/relationships/image" Target="../media/image159.png"/><Relationship Id="rId10" Type="http://schemas.openxmlformats.org/officeDocument/2006/relationships/image" Target="../media/image146.png"/><Relationship Id="rId4" Type="http://schemas.openxmlformats.org/officeDocument/2006/relationships/image" Target="../media/image155.png"/><Relationship Id="rId9" Type="http://schemas.openxmlformats.org/officeDocument/2006/relationships/image" Target="../media/image105.jpeg"/><Relationship Id="rId14" Type="http://schemas.openxmlformats.org/officeDocument/2006/relationships/image" Target="../media/image158.png"/></Relationships>
</file>

<file path=ppt/slides/_rels/slide95.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7.jpeg"/><Relationship Id="rId3" Type="http://schemas.openxmlformats.org/officeDocument/2006/relationships/image" Target="../media/image160.png"/><Relationship Id="rId7" Type="http://schemas.openxmlformats.org/officeDocument/2006/relationships/image" Target="../media/image145.jpeg"/><Relationship Id="rId12" Type="http://schemas.openxmlformats.org/officeDocument/2006/relationships/image" Target="../media/image106.jpeg"/><Relationship Id="rId2" Type="http://schemas.openxmlformats.org/officeDocument/2006/relationships/image" Target="../media/image156.png"/><Relationship Id="rId1" Type="http://schemas.openxmlformats.org/officeDocument/2006/relationships/slideLayout" Target="../slideLayouts/slideLayout4.xml"/><Relationship Id="rId6" Type="http://schemas.openxmlformats.org/officeDocument/2006/relationships/image" Target="../media/image144.png"/><Relationship Id="rId11" Type="http://schemas.openxmlformats.org/officeDocument/2006/relationships/image" Target="../media/image108.jpeg"/><Relationship Id="rId5" Type="http://schemas.openxmlformats.org/officeDocument/2006/relationships/image" Target="../media/image154.png"/><Relationship Id="rId15" Type="http://schemas.openxmlformats.org/officeDocument/2006/relationships/image" Target="../media/image159.png"/><Relationship Id="rId10" Type="http://schemas.openxmlformats.org/officeDocument/2006/relationships/image" Target="../media/image146.png"/><Relationship Id="rId4" Type="http://schemas.openxmlformats.org/officeDocument/2006/relationships/image" Target="../media/image155.png"/><Relationship Id="rId9" Type="http://schemas.openxmlformats.org/officeDocument/2006/relationships/image" Target="../media/image105.jpeg"/><Relationship Id="rId14" Type="http://schemas.openxmlformats.org/officeDocument/2006/relationships/image" Target="../media/image158.png"/></Relationships>
</file>

<file path=ppt/slides/_rels/slide9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4.xml"/><Relationship Id="rId5" Type="http://schemas.openxmlformats.org/officeDocument/2006/relationships/image" Target="../media/image164.jpeg"/><Relationship Id="rId4" Type="http://schemas.openxmlformats.org/officeDocument/2006/relationships/image" Target="../media/image163.jpeg"/></Relationships>
</file>

<file path=ppt/slides/_rels/slide99.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1.jpeg"/><Relationship Id="rId1" Type="http://schemas.openxmlformats.org/officeDocument/2006/relationships/slideLayout" Target="../slideLayouts/slideLayout4.xml"/><Relationship Id="rId6" Type="http://schemas.openxmlformats.org/officeDocument/2006/relationships/image" Target="../media/image163.jpeg"/><Relationship Id="rId5" Type="http://schemas.openxmlformats.org/officeDocument/2006/relationships/image" Target="../media/image162.jpeg"/><Relationship Id="rId4" Type="http://schemas.openxmlformats.org/officeDocument/2006/relationships/image" Target="../media/image165.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99775D3-0127-07A0-9CB1-2D08A65C2130}"/>
              </a:ext>
            </a:extLst>
          </p:cNvPr>
          <p:cNvSpPr txBox="1">
            <a:spLocks/>
          </p:cNvSpPr>
          <p:nvPr/>
        </p:nvSpPr>
        <p:spPr bwMode="auto">
          <a:xfrm>
            <a:off x="1416314" y="2170159"/>
            <a:ext cx="9359371" cy="251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kern="1200" baseline="0">
                <a:solidFill>
                  <a:schemeClr val="tx1"/>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kumimoji="1" lang="en-US" altLang="zh-CN" sz="3600" dirty="0"/>
              <a:t>DS4023</a:t>
            </a:r>
            <a:r>
              <a:rPr kumimoji="1" lang="zh-CN" altLang="en-US" sz="3600" dirty="0"/>
              <a:t>（</a:t>
            </a:r>
            <a:r>
              <a:rPr kumimoji="1" lang="en-US" altLang="zh-CN" sz="3600" dirty="0"/>
              <a:t>2025 Fall</a:t>
            </a:r>
            <a:r>
              <a:rPr kumimoji="1" lang="zh-CN" altLang="en-US" sz="3600" dirty="0"/>
              <a:t>）</a:t>
            </a:r>
            <a:br>
              <a:rPr kumimoji="1" lang="en-US" altLang="zh-CN" sz="3600" dirty="0"/>
            </a:br>
            <a:r>
              <a:rPr kumimoji="1" lang="en-US" altLang="zh-CN" sz="3600" dirty="0"/>
              <a:t>Machine Learning</a:t>
            </a:r>
            <a:br>
              <a:rPr kumimoji="1" lang="en-US" altLang="zh-CN" sz="3600" dirty="0"/>
            </a:br>
            <a:r>
              <a:rPr kumimoji="1" lang="en-US" altLang="zh-CN" sz="3600" dirty="0"/>
              <a:t>Department of Computer Science</a:t>
            </a:r>
            <a:br>
              <a:rPr kumimoji="1" lang="en-US" altLang="zh-CN" sz="3600" dirty="0"/>
            </a:br>
            <a:r>
              <a:rPr kumimoji="1" lang="en-US" altLang="zh-CN" sz="3600" dirty="0"/>
              <a:t>Beijing Normal-Hong Kong Baptist University</a:t>
            </a:r>
            <a:endParaRPr kumimoji="1" lang="zh-CN"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buClrTx/>
              <a:buSzTx/>
              <a:buFontTx/>
            </a:pPr>
            <a:r>
              <a:rPr lang="en-US">
                <a:sym typeface="+mn-ea"/>
              </a:rPr>
              <a:t>Problem: Saturated neurons “kill” the gradients</a:t>
            </a:r>
            <a:endParaRPr lang="en-US"/>
          </a:p>
        </p:txBody>
      </p:sp>
      <p:grpSp>
        <p:nvGrpSpPr>
          <p:cNvPr id="3" name="object 2"/>
          <p:cNvGrpSpPr/>
          <p:nvPr/>
        </p:nvGrpSpPr>
        <p:grpSpPr>
          <a:xfrm>
            <a:off x="3140557" y="1773667"/>
            <a:ext cx="2032000" cy="2032000"/>
            <a:chOff x="1916912" y="381112"/>
            <a:chExt cx="2032000" cy="2032000"/>
          </a:xfrm>
        </p:grpSpPr>
        <p:sp>
          <p:nvSpPr>
            <p:cNvPr id="4" name="object 3"/>
            <p:cNvSpPr/>
            <p:nvPr>
              <p:custDataLst>
                <p:tags r:id="rId22"/>
              </p:custDataLst>
            </p:nvPr>
          </p:nvSpPr>
          <p:spPr>
            <a:xfrm>
              <a:off x="1921674" y="385874"/>
              <a:ext cx="2022475" cy="2022475"/>
            </a:xfrm>
            <a:custGeom>
              <a:avLst/>
              <a:gdLst/>
              <a:ahLst/>
              <a:cxnLst/>
              <a:rect l="l" t="t" r="r" b="b"/>
              <a:pathLst>
                <a:path w="2022475" h="2022475">
                  <a:moveTo>
                    <a:pt x="1010999" y="2021999"/>
                  </a:move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9"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close/>
                </a:path>
              </a:pathLst>
            </a:custGeom>
            <a:solidFill>
              <a:srgbClr val="F3F3F3"/>
            </a:solidFill>
          </p:spPr>
          <p:txBody>
            <a:bodyPr wrap="square" lIns="0" tIns="0" rIns="0" bIns="0" rtlCol="0"/>
            <a:lstStyle/>
            <a:p>
              <a:endParaRPr/>
            </a:p>
          </p:txBody>
        </p:sp>
        <p:sp>
          <p:nvSpPr>
            <p:cNvPr id="5" name="object 4"/>
            <p:cNvSpPr/>
            <p:nvPr>
              <p:custDataLst>
                <p:tags r:id="rId23"/>
              </p:custDataLst>
            </p:nvPr>
          </p:nvSpPr>
          <p:spPr>
            <a:xfrm>
              <a:off x="1921674" y="385874"/>
              <a:ext cx="2022475" cy="2022475"/>
            </a:xfrm>
            <a:custGeom>
              <a:avLst/>
              <a:gdLst/>
              <a:ahLst/>
              <a:cxnLst/>
              <a:rect l="l" t="t" r="r" b="b"/>
              <a:pathLst>
                <a:path w="2022475" h="2022475">
                  <a:moveTo>
                    <a:pt x="0" y="1010999"/>
                  </a:move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9"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close/>
                </a:path>
              </a:pathLst>
            </a:custGeom>
            <a:ln w="9524">
              <a:solidFill>
                <a:srgbClr val="666666"/>
              </a:solidFill>
            </a:ln>
          </p:spPr>
          <p:txBody>
            <a:bodyPr wrap="square" lIns="0" tIns="0" rIns="0" bIns="0" rtlCol="0"/>
            <a:lstStyle/>
            <a:p>
              <a:endParaRPr/>
            </a:p>
          </p:txBody>
        </p:sp>
      </p:grpSp>
      <p:sp>
        <p:nvSpPr>
          <p:cNvPr id="6" name="object 5"/>
          <p:cNvSpPr txBox="1">
            <a:spLocks noGrp="1"/>
          </p:cNvSpPr>
          <p:nvPr>
            <p:custDataLst>
              <p:tags r:id="rId1"/>
            </p:custDataLst>
          </p:nvPr>
        </p:nvSpPr>
        <p:spPr>
          <a:xfrm>
            <a:off x="3793611" y="2520952"/>
            <a:ext cx="725805" cy="516890"/>
          </a:xfrm>
          <a:prstGeom prst="rect">
            <a:avLst/>
          </a:prstGeom>
        </p:spPr>
        <p:txBody>
          <a:bodyPr vert="horz" wrap="square" lIns="0" tIns="8890" rIns="0" bIns="0" rtlCol="0">
            <a:spAutoFit/>
          </a:bodyPr>
          <a:lstStyle>
            <a:lvl1pPr>
              <a:defRPr sz="2400" b="0" i="0">
                <a:solidFill>
                  <a:schemeClr val="tx1"/>
                </a:solidFill>
                <a:latin typeface="Arial" panose="020B0604020202090204"/>
                <a:ea typeface="+mj-ea"/>
                <a:cs typeface="Arial" panose="020B0604020202090204"/>
              </a:defRPr>
            </a:lvl1pPr>
          </a:lstStyle>
          <a:p>
            <a:pPr marL="164465" marR="5080" indent="-152400">
              <a:lnSpc>
                <a:spcPct val="102000"/>
              </a:lnSpc>
              <a:spcBef>
                <a:spcPts val="70"/>
              </a:spcBef>
            </a:pPr>
            <a:r>
              <a:rPr sz="1600" spc="-10" dirty="0"/>
              <a:t>sigmoid </a:t>
            </a:r>
            <a:r>
              <a:rPr sz="1600" spc="-20" dirty="0"/>
              <a:t>gate</a:t>
            </a:r>
            <a:endParaRPr sz="1600"/>
          </a:p>
        </p:txBody>
      </p:sp>
      <p:grpSp>
        <p:nvGrpSpPr>
          <p:cNvPr id="7" name="object 6"/>
          <p:cNvGrpSpPr/>
          <p:nvPr/>
        </p:nvGrpSpPr>
        <p:grpSpPr>
          <a:xfrm>
            <a:off x="1515139" y="2406380"/>
            <a:ext cx="5478780" cy="1303655"/>
            <a:chOff x="291494" y="1013825"/>
            <a:chExt cx="5478780" cy="1303655"/>
          </a:xfrm>
        </p:grpSpPr>
        <p:sp>
          <p:nvSpPr>
            <p:cNvPr id="8" name="object 7"/>
            <p:cNvSpPr/>
            <p:nvPr>
              <p:custDataLst>
                <p:tags r:id="rId6"/>
              </p:custDataLst>
            </p:nvPr>
          </p:nvSpPr>
          <p:spPr>
            <a:xfrm>
              <a:off x="364375" y="1396875"/>
              <a:ext cx="1443355" cy="0"/>
            </a:xfrm>
            <a:custGeom>
              <a:avLst/>
              <a:gdLst/>
              <a:ahLst/>
              <a:cxnLst/>
              <a:rect l="l" t="t" r="r" b="b"/>
              <a:pathLst>
                <a:path w="1443355">
                  <a:moveTo>
                    <a:pt x="0" y="0"/>
                  </a:moveTo>
                  <a:lnTo>
                    <a:pt x="1442999" y="0"/>
                  </a:lnTo>
                </a:path>
              </a:pathLst>
            </a:custGeom>
            <a:ln w="19049">
              <a:solidFill>
                <a:srgbClr val="37761C"/>
              </a:solidFill>
            </a:ln>
          </p:spPr>
          <p:txBody>
            <a:bodyPr wrap="square" lIns="0" tIns="0" rIns="0" bIns="0" rtlCol="0"/>
            <a:lstStyle/>
            <a:p>
              <a:endParaRPr/>
            </a:p>
          </p:txBody>
        </p:sp>
        <p:pic>
          <p:nvPicPr>
            <p:cNvPr id="9" name="object 8"/>
            <p:cNvPicPr/>
            <p:nvPr>
              <p:custDataLst>
                <p:tags r:id="rId7"/>
              </p:custDataLst>
            </p:nvPr>
          </p:nvPicPr>
          <p:blipFill>
            <a:blip r:embed="rId25" cstate="print"/>
            <a:stretch>
              <a:fillRect/>
            </a:stretch>
          </p:blipFill>
          <p:spPr>
            <a:xfrm>
              <a:off x="1797850" y="1355884"/>
              <a:ext cx="105500" cy="81980"/>
            </a:xfrm>
            <a:prstGeom prst="rect">
              <a:avLst/>
            </a:prstGeom>
          </p:spPr>
        </p:pic>
        <p:sp>
          <p:nvSpPr>
            <p:cNvPr id="10" name="object 9"/>
            <p:cNvSpPr/>
            <p:nvPr>
              <p:custDataLst>
                <p:tags r:id="rId8"/>
              </p:custDataLst>
            </p:nvPr>
          </p:nvSpPr>
          <p:spPr>
            <a:xfrm>
              <a:off x="3943674" y="1396875"/>
              <a:ext cx="1634489" cy="0"/>
            </a:xfrm>
            <a:custGeom>
              <a:avLst/>
              <a:gdLst/>
              <a:ahLst/>
              <a:cxnLst/>
              <a:rect l="l" t="t" r="r" b="b"/>
              <a:pathLst>
                <a:path w="1634489">
                  <a:moveTo>
                    <a:pt x="0" y="0"/>
                  </a:moveTo>
                  <a:lnTo>
                    <a:pt x="1634099" y="0"/>
                  </a:lnTo>
                </a:path>
              </a:pathLst>
            </a:custGeom>
            <a:ln w="19049">
              <a:solidFill>
                <a:srgbClr val="37761C"/>
              </a:solidFill>
            </a:ln>
          </p:spPr>
          <p:txBody>
            <a:bodyPr wrap="square" lIns="0" tIns="0" rIns="0" bIns="0" rtlCol="0"/>
            <a:lstStyle/>
            <a:p>
              <a:endParaRPr/>
            </a:p>
          </p:txBody>
        </p:sp>
        <p:pic>
          <p:nvPicPr>
            <p:cNvPr id="11" name="object 10"/>
            <p:cNvPicPr/>
            <p:nvPr>
              <p:custDataLst>
                <p:tags r:id="rId9"/>
              </p:custDataLst>
            </p:nvPr>
          </p:nvPicPr>
          <p:blipFill>
            <a:blip r:embed="rId25" cstate="print"/>
            <a:stretch>
              <a:fillRect/>
            </a:stretch>
          </p:blipFill>
          <p:spPr>
            <a:xfrm>
              <a:off x="5568249" y="1355884"/>
              <a:ext cx="105500" cy="81980"/>
            </a:xfrm>
            <a:prstGeom prst="rect">
              <a:avLst/>
            </a:prstGeom>
          </p:spPr>
        </p:pic>
        <p:pic>
          <p:nvPicPr>
            <p:cNvPr id="12" name="object 11"/>
            <p:cNvPicPr/>
            <p:nvPr>
              <p:custDataLst>
                <p:tags r:id="rId10"/>
              </p:custDataLst>
            </p:nvPr>
          </p:nvPicPr>
          <p:blipFill>
            <a:blip r:embed="rId26" cstate="print"/>
            <a:stretch>
              <a:fillRect/>
            </a:stretch>
          </p:blipFill>
          <p:spPr>
            <a:xfrm>
              <a:off x="4093224" y="1023350"/>
              <a:ext cx="1666903" cy="282299"/>
            </a:xfrm>
            <a:prstGeom prst="rect">
              <a:avLst/>
            </a:prstGeom>
          </p:spPr>
        </p:pic>
        <p:sp>
          <p:nvSpPr>
            <p:cNvPr id="13" name="object 12"/>
            <p:cNvSpPr/>
            <p:nvPr>
              <p:custDataLst>
                <p:tags r:id="rId11"/>
              </p:custDataLst>
            </p:nvPr>
          </p:nvSpPr>
          <p:spPr>
            <a:xfrm>
              <a:off x="4088461" y="1018587"/>
              <a:ext cx="1677035" cy="292100"/>
            </a:xfrm>
            <a:custGeom>
              <a:avLst/>
              <a:gdLst/>
              <a:ahLst/>
              <a:cxnLst/>
              <a:rect l="l" t="t" r="r" b="b"/>
              <a:pathLst>
                <a:path w="1677035" h="292100">
                  <a:moveTo>
                    <a:pt x="0" y="0"/>
                  </a:moveTo>
                  <a:lnTo>
                    <a:pt x="1676428" y="0"/>
                  </a:lnTo>
                  <a:lnTo>
                    <a:pt x="1676428" y="291824"/>
                  </a:lnTo>
                  <a:lnTo>
                    <a:pt x="0" y="291824"/>
                  </a:lnTo>
                  <a:lnTo>
                    <a:pt x="0" y="0"/>
                  </a:lnTo>
                  <a:close/>
                </a:path>
              </a:pathLst>
            </a:custGeom>
            <a:ln w="9524">
              <a:solidFill>
                <a:srgbClr val="37761C"/>
              </a:solidFill>
            </a:ln>
          </p:spPr>
          <p:txBody>
            <a:bodyPr wrap="square" lIns="0" tIns="0" rIns="0" bIns="0" rtlCol="0"/>
            <a:lstStyle/>
            <a:p>
              <a:endParaRPr/>
            </a:p>
          </p:txBody>
        </p:sp>
        <p:sp>
          <p:nvSpPr>
            <p:cNvPr id="14" name="object 13"/>
            <p:cNvSpPr/>
            <p:nvPr>
              <p:custDataLst>
                <p:tags r:id="rId12"/>
              </p:custDataLst>
            </p:nvPr>
          </p:nvSpPr>
          <p:spPr>
            <a:xfrm>
              <a:off x="4121594"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p>
          </p:txBody>
        </p:sp>
        <p:pic>
          <p:nvPicPr>
            <p:cNvPr id="15" name="object 14"/>
            <p:cNvPicPr/>
            <p:nvPr>
              <p:custDataLst>
                <p:tags r:id="rId13"/>
              </p:custDataLst>
            </p:nvPr>
          </p:nvPicPr>
          <p:blipFill>
            <a:blip r:embed="rId27" cstate="print"/>
            <a:stretch>
              <a:fillRect/>
            </a:stretch>
          </p:blipFill>
          <p:spPr>
            <a:xfrm>
              <a:off x="4025618" y="1501536"/>
              <a:ext cx="105500" cy="81980"/>
            </a:xfrm>
            <a:prstGeom prst="rect">
              <a:avLst/>
            </a:prstGeom>
          </p:spPr>
        </p:pic>
        <p:sp>
          <p:nvSpPr>
            <p:cNvPr id="16" name="object 15"/>
            <p:cNvSpPr/>
            <p:nvPr>
              <p:custDataLst>
                <p:tags r:id="rId14"/>
              </p:custDataLst>
            </p:nvPr>
          </p:nvSpPr>
          <p:spPr>
            <a:xfrm>
              <a:off x="387469"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p>
          </p:txBody>
        </p:sp>
        <p:pic>
          <p:nvPicPr>
            <p:cNvPr id="17" name="object 16"/>
            <p:cNvPicPr/>
            <p:nvPr>
              <p:custDataLst>
                <p:tags r:id="rId15"/>
              </p:custDataLst>
            </p:nvPr>
          </p:nvPicPr>
          <p:blipFill>
            <a:blip r:embed="rId27" cstate="print"/>
            <a:stretch>
              <a:fillRect/>
            </a:stretch>
          </p:blipFill>
          <p:spPr>
            <a:xfrm>
              <a:off x="291494" y="1501536"/>
              <a:ext cx="105500" cy="81980"/>
            </a:xfrm>
            <a:prstGeom prst="rect">
              <a:avLst/>
            </a:prstGeom>
          </p:spPr>
        </p:pic>
        <p:pic>
          <p:nvPicPr>
            <p:cNvPr id="18" name="object 17"/>
            <p:cNvPicPr/>
            <p:nvPr>
              <p:custDataLst>
                <p:tags r:id="rId16"/>
              </p:custDataLst>
            </p:nvPr>
          </p:nvPicPr>
          <p:blipFill>
            <a:blip r:embed="rId28" cstate="print"/>
            <a:stretch>
              <a:fillRect/>
            </a:stretch>
          </p:blipFill>
          <p:spPr>
            <a:xfrm>
              <a:off x="4627262" y="1642028"/>
              <a:ext cx="381224" cy="620295"/>
            </a:xfrm>
            <a:prstGeom prst="rect">
              <a:avLst/>
            </a:prstGeom>
          </p:spPr>
        </p:pic>
        <p:sp>
          <p:nvSpPr>
            <p:cNvPr id="19" name="object 18"/>
            <p:cNvSpPr/>
            <p:nvPr>
              <p:custDataLst>
                <p:tags r:id="rId17"/>
              </p:custDataLst>
            </p:nvPr>
          </p:nvSpPr>
          <p:spPr>
            <a:xfrm>
              <a:off x="4622499" y="1637266"/>
              <a:ext cx="391160" cy="675640"/>
            </a:xfrm>
            <a:custGeom>
              <a:avLst/>
              <a:gdLst/>
              <a:ahLst/>
              <a:cxnLst/>
              <a:rect l="l" t="t" r="r" b="b"/>
              <a:pathLst>
                <a:path w="391160" h="675639">
                  <a:moveTo>
                    <a:pt x="0" y="0"/>
                  </a:moveTo>
                  <a:lnTo>
                    <a:pt x="390749" y="0"/>
                  </a:lnTo>
                  <a:lnTo>
                    <a:pt x="390749" y="675049"/>
                  </a:lnTo>
                  <a:lnTo>
                    <a:pt x="0" y="675049"/>
                  </a:lnTo>
                  <a:lnTo>
                    <a:pt x="0" y="0"/>
                  </a:lnTo>
                  <a:close/>
                </a:path>
              </a:pathLst>
            </a:custGeom>
            <a:ln w="9524">
              <a:solidFill>
                <a:srgbClr val="FF0000"/>
              </a:solidFill>
            </a:ln>
          </p:spPr>
          <p:txBody>
            <a:bodyPr wrap="square" lIns="0" tIns="0" rIns="0" bIns="0" rtlCol="0"/>
            <a:lstStyle/>
            <a:p>
              <a:endParaRPr/>
            </a:p>
          </p:txBody>
        </p:sp>
        <p:pic>
          <p:nvPicPr>
            <p:cNvPr id="20" name="object 19"/>
            <p:cNvPicPr/>
            <p:nvPr>
              <p:custDataLst>
                <p:tags r:id="rId18"/>
              </p:custDataLst>
            </p:nvPr>
          </p:nvPicPr>
          <p:blipFill>
            <a:blip r:embed="rId29" cstate="print"/>
            <a:stretch>
              <a:fillRect/>
            </a:stretch>
          </p:blipFill>
          <p:spPr>
            <a:xfrm>
              <a:off x="2042026" y="1179150"/>
              <a:ext cx="381199" cy="574719"/>
            </a:xfrm>
            <a:prstGeom prst="rect">
              <a:avLst/>
            </a:prstGeom>
          </p:spPr>
        </p:pic>
        <p:sp>
          <p:nvSpPr>
            <p:cNvPr id="21" name="object 20"/>
            <p:cNvSpPr/>
            <p:nvPr>
              <p:custDataLst>
                <p:tags r:id="rId19"/>
              </p:custDataLst>
            </p:nvPr>
          </p:nvSpPr>
          <p:spPr>
            <a:xfrm>
              <a:off x="2037263" y="1174387"/>
              <a:ext cx="391160" cy="584835"/>
            </a:xfrm>
            <a:custGeom>
              <a:avLst/>
              <a:gdLst/>
              <a:ahLst/>
              <a:cxnLst/>
              <a:rect l="l" t="t" r="r" b="b"/>
              <a:pathLst>
                <a:path w="391160" h="584835">
                  <a:moveTo>
                    <a:pt x="0" y="0"/>
                  </a:moveTo>
                  <a:lnTo>
                    <a:pt x="390724" y="0"/>
                  </a:lnTo>
                  <a:lnTo>
                    <a:pt x="390724" y="584245"/>
                  </a:lnTo>
                  <a:lnTo>
                    <a:pt x="0" y="584245"/>
                  </a:lnTo>
                  <a:lnTo>
                    <a:pt x="0" y="0"/>
                  </a:lnTo>
                  <a:close/>
                </a:path>
              </a:pathLst>
            </a:custGeom>
            <a:ln w="9524">
              <a:solidFill>
                <a:srgbClr val="FF0000"/>
              </a:solidFill>
            </a:ln>
          </p:spPr>
          <p:txBody>
            <a:bodyPr wrap="square" lIns="0" tIns="0" rIns="0" bIns="0" rtlCol="0"/>
            <a:lstStyle/>
            <a:p>
              <a:endParaRPr/>
            </a:p>
          </p:txBody>
        </p:sp>
        <p:pic>
          <p:nvPicPr>
            <p:cNvPr id="22" name="object 21"/>
            <p:cNvPicPr/>
            <p:nvPr>
              <p:custDataLst>
                <p:tags r:id="rId20"/>
              </p:custDataLst>
            </p:nvPr>
          </p:nvPicPr>
          <p:blipFill>
            <a:blip r:embed="rId30" cstate="print"/>
            <a:stretch>
              <a:fillRect/>
            </a:stretch>
          </p:blipFill>
          <p:spPr>
            <a:xfrm>
              <a:off x="439862" y="1688170"/>
              <a:ext cx="1406123" cy="535666"/>
            </a:xfrm>
            <a:prstGeom prst="rect">
              <a:avLst/>
            </a:prstGeom>
          </p:spPr>
        </p:pic>
        <p:sp>
          <p:nvSpPr>
            <p:cNvPr id="23" name="object 22"/>
            <p:cNvSpPr/>
            <p:nvPr>
              <p:custDataLst>
                <p:tags r:id="rId21"/>
              </p:custDataLst>
            </p:nvPr>
          </p:nvSpPr>
          <p:spPr>
            <a:xfrm>
              <a:off x="435100" y="1683407"/>
              <a:ext cx="1416050" cy="584835"/>
            </a:xfrm>
            <a:custGeom>
              <a:avLst/>
              <a:gdLst/>
              <a:ahLst/>
              <a:cxnLst/>
              <a:rect l="l" t="t" r="r" b="b"/>
              <a:pathLst>
                <a:path w="1416050" h="584835">
                  <a:moveTo>
                    <a:pt x="0" y="0"/>
                  </a:moveTo>
                  <a:lnTo>
                    <a:pt x="1415648" y="0"/>
                  </a:lnTo>
                  <a:lnTo>
                    <a:pt x="1415648" y="584249"/>
                  </a:lnTo>
                  <a:lnTo>
                    <a:pt x="0" y="584249"/>
                  </a:lnTo>
                  <a:lnTo>
                    <a:pt x="0" y="0"/>
                  </a:lnTo>
                  <a:close/>
                </a:path>
              </a:pathLst>
            </a:custGeom>
            <a:ln w="9524">
              <a:solidFill>
                <a:srgbClr val="FF0000"/>
              </a:solidFill>
            </a:ln>
          </p:spPr>
          <p:txBody>
            <a:bodyPr wrap="square" lIns="0" tIns="0" rIns="0" bIns="0" rtlCol="0"/>
            <a:lstStyle/>
            <a:p>
              <a:endParaRPr/>
            </a:p>
          </p:txBody>
        </p:sp>
      </p:grpSp>
      <p:sp>
        <p:nvSpPr>
          <p:cNvPr id="24" name="object 23"/>
          <p:cNvSpPr txBox="1"/>
          <p:nvPr>
            <p:custDataLst>
              <p:tags r:id="rId2"/>
            </p:custDataLst>
          </p:nvPr>
        </p:nvSpPr>
        <p:spPr>
          <a:xfrm>
            <a:off x="2389570" y="2321938"/>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panose="020B0604020202090204"/>
                <a:cs typeface="Arial" panose="020B0604020202090204"/>
              </a:rPr>
              <a:t>x</a:t>
            </a:r>
            <a:endParaRPr sz="2400">
              <a:latin typeface="Arial" panose="020B0604020202090204"/>
              <a:cs typeface="Arial" panose="020B0604020202090204"/>
            </a:endParaRPr>
          </a:p>
        </p:txBody>
      </p:sp>
      <p:grpSp>
        <p:nvGrpSpPr>
          <p:cNvPr id="25" name="object 24"/>
          <p:cNvGrpSpPr/>
          <p:nvPr/>
        </p:nvGrpSpPr>
        <p:grpSpPr>
          <a:xfrm>
            <a:off x="7440295" y="2308225"/>
            <a:ext cx="4014470" cy="2794635"/>
            <a:chOff x="5965075" y="426513"/>
            <a:chExt cx="3034030" cy="1941195"/>
          </a:xfrm>
        </p:grpSpPr>
        <p:pic>
          <p:nvPicPr>
            <p:cNvPr id="26" name="object 25"/>
            <p:cNvPicPr/>
            <p:nvPr>
              <p:custDataLst>
                <p:tags r:id="rId4"/>
              </p:custDataLst>
            </p:nvPr>
          </p:nvPicPr>
          <p:blipFill>
            <a:blip r:embed="rId31" cstate="print"/>
            <a:stretch>
              <a:fillRect/>
            </a:stretch>
          </p:blipFill>
          <p:spPr>
            <a:xfrm>
              <a:off x="6125318" y="436038"/>
              <a:ext cx="2863656" cy="1883995"/>
            </a:xfrm>
            <a:prstGeom prst="rect">
              <a:avLst/>
            </a:prstGeom>
          </p:spPr>
        </p:pic>
        <p:sp>
          <p:nvSpPr>
            <p:cNvPr id="27" name="object 26"/>
            <p:cNvSpPr/>
            <p:nvPr>
              <p:custDataLst>
                <p:tags r:id="rId5"/>
              </p:custDataLst>
            </p:nvPr>
          </p:nvSpPr>
          <p:spPr>
            <a:xfrm>
              <a:off x="5969837" y="431275"/>
              <a:ext cx="3024505" cy="1931670"/>
            </a:xfrm>
            <a:custGeom>
              <a:avLst/>
              <a:gdLst/>
              <a:ahLst/>
              <a:cxnLst/>
              <a:rect l="l" t="t" r="r" b="b"/>
              <a:pathLst>
                <a:path w="3024504" h="1931670">
                  <a:moveTo>
                    <a:pt x="0" y="0"/>
                  </a:moveTo>
                  <a:lnTo>
                    <a:pt x="3023899" y="0"/>
                  </a:lnTo>
                  <a:lnTo>
                    <a:pt x="3023899" y="1931199"/>
                  </a:lnTo>
                  <a:lnTo>
                    <a:pt x="0" y="1931199"/>
                  </a:lnTo>
                  <a:lnTo>
                    <a:pt x="0" y="0"/>
                  </a:lnTo>
                  <a:close/>
                </a:path>
              </a:pathLst>
            </a:custGeom>
            <a:ln w="9524">
              <a:solidFill>
                <a:srgbClr val="000000"/>
              </a:solidFill>
            </a:ln>
          </p:spPr>
          <p:txBody>
            <a:bodyPr wrap="square" lIns="0" tIns="0" rIns="0" bIns="0" rtlCol="0"/>
            <a:lstStyle/>
            <a:p>
              <a:endParaRPr/>
            </a:p>
          </p:txBody>
        </p:sp>
      </p:grpSp>
      <p:sp>
        <p:nvSpPr>
          <p:cNvPr id="28" name="object 27"/>
          <p:cNvSpPr txBox="1"/>
          <p:nvPr>
            <p:custDataLst>
              <p:tags r:id="rId3"/>
            </p:custDataLst>
          </p:nvPr>
        </p:nvSpPr>
        <p:spPr>
          <a:xfrm>
            <a:off x="1761145" y="4304063"/>
            <a:ext cx="3996690" cy="1115060"/>
          </a:xfrm>
          <a:prstGeom prst="rect">
            <a:avLst/>
          </a:prstGeom>
        </p:spPr>
        <p:txBody>
          <a:bodyPr vert="horz" wrap="square" lIns="0" tIns="27940" rIns="0" bIns="0" rtlCol="0">
            <a:spAutoFit/>
          </a:bodyPr>
          <a:lstStyle/>
          <a:p>
            <a:pPr marL="12700" marR="5080">
              <a:lnSpc>
                <a:spcPts val="2850"/>
              </a:lnSpc>
              <a:spcBef>
                <a:spcPts val="220"/>
              </a:spcBef>
            </a:pPr>
            <a:r>
              <a:rPr sz="2400" dirty="0">
                <a:latin typeface="Arial" panose="020B0604020202090204"/>
                <a:cs typeface="Arial" panose="020B0604020202090204"/>
              </a:rPr>
              <a:t>What</a:t>
            </a:r>
            <a:r>
              <a:rPr sz="2400" spc="-30" dirty="0">
                <a:latin typeface="Arial" panose="020B0604020202090204"/>
                <a:cs typeface="Arial" panose="020B0604020202090204"/>
              </a:rPr>
              <a:t> </a:t>
            </a:r>
            <a:r>
              <a:rPr sz="2400" dirty="0">
                <a:latin typeface="Arial" panose="020B0604020202090204"/>
                <a:cs typeface="Arial" panose="020B0604020202090204"/>
              </a:rPr>
              <a:t>happens</a:t>
            </a:r>
            <a:r>
              <a:rPr sz="2400" spc="-15" dirty="0">
                <a:latin typeface="Arial" panose="020B0604020202090204"/>
                <a:cs typeface="Arial" panose="020B0604020202090204"/>
              </a:rPr>
              <a:t> </a:t>
            </a:r>
            <a:r>
              <a:rPr sz="2400" dirty="0">
                <a:latin typeface="Arial" panose="020B0604020202090204"/>
                <a:cs typeface="Arial" panose="020B0604020202090204"/>
              </a:rPr>
              <a:t>when</a:t>
            </a:r>
            <a:r>
              <a:rPr sz="2400" spc="-20" dirty="0">
                <a:latin typeface="Arial" panose="020B0604020202090204"/>
                <a:cs typeface="Arial" panose="020B0604020202090204"/>
              </a:rPr>
              <a:t> </a:t>
            </a:r>
            <a:r>
              <a:rPr sz="2400" dirty="0">
                <a:latin typeface="Arial" panose="020B0604020202090204"/>
                <a:cs typeface="Arial" panose="020B0604020202090204"/>
              </a:rPr>
              <a:t>x</a:t>
            </a:r>
            <a:r>
              <a:rPr sz="2400" spc="-15" dirty="0">
                <a:latin typeface="Arial" panose="020B0604020202090204"/>
                <a:cs typeface="Arial" panose="020B0604020202090204"/>
              </a:rPr>
              <a:t> </a:t>
            </a:r>
            <a:r>
              <a:rPr sz="2400" dirty="0">
                <a:latin typeface="Arial" panose="020B0604020202090204"/>
                <a:cs typeface="Arial" panose="020B0604020202090204"/>
              </a:rPr>
              <a:t>=</a:t>
            </a:r>
            <a:r>
              <a:rPr sz="2400" spc="-15" dirty="0">
                <a:latin typeface="Arial" panose="020B0604020202090204"/>
                <a:cs typeface="Arial" panose="020B0604020202090204"/>
              </a:rPr>
              <a:t> </a:t>
            </a:r>
            <a:r>
              <a:rPr sz="2400" dirty="0">
                <a:latin typeface="Arial" panose="020B0604020202090204"/>
                <a:cs typeface="Arial" panose="020B0604020202090204"/>
              </a:rPr>
              <a:t>-</a:t>
            </a:r>
            <a:r>
              <a:rPr sz="2400" spc="-25" dirty="0">
                <a:latin typeface="Arial" panose="020B0604020202090204"/>
                <a:cs typeface="Arial" panose="020B0604020202090204"/>
              </a:rPr>
              <a:t>10? </a:t>
            </a:r>
            <a:r>
              <a:rPr sz="2400" dirty="0">
                <a:latin typeface="Arial" panose="020B0604020202090204"/>
                <a:cs typeface="Arial" panose="020B0604020202090204"/>
              </a:rPr>
              <a:t>What</a:t>
            </a:r>
            <a:r>
              <a:rPr sz="2400" spc="-30" dirty="0">
                <a:latin typeface="Arial" panose="020B0604020202090204"/>
                <a:cs typeface="Arial" panose="020B0604020202090204"/>
              </a:rPr>
              <a:t> </a:t>
            </a:r>
            <a:r>
              <a:rPr sz="2400" dirty="0">
                <a:latin typeface="Arial" panose="020B0604020202090204"/>
                <a:cs typeface="Arial" panose="020B0604020202090204"/>
              </a:rPr>
              <a:t>happens</a:t>
            </a:r>
            <a:r>
              <a:rPr sz="2400" spc="-15" dirty="0">
                <a:latin typeface="Arial" panose="020B0604020202090204"/>
                <a:cs typeface="Arial" panose="020B0604020202090204"/>
              </a:rPr>
              <a:t> </a:t>
            </a:r>
            <a:r>
              <a:rPr sz="2400" dirty="0">
                <a:latin typeface="Arial" panose="020B0604020202090204"/>
                <a:cs typeface="Arial" panose="020B0604020202090204"/>
              </a:rPr>
              <a:t>when</a:t>
            </a:r>
            <a:r>
              <a:rPr sz="2400" spc="-20" dirty="0">
                <a:latin typeface="Arial" panose="020B0604020202090204"/>
                <a:cs typeface="Arial" panose="020B0604020202090204"/>
              </a:rPr>
              <a:t> </a:t>
            </a:r>
            <a:r>
              <a:rPr sz="2400" dirty="0">
                <a:latin typeface="Arial" panose="020B0604020202090204"/>
                <a:cs typeface="Arial" panose="020B0604020202090204"/>
              </a:rPr>
              <a:t>x</a:t>
            </a:r>
            <a:r>
              <a:rPr sz="2400" spc="-15" dirty="0">
                <a:latin typeface="Arial" panose="020B0604020202090204"/>
                <a:cs typeface="Arial" panose="020B0604020202090204"/>
              </a:rPr>
              <a:t> </a:t>
            </a:r>
            <a:r>
              <a:rPr sz="2400" dirty="0">
                <a:latin typeface="Arial" panose="020B0604020202090204"/>
                <a:cs typeface="Arial" panose="020B0604020202090204"/>
              </a:rPr>
              <a:t>=</a:t>
            </a:r>
            <a:r>
              <a:rPr sz="2400" spc="-15" dirty="0">
                <a:latin typeface="Arial" panose="020B0604020202090204"/>
                <a:cs typeface="Arial" panose="020B0604020202090204"/>
              </a:rPr>
              <a:t> </a:t>
            </a:r>
            <a:r>
              <a:rPr sz="2400" spc="-25" dirty="0">
                <a:latin typeface="Arial" panose="020B0604020202090204"/>
                <a:cs typeface="Arial" panose="020B0604020202090204"/>
              </a:rPr>
              <a:t>0?</a:t>
            </a:r>
            <a:endParaRPr sz="2400">
              <a:latin typeface="Arial" panose="020B0604020202090204"/>
              <a:cs typeface="Arial" panose="020B0604020202090204"/>
            </a:endParaRPr>
          </a:p>
          <a:p>
            <a:pPr marL="12700">
              <a:lnSpc>
                <a:spcPts val="2760"/>
              </a:lnSpc>
            </a:pPr>
            <a:r>
              <a:rPr sz="2400" dirty="0">
                <a:latin typeface="Arial" panose="020B0604020202090204"/>
                <a:cs typeface="Arial" panose="020B0604020202090204"/>
              </a:rPr>
              <a:t>What</a:t>
            </a:r>
            <a:r>
              <a:rPr sz="2400" spc="-30" dirty="0">
                <a:latin typeface="Arial" panose="020B0604020202090204"/>
                <a:cs typeface="Arial" panose="020B0604020202090204"/>
              </a:rPr>
              <a:t> </a:t>
            </a:r>
            <a:r>
              <a:rPr sz="2400" dirty="0">
                <a:latin typeface="Arial" panose="020B0604020202090204"/>
                <a:cs typeface="Arial" panose="020B0604020202090204"/>
              </a:rPr>
              <a:t>happens</a:t>
            </a:r>
            <a:r>
              <a:rPr sz="2400" spc="-15" dirty="0">
                <a:latin typeface="Arial" panose="020B0604020202090204"/>
                <a:cs typeface="Arial" panose="020B0604020202090204"/>
              </a:rPr>
              <a:t> </a:t>
            </a:r>
            <a:r>
              <a:rPr sz="2400" dirty="0">
                <a:latin typeface="Arial" panose="020B0604020202090204"/>
                <a:cs typeface="Arial" panose="020B0604020202090204"/>
              </a:rPr>
              <a:t>when</a:t>
            </a:r>
            <a:r>
              <a:rPr sz="2400" spc="-20" dirty="0">
                <a:latin typeface="Arial" panose="020B0604020202090204"/>
                <a:cs typeface="Arial" panose="020B0604020202090204"/>
              </a:rPr>
              <a:t> </a:t>
            </a:r>
            <a:r>
              <a:rPr sz="2400" dirty="0">
                <a:latin typeface="Arial" panose="020B0604020202090204"/>
                <a:cs typeface="Arial" panose="020B0604020202090204"/>
              </a:rPr>
              <a:t>x</a:t>
            </a:r>
            <a:r>
              <a:rPr sz="2400" spc="-15" dirty="0">
                <a:latin typeface="Arial" panose="020B0604020202090204"/>
                <a:cs typeface="Arial" panose="020B0604020202090204"/>
              </a:rPr>
              <a:t> </a:t>
            </a:r>
            <a:r>
              <a:rPr sz="2400" dirty="0">
                <a:latin typeface="Arial" panose="020B0604020202090204"/>
                <a:cs typeface="Arial" panose="020B0604020202090204"/>
              </a:rPr>
              <a:t>=</a:t>
            </a:r>
            <a:r>
              <a:rPr sz="2400" spc="-15" dirty="0">
                <a:latin typeface="Arial" panose="020B0604020202090204"/>
                <a:cs typeface="Arial" panose="020B0604020202090204"/>
              </a:rPr>
              <a:t> </a:t>
            </a:r>
            <a:r>
              <a:rPr sz="2400" spc="-25" dirty="0">
                <a:latin typeface="Arial" panose="020B0604020202090204"/>
                <a:cs typeface="Arial" panose="020B0604020202090204"/>
              </a:rPr>
              <a:t>10?</a:t>
            </a:r>
            <a:endParaRPr sz="2400">
              <a:latin typeface="Arial" panose="020B0604020202090204"/>
              <a:cs typeface="Arial" panose="020B0604020202090204"/>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53" name="Group 52"/>
          <p:cNvGrpSpPr/>
          <p:nvPr/>
        </p:nvGrpSpPr>
        <p:grpSpPr>
          <a:xfrm>
            <a:off x="1828800" y="1219200"/>
            <a:ext cx="8218976" cy="4237557"/>
            <a:chOff x="2073154" y="1253453"/>
            <a:chExt cx="8218976" cy="4237557"/>
          </a:xfrm>
        </p:grpSpPr>
        <p:sp>
          <p:nvSpPr>
            <p:cNvPr id="4" name="object 3"/>
            <p:cNvSpPr txBox="1"/>
            <p:nvPr/>
          </p:nvSpPr>
          <p:spPr>
            <a:xfrm>
              <a:off x="2253228" y="1814825"/>
              <a:ext cx="1128661"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x:</a:t>
              </a:r>
              <a:r>
                <a:rPr sz="2000" spc="-5" dirty="0">
                  <a:latin typeface="Arial" panose="020B0604020202090204"/>
                  <a:cs typeface="Arial" panose="020B0604020202090204"/>
                </a:rPr>
                <a:t> </a:t>
              </a:r>
              <a:r>
                <a:rPr sz="2000" spc="-10" dirty="0">
                  <a:latin typeface="Arial" panose="020B0604020202090204"/>
                  <a:cs typeface="Arial" panose="020B0604020202090204"/>
                </a:rPr>
                <a:t>[N×D]</a:t>
              </a:r>
              <a:endParaRPr sz="2000" dirty="0">
                <a:latin typeface="Arial" panose="020B0604020202090204"/>
                <a:cs typeface="Arial" panose="020B0604020202090204"/>
              </a:endParaRPr>
            </a:p>
          </p:txBody>
        </p:sp>
        <p:sp>
          <p:nvSpPr>
            <p:cNvPr id="5" name="object 4"/>
            <p:cNvSpPr txBox="1"/>
            <p:nvPr/>
          </p:nvSpPr>
          <p:spPr>
            <a:xfrm>
              <a:off x="21084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1</a:t>
              </a:r>
              <a:r>
                <a:rPr sz="2000" b="1"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-3</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589915" algn="l"/>
                  <a:tab pos="94234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4</a:t>
              </a:r>
              <a:r>
                <a:rPr sz="2000" dirty="0">
                  <a:solidFill>
                    <a:srgbClr val="6AA84F"/>
                  </a:solidFill>
                  <a:latin typeface="Arial" panose="020B0604020202090204"/>
                  <a:cs typeface="Arial" panose="020B0604020202090204"/>
                </a:rPr>
                <a:t>	2</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6" name="object 5"/>
            <p:cNvSpPr txBox="1"/>
            <p:nvPr/>
          </p:nvSpPr>
          <p:spPr>
            <a:xfrm>
              <a:off x="20731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90204"/>
                  <a:cs typeface="Arial" panose="020B0604020202090204"/>
                </a:rPr>
                <a:t>w:</a:t>
              </a:r>
              <a:r>
                <a:rPr sz="2000" spc="-10" dirty="0">
                  <a:latin typeface="Arial" panose="020B0604020202090204"/>
                  <a:cs typeface="Arial" panose="020B0604020202090204"/>
                </a:rPr>
                <a:t> [D×M]</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1]</a:t>
              </a:r>
              <a:endParaRPr sz="2000">
                <a:latin typeface="Arial" panose="020B0604020202090204"/>
                <a:cs typeface="Arial" panose="020B060402020209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p:txBody>
        </p:sp>
        <p:sp>
          <p:nvSpPr>
            <p:cNvPr id="7" name="object 6"/>
            <p:cNvSpPr/>
            <p:nvPr/>
          </p:nvSpPr>
          <p:spPr>
            <a:xfrm>
              <a:off x="48989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a:endParaRPr/>
            </a:p>
          </p:txBody>
        </p:sp>
        <p:sp>
          <p:nvSpPr>
            <p:cNvPr id="8" name="object 7"/>
            <p:cNvSpPr txBox="1"/>
            <p:nvPr/>
          </p:nvSpPr>
          <p:spPr>
            <a:xfrm>
              <a:off x="48989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90204"/>
                  <a:cs typeface="Arial" panose="020B0604020202090204"/>
                </a:rPr>
                <a:t>Matrix</a:t>
              </a:r>
              <a:r>
                <a:rPr sz="2200" spc="-10" dirty="0">
                  <a:latin typeface="Arial" panose="020B0604020202090204"/>
                  <a:cs typeface="Arial" panose="020B0604020202090204"/>
                </a:rPr>
                <a:t> Multiply</a:t>
              </a:r>
              <a:endParaRPr sz="2200">
                <a:latin typeface="Arial" panose="020B0604020202090204"/>
                <a:cs typeface="Arial" panose="020B0604020202090204"/>
              </a:endParaRPr>
            </a:p>
          </p:txBody>
        </p:sp>
        <p:pic>
          <p:nvPicPr>
            <p:cNvPr id="9" name="object 8"/>
            <p:cNvPicPr/>
            <p:nvPr/>
          </p:nvPicPr>
          <p:blipFill>
            <a:blip r:embed="rId2" cstate="print"/>
            <a:stretch>
              <a:fillRect/>
            </a:stretch>
          </p:blipFill>
          <p:spPr>
            <a:xfrm>
              <a:off x="4947709" y="2263413"/>
              <a:ext cx="2389474" cy="707524"/>
            </a:xfrm>
            <a:prstGeom prst="rect">
              <a:avLst/>
            </a:prstGeom>
          </p:spPr>
        </p:pic>
        <p:sp>
          <p:nvSpPr>
            <p:cNvPr id="10" name="object 9"/>
            <p:cNvSpPr txBox="1"/>
            <p:nvPr/>
          </p:nvSpPr>
          <p:spPr>
            <a:xfrm>
              <a:off x="87567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90204"/>
                  <a:cs typeface="Arial" panose="020B0604020202090204"/>
                </a:rPr>
                <a:t>y:</a:t>
              </a:r>
              <a:r>
                <a:rPr sz="2000" spc="-5" dirty="0">
                  <a:latin typeface="Arial" panose="020B0604020202090204"/>
                  <a:cs typeface="Arial" panose="020B0604020202090204"/>
                </a:rPr>
                <a:t> </a:t>
              </a:r>
              <a:r>
                <a:rPr sz="2000" spc="-10" dirty="0">
                  <a:latin typeface="Arial" panose="020B0604020202090204"/>
                  <a:cs typeface="Arial" panose="020B0604020202090204"/>
                </a:rPr>
                <a:t>[N×M]</a:t>
              </a:r>
              <a:endParaRPr sz="2000" dirty="0">
                <a:latin typeface="Arial" panose="020B0604020202090204"/>
                <a:cs typeface="Arial" panose="020B0604020202090204"/>
              </a:endParaRPr>
            </a:p>
            <a:p>
              <a:pPr algn="ctr">
                <a:lnSpc>
                  <a:spcPct val="100000"/>
                </a:lnSpc>
                <a:tabLst>
                  <a:tab pos="493395" algn="l"/>
                  <a:tab pos="775335" algn="l"/>
                  <a:tab pos="1141730" algn="l"/>
                </a:tabLst>
              </a:pPr>
              <a:r>
                <a:rPr sz="2000" spc="-25" dirty="0">
                  <a:solidFill>
                    <a:srgbClr val="6AA84F"/>
                  </a:solidFill>
                  <a:latin typeface="Arial" panose="020B0604020202090204"/>
                  <a:cs typeface="Arial" panose="020B0604020202090204"/>
                </a:rPr>
                <a:t>[</a:t>
              </a:r>
              <a:r>
                <a:rPr sz="2000" b="1" spc="-25" dirty="0">
                  <a:solidFill>
                    <a:srgbClr val="6AA84F"/>
                  </a:solidFill>
                  <a:latin typeface="Arial" panose="020B0604020202090204"/>
                  <a:cs typeface="Arial" panose="020B0604020202090204"/>
                </a:rPr>
                <a:t>13</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9</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2</a:t>
              </a:r>
              <a:r>
                <a:rPr sz="2000" b="1" dirty="0">
                  <a:solidFill>
                    <a:srgbClr val="6AA84F"/>
                  </a:solidFill>
                  <a:latin typeface="Arial" panose="020B0604020202090204"/>
                  <a:cs typeface="Arial" panose="020B0604020202090204"/>
                </a:rPr>
                <a:t>	-6</a:t>
              </a:r>
              <a:r>
                <a:rPr sz="2000" b="1"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dirty="0">
                <a:latin typeface="Arial" panose="020B0604020202090204"/>
                <a:cs typeface="Arial" panose="020B060402020209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5</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17</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dirty="0">
                <a:latin typeface="Arial" panose="020B0604020202090204"/>
                <a:cs typeface="Arial" panose="020B0604020202090204"/>
              </a:endParaRPr>
            </a:p>
          </p:txBody>
        </p:sp>
        <p:sp>
          <p:nvSpPr>
            <p:cNvPr id="11" name="object 10"/>
            <p:cNvSpPr txBox="1"/>
            <p:nvPr/>
          </p:nvSpPr>
          <p:spPr>
            <a:xfrm>
              <a:off x="8686800" y="2489200"/>
              <a:ext cx="1605330" cy="93980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90204"/>
                  <a:cs typeface="Arial" panose="020B0604020202090204"/>
                </a:rPr>
                <a:t>dL/dy:</a:t>
              </a:r>
              <a:r>
                <a:rPr sz="2000" spc="-30" dirty="0">
                  <a:latin typeface="Arial" panose="020B0604020202090204"/>
                  <a:cs typeface="Arial" panose="020B0604020202090204"/>
                </a:rPr>
                <a:t> </a:t>
              </a:r>
              <a:r>
                <a:rPr sz="2000" spc="-10" dirty="0">
                  <a:latin typeface="Arial" panose="020B0604020202090204"/>
                  <a:cs typeface="Arial" panose="020B0604020202090204"/>
                </a:rPr>
                <a:t>[N×M] </a:t>
              </a: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2</a:t>
              </a:r>
              <a:r>
                <a:rPr sz="2000" dirty="0">
                  <a:solidFill>
                    <a:srgbClr val="FF0000"/>
                  </a:solidFill>
                  <a:latin typeface="Arial" panose="020B0604020202090204"/>
                  <a:cs typeface="Arial" panose="020B0604020202090204"/>
                </a:rPr>
                <a:t>	3</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3</a:t>
              </a:r>
              <a:r>
                <a:rPr sz="2000" dirty="0">
                  <a:solidFill>
                    <a:srgbClr val="FF0000"/>
                  </a:solidFill>
                  <a:latin typeface="Arial" panose="020B0604020202090204"/>
                  <a:cs typeface="Arial" panose="020B0604020202090204"/>
                </a:rPr>
                <a:t>	9</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a:p>
              <a:pPr marL="58420">
                <a:lnSpc>
                  <a:spcPct val="100000"/>
                </a:lnSpc>
                <a:tabLst>
                  <a:tab pos="565150" algn="l"/>
                  <a:tab pos="847090" algn="l"/>
                  <a:tab pos="1129030" algn="l"/>
                </a:tabLst>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8</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1</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6</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p:txBody>
        </p:sp>
        <p:grpSp>
          <p:nvGrpSpPr>
            <p:cNvPr id="12" name="object 11"/>
            <p:cNvGrpSpPr/>
            <p:nvPr/>
          </p:nvGrpSpPr>
          <p:grpSpPr>
            <a:xfrm>
              <a:off x="34482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a:endParaRPr/>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6" name="object 15"/>
            <p:cNvGrpSpPr/>
            <p:nvPr/>
          </p:nvGrpSpPr>
          <p:grpSpPr>
            <a:xfrm>
              <a:off x="76847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a:endParaRPr/>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20" name="object 19"/>
            <p:cNvGrpSpPr/>
            <p:nvPr/>
          </p:nvGrpSpPr>
          <p:grpSpPr>
            <a:xfrm>
              <a:off x="76828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a:endParaRPr/>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a:endParaRPr/>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24" name="object 23"/>
            <p:cNvSpPr txBox="1"/>
            <p:nvPr/>
          </p:nvSpPr>
          <p:spPr>
            <a:xfrm>
              <a:off x="4143958" y="3118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90204"/>
                  <a:cs typeface="Arial" panose="020B0604020202090204"/>
                </a:rPr>
                <a:t>Q</a:t>
              </a:r>
              <a:r>
                <a:rPr sz="2000" dirty="0">
                  <a:latin typeface="Arial" panose="020B0604020202090204"/>
                  <a:cs typeface="Arial" panose="020B0604020202090204"/>
                </a:rPr>
                <a:t>:</a:t>
              </a:r>
              <a:r>
                <a:rPr sz="2000" spc="-30" dirty="0">
                  <a:latin typeface="Arial" panose="020B0604020202090204"/>
                  <a:cs typeface="Arial" panose="020B0604020202090204"/>
                </a:rPr>
                <a:t> </a:t>
              </a:r>
              <a:r>
                <a:rPr sz="2000" dirty="0">
                  <a:latin typeface="Arial" panose="020B0604020202090204"/>
                  <a:cs typeface="Arial" panose="020B0604020202090204"/>
                </a:rPr>
                <a:t>What</a:t>
              </a:r>
              <a:r>
                <a:rPr sz="2000" spc="-15" dirty="0">
                  <a:latin typeface="Arial" panose="020B0604020202090204"/>
                  <a:cs typeface="Arial" panose="020B0604020202090204"/>
                </a:rPr>
                <a:t> </a:t>
              </a:r>
              <a:r>
                <a:rPr sz="2000" dirty="0">
                  <a:latin typeface="Arial" panose="020B0604020202090204"/>
                  <a:cs typeface="Arial" panose="020B0604020202090204"/>
                </a:rPr>
                <a:t>parts</a:t>
              </a:r>
              <a:r>
                <a:rPr sz="2000" spc="-15" dirty="0">
                  <a:latin typeface="Arial" panose="020B0604020202090204"/>
                  <a:cs typeface="Arial" panose="020B0604020202090204"/>
                </a:rPr>
                <a:t> </a:t>
              </a:r>
              <a:r>
                <a:rPr sz="2000" dirty="0">
                  <a:latin typeface="Arial" panose="020B0604020202090204"/>
                  <a:cs typeface="Arial" panose="020B0604020202090204"/>
                </a:rPr>
                <a:t>of</a:t>
              </a:r>
              <a:r>
                <a:rPr sz="2000" spc="-15" dirty="0">
                  <a:latin typeface="Arial" panose="020B0604020202090204"/>
                  <a:cs typeface="Arial" panose="020B0604020202090204"/>
                </a:rPr>
                <a:t> </a:t>
              </a:r>
              <a:r>
                <a:rPr sz="2000" spc="-50" dirty="0">
                  <a:latin typeface="Arial" panose="020B0604020202090204"/>
                  <a:cs typeface="Arial" panose="020B0604020202090204"/>
                </a:rPr>
                <a:t>y </a:t>
              </a:r>
              <a:r>
                <a:rPr sz="2000" dirty="0">
                  <a:latin typeface="Arial" panose="020B0604020202090204"/>
                  <a:cs typeface="Arial" panose="020B0604020202090204"/>
                </a:rPr>
                <a:t>are</a:t>
              </a:r>
              <a:r>
                <a:rPr sz="2000" spc="-35" dirty="0">
                  <a:latin typeface="Arial" panose="020B0604020202090204"/>
                  <a:cs typeface="Arial" panose="020B0604020202090204"/>
                </a:rPr>
                <a:t> </a:t>
              </a:r>
              <a:r>
                <a:rPr sz="2000" dirty="0">
                  <a:latin typeface="Arial" panose="020B0604020202090204"/>
                  <a:cs typeface="Arial" panose="020B0604020202090204"/>
                </a:rPr>
                <a:t>affected</a:t>
              </a:r>
              <a:r>
                <a:rPr sz="2000" spc="-35" dirty="0">
                  <a:latin typeface="Arial" panose="020B0604020202090204"/>
                  <a:cs typeface="Arial" panose="020B0604020202090204"/>
                </a:rPr>
                <a:t> </a:t>
              </a:r>
              <a:r>
                <a:rPr sz="2000" dirty="0">
                  <a:latin typeface="Arial" panose="020B0604020202090204"/>
                  <a:cs typeface="Arial" panose="020B0604020202090204"/>
                </a:rPr>
                <a:t>by</a:t>
              </a:r>
              <a:r>
                <a:rPr sz="2000" spc="-30" dirty="0">
                  <a:latin typeface="Arial" panose="020B0604020202090204"/>
                  <a:cs typeface="Arial" panose="020B0604020202090204"/>
                </a:rPr>
                <a:t> </a:t>
              </a:r>
              <a:r>
                <a:rPr sz="2000" spc="-25" dirty="0">
                  <a:latin typeface="Arial" panose="020B0604020202090204"/>
                  <a:cs typeface="Arial" panose="020B0604020202090204"/>
                </a:rPr>
                <a:t>one </a:t>
              </a:r>
              <a:r>
                <a:rPr sz="2000" dirty="0">
                  <a:latin typeface="Arial" panose="020B0604020202090204"/>
                  <a:cs typeface="Arial" panose="020B0604020202090204"/>
                </a:rPr>
                <a:t>element</a:t>
              </a:r>
              <a:r>
                <a:rPr sz="2000" spc="-25" dirty="0">
                  <a:latin typeface="Arial" panose="020B0604020202090204"/>
                  <a:cs typeface="Arial" panose="020B0604020202090204"/>
                </a:rPr>
                <a:t> </a:t>
              </a:r>
              <a:r>
                <a:rPr sz="2000" dirty="0">
                  <a:latin typeface="Arial" panose="020B0604020202090204"/>
                  <a:cs typeface="Arial" panose="020B0604020202090204"/>
                </a:rPr>
                <a:t>of</a:t>
              </a:r>
              <a:r>
                <a:rPr sz="2000" spc="-20" dirty="0">
                  <a:latin typeface="Arial" panose="020B0604020202090204"/>
                  <a:cs typeface="Arial" panose="020B0604020202090204"/>
                </a:rPr>
                <a:t> </a:t>
              </a:r>
              <a:r>
                <a:rPr sz="2000" spc="-25" dirty="0">
                  <a:latin typeface="Arial" panose="020B0604020202090204"/>
                  <a:cs typeface="Arial" panose="020B0604020202090204"/>
                </a:rPr>
                <a:t>x?</a:t>
              </a:r>
              <a:endParaRPr sz="2000">
                <a:latin typeface="Arial" panose="020B0604020202090204"/>
                <a:cs typeface="Arial" panose="020B0604020202090204"/>
              </a:endParaRPr>
            </a:p>
          </p:txBody>
        </p:sp>
        <p:sp>
          <p:nvSpPr>
            <p:cNvPr id="25" name="object 24"/>
            <p:cNvSpPr txBox="1"/>
            <p:nvPr/>
          </p:nvSpPr>
          <p:spPr>
            <a:xfrm>
              <a:off x="4143958" y="4033328"/>
              <a:ext cx="2148840" cy="330200"/>
            </a:xfrm>
            <a:prstGeom prst="rect">
              <a:avLst/>
            </a:prstGeom>
          </p:spPr>
          <p:txBody>
            <a:bodyPr vert="horz" wrap="square" lIns="0" tIns="12700" rIns="0" bIns="0" rtlCol="0">
              <a:spAutoFit/>
            </a:bodyPr>
            <a:lstStyle/>
            <a:p>
              <a:pPr marL="12700">
                <a:lnSpc>
                  <a:spcPct val="100000"/>
                </a:lnSpc>
                <a:spcBef>
                  <a:spcPts val="100"/>
                </a:spcBef>
                <a:tabLst>
                  <a:tab pos="969010" algn="l"/>
                </a:tabLst>
              </a:pPr>
              <a:r>
                <a:rPr sz="2000" b="1" spc="-25" dirty="0">
                  <a:latin typeface="Arial" panose="020B0604020202090204"/>
                  <a:cs typeface="Arial" panose="020B0604020202090204"/>
                </a:rPr>
                <a:t>A</a:t>
              </a:r>
              <a:r>
                <a:rPr sz="2000" spc="-25" dirty="0">
                  <a:latin typeface="Arial" panose="020B0604020202090204"/>
                  <a:cs typeface="Arial" panose="020B0604020202090204"/>
                </a:rPr>
                <a:t>:</a:t>
              </a:r>
              <a:r>
                <a:rPr sz="2000" dirty="0">
                  <a:latin typeface="Arial" panose="020B0604020202090204"/>
                  <a:cs typeface="Arial" panose="020B0604020202090204"/>
                </a:rPr>
                <a:t>	affects</a:t>
              </a:r>
              <a:r>
                <a:rPr sz="2000" spc="-80" dirty="0">
                  <a:latin typeface="Arial" panose="020B0604020202090204"/>
                  <a:cs typeface="Arial" panose="020B0604020202090204"/>
                </a:rPr>
                <a:t> </a:t>
              </a:r>
              <a:r>
                <a:rPr sz="2000" spc="-25" dirty="0">
                  <a:latin typeface="Arial" panose="020B0604020202090204"/>
                  <a:cs typeface="Arial" panose="020B0604020202090204"/>
                </a:rPr>
                <a:t>the</a:t>
              </a:r>
              <a:endParaRPr sz="2000">
                <a:latin typeface="Arial" panose="020B0604020202090204"/>
                <a:cs typeface="Arial" panose="020B0604020202090204"/>
              </a:endParaRPr>
            </a:p>
          </p:txBody>
        </p:sp>
        <p:sp>
          <p:nvSpPr>
            <p:cNvPr id="26" name="object 25"/>
            <p:cNvSpPr txBox="1"/>
            <p:nvPr/>
          </p:nvSpPr>
          <p:spPr>
            <a:xfrm>
              <a:off x="4143958" y="4338128"/>
              <a:ext cx="116903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whole</a:t>
              </a:r>
              <a:r>
                <a:rPr sz="2000" spc="-25" dirty="0">
                  <a:latin typeface="Arial" panose="020B0604020202090204"/>
                  <a:cs typeface="Arial" panose="020B0604020202090204"/>
                </a:rPr>
                <a:t> row</a:t>
              </a:r>
              <a:endParaRPr sz="2000">
                <a:latin typeface="Arial" panose="020B0604020202090204"/>
                <a:cs typeface="Arial" panose="020B0604020202090204"/>
              </a:endParaRPr>
            </a:p>
          </p:txBody>
        </p:sp>
        <p:grpSp>
          <p:nvGrpSpPr>
            <p:cNvPr id="27" name="object 26"/>
            <p:cNvGrpSpPr/>
            <p:nvPr/>
          </p:nvGrpSpPr>
          <p:grpSpPr>
            <a:xfrm>
              <a:off x="3443520" y="2859989"/>
              <a:ext cx="1149985" cy="258445"/>
              <a:chOff x="1990962" y="1722976"/>
              <a:chExt cx="1149985" cy="258445"/>
            </a:xfrm>
          </p:grpSpPr>
          <p:sp>
            <p:nvSpPr>
              <p:cNvPr id="28" name="object 27"/>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a:endParaRPr/>
              </a:p>
            </p:txBody>
          </p:sp>
          <p:sp>
            <p:nvSpPr>
              <p:cNvPr id="29" name="object 28"/>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a:endParaRPr/>
              </a:p>
            </p:txBody>
          </p:sp>
          <p:sp>
            <p:nvSpPr>
              <p:cNvPr id="30" name="object 29"/>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a:endParaRPr/>
              </a:p>
            </p:txBody>
          </p:sp>
        </p:grpSp>
        <p:sp>
          <p:nvSpPr>
            <p:cNvPr id="31" name="object 30"/>
            <p:cNvSpPr/>
            <p:nvPr/>
          </p:nvSpPr>
          <p:spPr>
            <a:xfrm>
              <a:off x="26039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a:endParaRPr/>
            </a:p>
          </p:txBody>
        </p:sp>
        <p:grpSp>
          <p:nvGrpSpPr>
            <p:cNvPr id="32" name="object 31"/>
            <p:cNvGrpSpPr/>
            <p:nvPr/>
          </p:nvGrpSpPr>
          <p:grpSpPr>
            <a:xfrm>
              <a:off x="8835096" y="1574601"/>
              <a:ext cx="1353820" cy="324485"/>
              <a:chOff x="7382538" y="437588"/>
              <a:chExt cx="1353820" cy="324485"/>
            </a:xfrm>
          </p:grpSpPr>
          <p:sp>
            <p:nvSpPr>
              <p:cNvPr id="33" name="object 32"/>
              <p:cNvSpPr/>
              <p:nvPr/>
            </p:nvSpPr>
            <p:spPr>
              <a:xfrm>
                <a:off x="7392063" y="447113"/>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a:endParaRPr/>
              </a:p>
            </p:txBody>
          </p:sp>
          <p:sp>
            <p:nvSpPr>
              <p:cNvPr id="34" name="object 33"/>
              <p:cNvSpPr/>
              <p:nvPr/>
            </p:nvSpPr>
            <p:spPr>
              <a:xfrm>
                <a:off x="8071090" y="483686"/>
                <a:ext cx="271780" cy="241935"/>
              </a:xfrm>
              <a:custGeom>
                <a:avLst/>
                <a:gdLst/>
                <a:ahLst/>
                <a:cxnLst/>
                <a:rect l="l" t="t" r="r" b="b"/>
                <a:pathLst>
                  <a:path w="271779" h="241934">
                    <a:moveTo>
                      <a:pt x="266" y="0"/>
                    </a:moveTo>
                    <a:lnTo>
                      <a:pt x="271166" y="299"/>
                    </a:lnTo>
                    <a:lnTo>
                      <a:pt x="270898" y="241499"/>
                    </a:lnTo>
                    <a:lnTo>
                      <a:pt x="0" y="241199"/>
                    </a:lnTo>
                    <a:lnTo>
                      <a:pt x="266" y="0"/>
                    </a:lnTo>
                    <a:close/>
                  </a:path>
                </a:pathLst>
              </a:custGeom>
              <a:ln w="19049">
                <a:solidFill>
                  <a:srgbClr val="9900FF"/>
                </a:solidFill>
              </a:ln>
            </p:spPr>
            <p:txBody>
              <a:bodyPr wrap="square" lIns="0" tIns="0" rIns="0" bIns="0" rtlCol="0"/>
              <a:lstStyle/>
              <a:p>
                <a:endParaRPr/>
              </a:p>
            </p:txBody>
          </p:sp>
        </p:grpSp>
        <p:sp>
          <p:nvSpPr>
            <p:cNvPr id="35" name="object 34"/>
            <p:cNvSpPr txBox="1"/>
            <p:nvPr/>
          </p:nvSpPr>
          <p:spPr>
            <a:xfrm>
              <a:off x="6766533" y="3158641"/>
              <a:ext cx="156337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90204"/>
                  <a:cs typeface="Arial" panose="020B0604020202090204"/>
                </a:rPr>
                <a:t>Q</a:t>
              </a:r>
              <a:r>
                <a:rPr sz="2000" dirty="0">
                  <a:latin typeface="Arial" panose="020B0604020202090204"/>
                  <a:cs typeface="Arial" panose="020B0604020202090204"/>
                </a:rPr>
                <a:t>:</a:t>
              </a:r>
              <a:r>
                <a:rPr sz="2000" spc="-15" dirty="0">
                  <a:latin typeface="Arial" panose="020B0604020202090204"/>
                  <a:cs typeface="Arial" panose="020B0604020202090204"/>
                </a:rPr>
                <a:t> </a:t>
              </a:r>
              <a:r>
                <a:rPr sz="2000" dirty="0">
                  <a:latin typeface="Arial" panose="020B0604020202090204"/>
                  <a:cs typeface="Arial" panose="020B0604020202090204"/>
                </a:rPr>
                <a:t>How</a:t>
              </a:r>
              <a:r>
                <a:rPr sz="2000" spc="-10" dirty="0">
                  <a:latin typeface="Arial" panose="020B0604020202090204"/>
                  <a:cs typeface="Arial" panose="020B0604020202090204"/>
                </a:rPr>
                <a:t> </a:t>
              </a:r>
              <a:r>
                <a:rPr sz="2000" spc="-20" dirty="0">
                  <a:latin typeface="Arial" panose="020B0604020202090204"/>
                  <a:cs typeface="Arial" panose="020B0604020202090204"/>
                </a:rPr>
                <a:t>much</a:t>
              </a:r>
              <a:endParaRPr sz="2000">
                <a:latin typeface="Arial" panose="020B0604020202090204"/>
                <a:cs typeface="Arial" panose="020B0604020202090204"/>
              </a:endParaRPr>
            </a:p>
          </p:txBody>
        </p:sp>
        <p:sp>
          <p:nvSpPr>
            <p:cNvPr id="36" name="object 35"/>
            <p:cNvSpPr txBox="1"/>
            <p:nvPr/>
          </p:nvSpPr>
          <p:spPr>
            <a:xfrm>
              <a:off x="6766533" y="3463441"/>
              <a:ext cx="576580"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Arial" panose="020B0604020202090204"/>
                  <a:cs typeface="Arial" panose="020B0604020202090204"/>
                </a:rPr>
                <a:t>does</a:t>
              </a:r>
              <a:endParaRPr sz="2000">
                <a:latin typeface="Arial" panose="020B0604020202090204"/>
                <a:cs typeface="Arial" panose="020B0604020202090204"/>
              </a:endParaRPr>
            </a:p>
          </p:txBody>
        </p:sp>
        <p:sp>
          <p:nvSpPr>
            <p:cNvPr id="37" name="object 36"/>
            <p:cNvSpPr txBox="1"/>
            <p:nvPr/>
          </p:nvSpPr>
          <p:spPr>
            <a:xfrm>
              <a:off x="6766533" y="3768241"/>
              <a:ext cx="1486535" cy="330200"/>
            </a:xfrm>
            <a:prstGeom prst="rect">
              <a:avLst/>
            </a:prstGeom>
          </p:spPr>
          <p:txBody>
            <a:bodyPr vert="horz" wrap="square" lIns="0" tIns="12700" rIns="0" bIns="0" rtlCol="0">
              <a:spAutoFit/>
            </a:bodyPr>
            <a:lstStyle/>
            <a:p>
              <a:pPr marL="12700">
                <a:lnSpc>
                  <a:spcPct val="100000"/>
                </a:lnSpc>
                <a:spcBef>
                  <a:spcPts val="100"/>
                </a:spcBef>
                <a:tabLst>
                  <a:tab pos="1331595" algn="l"/>
                </a:tabLst>
              </a:pPr>
              <a:r>
                <a:rPr sz="2000" spc="-10" dirty="0">
                  <a:latin typeface="Arial" panose="020B0604020202090204"/>
                  <a:cs typeface="Arial" panose="020B0604020202090204"/>
                </a:rPr>
                <a:t>affect</a:t>
              </a:r>
              <a:r>
                <a:rPr sz="2000" dirty="0">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p:txBody>
        </p:sp>
        <p:sp>
          <p:nvSpPr>
            <p:cNvPr id="38" name="object 37"/>
            <p:cNvSpPr txBox="1"/>
            <p:nvPr/>
          </p:nvSpPr>
          <p:spPr>
            <a:xfrm>
              <a:off x="6766533" y="4073041"/>
              <a:ext cx="293370" cy="330200"/>
            </a:xfrm>
            <a:prstGeom prst="rect">
              <a:avLst/>
            </a:prstGeom>
          </p:spPr>
          <p:txBody>
            <a:bodyPr vert="horz" wrap="square" lIns="0" tIns="12700" rIns="0" bIns="0" rtlCol="0">
              <a:spAutoFit/>
            </a:bodyPr>
            <a:lstStyle/>
            <a:p>
              <a:pPr marL="12700">
                <a:lnSpc>
                  <a:spcPct val="100000"/>
                </a:lnSpc>
                <a:spcBef>
                  <a:spcPts val="100"/>
                </a:spcBef>
              </a:pPr>
              <a:r>
                <a:rPr sz="2000" b="1" spc="-25" dirty="0">
                  <a:latin typeface="Arial" panose="020B0604020202090204"/>
                  <a:cs typeface="Arial" panose="020B0604020202090204"/>
                </a:rPr>
                <a:t>A:</a:t>
              </a:r>
              <a:endParaRPr sz="2000">
                <a:latin typeface="Arial" panose="020B0604020202090204"/>
                <a:cs typeface="Arial" panose="020B0604020202090204"/>
              </a:endParaRPr>
            </a:p>
          </p:txBody>
        </p:sp>
        <p:grpSp>
          <p:nvGrpSpPr>
            <p:cNvPr id="39" name="object 38"/>
            <p:cNvGrpSpPr/>
            <p:nvPr/>
          </p:nvGrpSpPr>
          <p:grpSpPr>
            <a:xfrm>
              <a:off x="7076856" y="3512812"/>
              <a:ext cx="1021080" cy="940435"/>
              <a:chOff x="5624298" y="2375799"/>
              <a:chExt cx="1021080" cy="940435"/>
            </a:xfrm>
          </p:grpSpPr>
          <p:pic>
            <p:nvPicPr>
              <p:cNvPr id="40" name="object 39"/>
              <p:cNvPicPr/>
              <p:nvPr/>
            </p:nvPicPr>
            <p:blipFill>
              <a:blip r:embed="rId3" cstate="print"/>
              <a:stretch>
                <a:fillRect/>
              </a:stretch>
            </p:blipFill>
            <p:spPr>
              <a:xfrm>
                <a:off x="5947100" y="2394849"/>
                <a:ext cx="504774" cy="224974"/>
              </a:xfrm>
              <a:prstGeom prst="rect">
                <a:avLst/>
              </a:prstGeom>
            </p:spPr>
          </p:pic>
          <p:sp>
            <p:nvSpPr>
              <p:cNvPr id="41" name="object 40"/>
              <p:cNvSpPr/>
              <p:nvPr/>
            </p:nvSpPr>
            <p:spPr>
              <a:xfrm>
                <a:off x="5937574" y="2385324"/>
                <a:ext cx="606425" cy="244475"/>
              </a:xfrm>
              <a:custGeom>
                <a:avLst/>
                <a:gdLst/>
                <a:ahLst/>
                <a:cxnLst/>
                <a:rect l="l" t="t" r="r" b="b"/>
                <a:pathLst>
                  <a:path w="606425" h="244475">
                    <a:moveTo>
                      <a:pt x="0" y="0"/>
                    </a:moveTo>
                    <a:lnTo>
                      <a:pt x="605849" y="0"/>
                    </a:lnTo>
                    <a:lnTo>
                      <a:pt x="605849" y="244024"/>
                    </a:lnTo>
                    <a:lnTo>
                      <a:pt x="0" y="244024"/>
                    </a:lnTo>
                    <a:lnTo>
                      <a:pt x="0" y="0"/>
                    </a:lnTo>
                    <a:close/>
                  </a:path>
                </a:pathLst>
              </a:custGeom>
              <a:ln w="19049">
                <a:solidFill>
                  <a:srgbClr val="0000FF"/>
                </a:solidFill>
              </a:ln>
            </p:spPr>
            <p:txBody>
              <a:bodyPr wrap="square" lIns="0" tIns="0" rIns="0" bIns="0" rtlCol="0"/>
              <a:lstStyle/>
              <a:p>
                <a:endParaRPr/>
              </a:p>
            </p:txBody>
          </p:sp>
          <p:pic>
            <p:nvPicPr>
              <p:cNvPr id="42" name="object 41"/>
              <p:cNvPicPr/>
              <p:nvPr/>
            </p:nvPicPr>
            <p:blipFill>
              <a:blip r:embed="rId4" cstate="print"/>
              <a:stretch>
                <a:fillRect/>
              </a:stretch>
            </p:blipFill>
            <p:spPr>
              <a:xfrm>
                <a:off x="6047252" y="2708384"/>
                <a:ext cx="567033" cy="232377"/>
              </a:xfrm>
              <a:prstGeom prst="rect">
                <a:avLst/>
              </a:prstGeom>
            </p:spPr>
          </p:pic>
          <p:sp>
            <p:nvSpPr>
              <p:cNvPr id="43" name="object 42"/>
              <p:cNvSpPr/>
              <p:nvPr/>
            </p:nvSpPr>
            <p:spPr>
              <a:xfrm>
                <a:off x="5990474" y="2675621"/>
                <a:ext cx="645160" cy="280670"/>
              </a:xfrm>
              <a:custGeom>
                <a:avLst/>
                <a:gdLst/>
                <a:ahLst/>
                <a:cxnLst/>
                <a:rect l="l" t="t" r="r" b="b"/>
                <a:pathLst>
                  <a:path w="645159" h="280669">
                    <a:moveTo>
                      <a:pt x="0" y="0"/>
                    </a:moveTo>
                    <a:lnTo>
                      <a:pt x="645149" y="0"/>
                    </a:lnTo>
                    <a:lnTo>
                      <a:pt x="645149" y="280474"/>
                    </a:lnTo>
                    <a:lnTo>
                      <a:pt x="0" y="280474"/>
                    </a:lnTo>
                    <a:lnTo>
                      <a:pt x="0" y="0"/>
                    </a:lnTo>
                    <a:close/>
                  </a:path>
                </a:pathLst>
              </a:custGeom>
              <a:ln w="19049">
                <a:solidFill>
                  <a:srgbClr val="9900FF"/>
                </a:solidFill>
              </a:ln>
            </p:spPr>
            <p:txBody>
              <a:bodyPr wrap="square" lIns="0" tIns="0" rIns="0" bIns="0" rtlCol="0"/>
              <a:lstStyle/>
              <a:p>
                <a:endParaRPr/>
              </a:p>
            </p:txBody>
          </p:sp>
          <p:pic>
            <p:nvPicPr>
              <p:cNvPr id="44" name="object 43"/>
              <p:cNvPicPr/>
              <p:nvPr/>
            </p:nvPicPr>
            <p:blipFill>
              <a:blip r:embed="rId5" cstate="print"/>
              <a:stretch>
                <a:fillRect/>
              </a:stretch>
            </p:blipFill>
            <p:spPr>
              <a:xfrm>
                <a:off x="5643348" y="3049796"/>
                <a:ext cx="577938" cy="240816"/>
              </a:xfrm>
              <a:prstGeom prst="rect">
                <a:avLst/>
              </a:prstGeom>
            </p:spPr>
          </p:pic>
          <p:sp>
            <p:nvSpPr>
              <p:cNvPr id="45" name="object 44"/>
              <p:cNvSpPr/>
              <p:nvPr/>
            </p:nvSpPr>
            <p:spPr>
              <a:xfrm>
                <a:off x="5633823" y="2992107"/>
                <a:ext cx="645160" cy="314325"/>
              </a:xfrm>
              <a:custGeom>
                <a:avLst/>
                <a:gdLst/>
                <a:ahLst/>
                <a:cxnLst/>
                <a:rect l="l" t="t" r="r" b="b"/>
                <a:pathLst>
                  <a:path w="645160" h="314325">
                    <a:moveTo>
                      <a:pt x="0" y="0"/>
                    </a:moveTo>
                    <a:lnTo>
                      <a:pt x="645149" y="0"/>
                    </a:lnTo>
                    <a:lnTo>
                      <a:pt x="645149" y="314049"/>
                    </a:lnTo>
                    <a:lnTo>
                      <a:pt x="0" y="314049"/>
                    </a:lnTo>
                    <a:lnTo>
                      <a:pt x="0" y="0"/>
                    </a:lnTo>
                    <a:close/>
                  </a:path>
                </a:pathLst>
              </a:custGeom>
              <a:ln w="19049">
                <a:solidFill>
                  <a:srgbClr val="FF9900"/>
                </a:solidFill>
              </a:ln>
            </p:spPr>
            <p:txBody>
              <a:bodyPr wrap="square" lIns="0" tIns="0" rIns="0" bIns="0" rtlCol="0"/>
              <a:lstStyle/>
              <a:p>
                <a:endParaRPr/>
              </a:p>
            </p:txBody>
          </p:sp>
        </p:grpSp>
        <p:pic>
          <p:nvPicPr>
            <p:cNvPr id="46" name="object 45"/>
            <p:cNvPicPr/>
            <p:nvPr/>
          </p:nvPicPr>
          <p:blipFill>
            <a:blip r:embed="rId6" cstate="print"/>
            <a:stretch>
              <a:fillRect/>
            </a:stretch>
          </p:blipFill>
          <p:spPr>
            <a:xfrm>
              <a:off x="4010998" y="4752326"/>
              <a:ext cx="4801520" cy="738684"/>
            </a:xfrm>
            <a:prstGeom prst="rect">
              <a:avLst/>
            </a:prstGeom>
          </p:spPr>
        </p:pic>
        <p:sp>
          <p:nvSpPr>
            <p:cNvPr id="47" name="object 46"/>
            <p:cNvSpPr/>
            <p:nvPr/>
          </p:nvSpPr>
          <p:spPr>
            <a:xfrm>
              <a:off x="2785372" y="3473649"/>
              <a:ext cx="271780" cy="241935"/>
            </a:xfrm>
            <a:custGeom>
              <a:avLst/>
              <a:gdLst/>
              <a:ahLst/>
              <a:cxnLst/>
              <a:rect l="l" t="t" r="r" b="b"/>
              <a:pathLst>
                <a:path w="271780" h="241935">
                  <a:moveTo>
                    <a:pt x="267" y="0"/>
                  </a:moveTo>
                  <a:lnTo>
                    <a:pt x="271166" y="299"/>
                  </a:lnTo>
                  <a:lnTo>
                    <a:pt x="270899" y="241499"/>
                  </a:lnTo>
                  <a:lnTo>
                    <a:pt x="0" y="241199"/>
                  </a:lnTo>
                  <a:lnTo>
                    <a:pt x="267" y="0"/>
                  </a:lnTo>
                  <a:close/>
                </a:path>
              </a:pathLst>
            </a:custGeom>
            <a:ln w="19049">
              <a:solidFill>
                <a:srgbClr val="FF9900"/>
              </a:solidFill>
            </a:ln>
          </p:spPr>
          <p:txBody>
            <a:bodyPr wrap="square" lIns="0" tIns="0" rIns="0" bIns="0" rtlCol="0"/>
            <a:lstStyle/>
            <a:p>
              <a:endParaRPr/>
            </a:p>
          </p:txBody>
        </p:sp>
        <p:pic>
          <p:nvPicPr>
            <p:cNvPr id="48" name="object 47"/>
            <p:cNvPicPr/>
            <p:nvPr/>
          </p:nvPicPr>
          <p:blipFill>
            <a:blip r:embed="rId7" cstate="print"/>
            <a:stretch>
              <a:fillRect/>
            </a:stretch>
          </p:blipFill>
          <p:spPr>
            <a:xfrm>
              <a:off x="5379687" y="4418146"/>
              <a:ext cx="437831" cy="269431"/>
            </a:xfrm>
            <a:prstGeom prst="rect">
              <a:avLst/>
            </a:prstGeom>
          </p:spPr>
        </p:pic>
        <p:sp>
          <p:nvSpPr>
            <p:cNvPr id="49" name="object 48"/>
            <p:cNvSpPr/>
            <p:nvPr/>
          </p:nvSpPr>
          <p:spPr>
            <a:xfrm>
              <a:off x="8928532" y="2809413"/>
              <a:ext cx="1047750" cy="316230"/>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a:endParaRPr/>
            </a:p>
          </p:txBody>
        </p:sp>
        <p:grpSp>
          <p:nvGrpSpPr>
            <p:cNvPr id="50" name="object 49"/>
            <p:cNvGrpSpPr/>
            <p:nvPr/>
          </p:nvGrpSpPr>
          <p:grpSpPr>
            <a:xfrm>
              <a:off x="4455987" y="4094502"/>
              <a:ext cx="622935" cy="262255"/>
              <a:chOff x="3003429" y="2957489"/>
              <a:chExt cx="622935" cy="262255"/>
            </a:xfrm>
          </p:grpSpPr>
          <p:pic>
            <p:nvPicPr>
              <p:cNvPr id="51" name="object 50"/>
              <p:cNvPicPr/>
              <p:nvPr/>
            </p:nvPicPr>
            <p:blipFill>
              <a:blip r:embed="rId3" cstate="print"/>
              <a:stretch>
                <a:fillRect/>
              </a:stretch>
            </p:blipFill>
            <p:spPr>
              <a:xfrm>
                <a:off x="3022479" y="2976539"/>
                <a:ext cx="502645" cy="224024"/>
              </a:xfrm>
              <a:prstGeom prst="rect">
                <a:avLst/>
              </a:prstGeom>
            </p:spPr>
          </p:pic>
          <p:sp>
            <p:nvSpPr>
              <p:cNvPr id="52" name="object 51"/>
              <p:cNvSpPr/>
              <p:nvPr/>
            </p:nvSpPr>
            <p:spPr>
              <a:xfrm>
                <a:off x="3012954" y="2967014"/>
                <a:ext cx="603885" cy="243204"/>
              </a:xfrm>
              <a:custGeom>
                <a:avLst/>
                <a:gdLst/>
                <a:ahLst/>
                <a:cxnLst/>
                <a:rect l="l" t="t" r="r" b="b"/>
                <a:pathLst>
                  <a:path w="603885" h="243205">
                    <a:moveTo>
                      <a:pt x="0" y="0"/>
                    </a:moveTo>
                    <a:lnTo>
                      <a:pt x="603374" y="0"/>
                    </a:lnTo>
                    <a:lnTo>
                      <a:pt x="603374" y="243074"/>
                    </a:lnTo>
                    <a:lnTo>
                      <a:pt x="0" y="243074"/>
                    </a:lnTo>
                    <a:lnTo>
                      <a:pt x="0" y="0"/>
                    </a:lnTo>
                    <a:close/>
                  </a:path>
                </a:pathLst>
              </a:custGeom>
              <a:ln w="19049">
                <a:solidFill>
                  <a:srgbClr val="0000FF"/>
                </a:solidFill>
              </a:ln>
            </p:spPr>
            <p:txBody>
              <a:bodyPr wrap="square" lIns="0" tIns="0" rIns="0" bIns="0" rtlCol="0"/>
              <a:lstStyle/>
              <a:p>
                <a:endParaRPr/>
              </a:p>
            </p:txBody>
          </p:sp>
        </p:gr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57" name="Group 56"/>
          <p:cNvGrpSpPr/>
          <p:nvPr/>
        </p:nvGrpSpPr>
        <p:grpSpPr>
          <a:xfrm>
            <a:off x="762000" y="1219200"/>
            <a:ext cx="9301530" cy="4290024"/>
            <a:chOff x="1143000" y="1253453"/>
            <a:chExt cx="9301530" cy="4290024"/>
          </a:xfrm>
        </p:grpSpPr>
        <p:sp>
          <p:nvSpPr>
            <p:cNvPr id="4" name="object 3"/>
            <p:cNvSpPr txBox="1"/>
            <p:nvPr/>
          </p:nvSpPr>
          <p:spPr>
            <a:xfrm>
              <a:off x="2148148" y="1814825"/>
              <a:ext cx="1206805" cy="320596"/>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x:</a:t>
              </a:r>
              <a:r>
                <a:rPr sz="2000" spc="-5" dirty="0">
                  <a:latin typeface="Arial" panose="020B0604020202090204"/>
                  <a:cs typeface="Arial" panose="020B0604020202090204"/>
                </a:rPr>
                <a:t> </a:t>
              </a:r>
              <a:r>
                <a:rPr sz="2000" spc="-10" dirty="0">
                  <a:latin typeface="Arial" panose="020B0604020202090204"/>
                  <a:cs typeface="Arial" panose="020B0604020202090204"/>
                </a:rPr>
                <a:t>[N×D]</a:t>
              </a:r>
              <a:endParaRPr sz="2000">
                <a:latin typeface="Arial" panose="020B0604020202090204"/>
                <a:cs typeface="Arial" panose="020B0604020202090204"/>
              </a:endParaRPr>
            </a:p>
          </p:txBody>
        </p:sp>
        <p:sp>
          <p:nvSpPr>
            <p:cNvPr id="5" name="object 4"/>
            <p:cNvSpPr txBox="1"/>
            <p:nvPr/>
          </p:nvSpPr>
          <p:spPr>
            <a:xfrm>
              <a:off x="22608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1</a:t>
              </a:r>
              <a:r>
                <a:rPr sz="2000" b="1"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-3</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589915" algn="l"/>
                  <a:tab pos="94234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4</a:t>
              </a:r>
              <a:r>
                <a:rPr sz="2000" dirty="0">
                  <a:solidFill>
                    <a:srgbClr val="6AA84F"/>
                  </a:solidFill>
                  <a:latin typeface="Arial" panose="020B0604020202090204"/>
                  <a:cs typeface="Arial" panose="020B0604020202090204"/>
                </a:rPr>
                <a:t>	2</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6" name="object 5"/>
            <p:cNvSpPr txBox="1"/>
            <p:nvPr/>
          </p:nvSpPr>
          <p:spPr>
            <a:xfrm>
              <a:off x="22255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90204"/>
                  <a:cs typeface="Arial" panose="020B0604020202090204"/>
                </a:rPr>
                <a:t>w:</a:t>
              </a:r>
              <a:r>
                <a:rPr sz="2000" spc="-10" dirty="0">
                  <a:latin typeface="Arial" panose="020B0604020202090204"/>
                  <a:cs typeface="Arial" panose="020B0604020202090204"/>
                </a:rPr>
                <a:t> [D×M]</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1]</a:t>
              </a:r>
              <a:endParaRPr sz="2000">
                <a:latin typeface="Arial" panose="020B0604020202090204"/>
                <a:cs typeface="Arial" panose="020B060402020209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p:txBody>
        </p:sp>
        <p:sp>
          <p:nvSpPr>
            <p:cNvPr id="7" name="object 6"/>
            <p:cNvSpPr/>
            <p:nvPr/>
          </p:nvSpPr>
          <p:spPr>
            <a:xfrm>
              <a:off x="50513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a:endParaRPr/>
            </a:p>
          </p:txBody>
        </p:sp>
        <p:sp>
          <p:nvSpPr>
            <p:cNvPr id="8" name="object 7"/>
            <p:cNvSpPr txBox="1"/>
            <p:nvPr/>
          </p:nvSpPr>
          <p:spPr>
            <a:xfrm>
              <a:off x="50513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90204"/>
                  <a:cs typeface="Arial" panose="020B0604020202090204"/>
                </a:rPr>
                <a:t>Matrix</a:t>
              </a:r>
              <a:r>
                <a:rPr sz="2200" spc="-10" dirty="0">
                  <a:latin typeface="Arial" panose="020B0604020202090204"/>
                  <a:cs typeface="Arial" panose="020B0604020202090204"/>
                </a:rPr>
                <a:t> Multiply</a:t>
              </a:r>
              <a:endParaRPr sz="2200">
                <a:latin typeface="Arial" panose="020B0604020202090204"/>
                <a:cs typeface="Arial" panose="020B0604020202090204"/>
              </a:endParaRPr>
            </a:p>
          </p:txBody>
        </p:sp>
        <p:pic>
          <p:nvPicPr>
            <p:cNvPr id="9" name="object 8"/>
            <p:cNvPicPr/>
            <p:nvPr/>
          </p:nvPicPr>
          <p:blipFill>
            <a:blip r:embed="rId2" cstate="print"/>
            <a:stretch>
              <a:fillRect/>
            </a:stretch>
          </p:blipFill>
          <p:spPr>
            <a:xfrm>
              <a:off x="5100109" y="2263413"/>
              <a:ext cx="2389474" cy="707524"/>
            </a:xfrm>
            <a:prstGeom prst="rect">
              <a:avLst/>
            </a:prstGeom>
          </p:spPr>
        </p:pic>
        <p:sp>
          <p:nvSpPr>
            <p:cNvPr id="10" name="object 9"/>
            <p:cNvSpPr txBox="1"/>
            <p:nvPr/>
          </p:nvSpPr>
          <p:spPr>
            <a:xfrm>
              <a:off x="89091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90204"/>
                  <a:cs typeface="Arial" panose="020B0604020202090204"/>
                </a:rPr>
                <a:t>y:</a:t>
              </a:r>
              <a:r>
                <a:rPr sz="2000" spc="-5" dirty="0">
                  <a:latin typeface="Arial" panose="020B0604020202090204"/>
                  <a:cs typeface="Arial" panose="020B0604020202090204"/>
                </a:rPr>
                <a:t> </a:t>
              </a:r>
              <a:r>
                <a:rPr sz="2000" spc="-10" dirty="0">
                  <a:latin typeface="Arial" panose="020B0604020202090204"/>
                  <a:cs typeface="Arial" panose="020B0604020202090204"/>
                </a:rPr>
                <a:t>[N×M]</a:t>
              </a:r>
              <a:endParaRPr sz="2000" dirty="0">
                <a:latin typeface="Arial" panose="020B0604020202090204"/>
                <a:cs typeface="Arial" panose="020B0604020202090204"/>
              </a:endParaRPr>
            </a:p>
            <a:p>
              <a:pPr algn="ctr">
                <a:lnSpc>
                  <a:spcPct val="100000"/>
                </a:lnSpc>
                <a:tabLst>
                  <a:tab pos="493395" algn="l"/>
                  <a:tab pos="775335" algn="l"/>
                  <a:tab pos="1141730" algn="l"/>
                </a:tabLst>
              </a:pPr>
              <a:r>
                <a:rPr sz="2000" spc="-25" dirty="0">
                  <a:solidFill>
                    <a:srgbClr val="6AA84F"/>
                  </a:solidFill>
                  <a:latin typeface="Arial" panose="020B0604020202090204"/>
                  <a:cs typeface="Arial" panose="020B0604020202090204"/>
                </a:rPr>
                <a:t>[</a:t>
              </a:r>
              <a:r>
                <a:rPr sz="2000" b="1" spc="-25" dirty="0">
                  <a:solidFill>
                    <a:srgbClr val="6AA84F"/>
                  </a:solidFill>
                  <a:latin typeface="Arial" panose="020B0604020202090204"/>
                  <a:cs typeface="Arial" panose="020B0604020202090204"/>
                </a:rPr>
                <a:t>13</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9</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2</a:t>
              </a:r>
              <a:r>
                <a:rPr sz="2000" b="1" dirty="0">
                  <a:solidFill>
                    <a:srgbClr val="6AA84F"/>
                  </a:solidFill>
                  <a:latin typeface="Arial" panose="020B0604020202090204"/>
                  <a:cs typeface="Arial" panose="020B0604020202090204"/>
                </a:rPr>
                <a:t>	-6</a:t>
              </a:r>
              <a:r>
                <a:rPr sz="2000" b="1"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dirty="0">
                <a:latin typeface="Arial" panose="020B0604020202090204"/>
                <a:cs typeface="Arial" panose="020B060402020209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5</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17</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dirty="0">
                <a:latin typeface="Arial" panose="020B0604020202090204"/>
                <a:cs typeface="Arial" panose="020B0604020202090204"/>
              </a:endParaRPr>
            </a:p>
          </p:txBody>
        </p:sp>
        <p:sp>
          <p:nvSpPr>
            <p:cNvPr id="11" name="object 10"/>
            <p:cNvSpPr txBox="1"/>
            <p:nvPr/>
          </p:nvSpPr>
          <p:spPr>
            <a:xfrm>
              <a:off x="8809990" y="2489163"/>
              <a:ext cx="1487170" cy="93599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90204"/>
                  <a:cs typeface="Arial" panose="020B0604020202090204"/>
                </a:rPr>
                <a:t>dL/dy:</a:t>
              </a:r>
              <a:r>
                <a:rPr sz="2000" spc="-30" dirty="0">
                  <a:latin typeface="Arial" panose="020B0604020202090204"/>
                  <a:cs typeface="Arial" panose="020B0604020202090204"/>
                </a:rPr>
                <a:t> </a:t>
              </a:r>
              <a:r>
                <a:rPr sz="2000" spc="-10" dirty="0">
                  <a:latin typeface="Arial" panose="020B0604020202090204"/>
                  <a:cs typeface="Arial" panose="020B0604020202090204"/>
                </a:rPr>
                <a:t>[N×M] </a:t>
              </a: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2</a:t>
              </a:r>
              <a:r>
                <a:rPr sz="2000" dirty="0">
                  <a:solidFill>
                    <a:srgbClr val="FF0000"/>
                  </a:solidFill>
                  <a:latin typeface="Arial" panose="020B0604020202090204"/>
                  <a:cs typeface="Arial" panose="020B0604020202090204"/>
                </a:rPr>
                <a:t>	3</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3</a:t>
              </a:r>
              <a:r>
                <a:rPr sz="2000" dirty="0">
                  <a:solidFill>
                    <a:srgbClr val="FF0000"/>
                  </a:solidFill>
                  <a:latin typeface="Arial" panose="020B0604020202090204"/>
                  <a:cs typeface="Arial" panose="020B0604020202090204"/>
                </a:rPr>
                <a:t>	9</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a:p>
              <a:pPr marL="58420">
                <a:lnSpc>
                  <a:spcPct val="100000"/>
                </a:lnSpc>
                <a:tabLst>
                  <a:tab pos="565150" algn="l"/>
                  <a:tab pos="847090" algn="l"/>
                  <a:tab pos="1129030" algn="l"/>
                </a:tabLst>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8</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1</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6</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p:txBody>
        </p:sp>
        <p:grpSp>
          <p:nvGrpSpPr>
            <p:cNvPr id="12" name="object 11"/>
            <p:cNvGrpSpPr/>
            <p:nvPr/>
          </p:nvGrpSpPr>
          <p:grpSpPr>
            <a:xfrm>
              <a:off x="36006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a:endParaRPr/>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6" name="object 15"/>
            <p:cNvGrpSpPr/>
            <p:nvPr/>
          </p:nvGrpSpPr>
          <p:grpSpPr>
            <a:xfrm>
              <a:off x="78371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a:endParaRPr/>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20" name="object 19"/>
            <p:cNvGrpSpPr/>
            <p:nvPr/>
          </p:nvGrpSpPr>
          <p:grpSpPr>
            <a:xfrm>
              <a:off x="78352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a:endParaRPr/>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a:endParaRPr/>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24" name="object 23"/>
            <p:cNvSpPr txBox="1"/>
            <p:nvPr/>
          </p:nvSpPr>
          <p:spPr>
            <a:xfrm>
              <a:off x="4296358" y="3118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90204"/>
                  <a:cs typeface="Arial" panose="020B0604020202090204"/>
                </a:rPr>
                <a:t>Q</a:t>
              </a:r>
              <a:r>
                <a:rPr sz="2000" dirty="0">
                  <a:latin typeface="Arial" panose="020B0604020202090204"/>
                  <a:cs typeface="Arial" panose="020B0604020202090204"/>
                </a:rPr>
                <a:t>:</a:t>
              </a:r>
              <a:r>
                <a:rPr sz="2000" spc="-30" dirty="0">
                  <a:latin typeface="Arial" panose="020B0604020202090204"/>
                  <a:cs typeface="Arial" panose="020B0604020202090204"/>
                </a:rPr>
                <a:t> </a:t>
              </a:r>
              <a:r>
                <a:rPr sz="2000" dirty="0">
                  <a:latin typeface="Arial" panose="020B0604020202090204"/>
                  <a:cs typeface="Arial" panose="020B0604020202090204"/>
                </a:rPr>
                <a:t>What</a:t>
              </a:r>
              <a:r>
                <a:rPr sz="2000" spc="-15" dirty="0">
                  <a:latin typeface="Arial" panose="020B0604020202090204"/>
                  <a:cs typeface="Arial" panose="020B0604020202090204"/>
                </a:rPr>
                <a:t> </a:t>
              </a:r>
              <a:r>
                <a:rPr sz="2000" dirty="0">
                  <a:latin typeface="Arial" panose="020B0604020202090204"/>
                  <a:cs typeface="Arial" panose="020B0604020202090204"/>
                </a:rPr>
                <a:t>parts</a:t>
              </a:r>
              <a:r>
                <a:rPr sz="2000" spc="-15" dirty="0">
                  <a:latin typeface="Arial" panose="020B0604020202090204"/>
                  <a:cs typeface="Arial" panose="020B0604020202090204"/>
                </a:rPr>
                <a:t> </a:t>
              </a:r>
              <a:r>
                <a:rPr sz="2000" dirty="0">
                  <a:latin typeface="Arial" panose="020B0604020202090204"/>
                  <a:cs typeface="Arial" panose="020B0604020202090204"/>
                </a:rPr>
                <a:t>of</a:t>
              </a:r>
              <a:r>
                <a:rPr sz="2000" spc="-15" dirty="0">
                  <a:latin typeface="Arial" panose="020B0604020202090204"/>
                  <a:cs typeface="Arial" panose="020B0604020202090204"/>
                </a:rPr>
                <a:t> </a:t>
              </a:r>
              <a:r>
                <a:rPr sz="2000" spc="-50" dirty="0">
                  <a:latin typeface="Arial" panose="020B0604020202090204"/>
                  <a:cs typeface="Arial" panose="020B0604020202090204"/>
                </a:rPr>
                <a:t>y </a:t>
              </a:r>
              <a:r>
                <a:rPr sz="2000" dirty="0">
                  <a:latin typeface="Arial" panose="020B0604020202090204"/>
                  <a:cs typeface="Arial" panose="020B0604020202090204"/>
                </a:rPr>
                <a:t>are</a:t>
              </a:r>
              <a:r>
                <a:rPr sz="2000" spc="-35" dirty="0">
                  <a:latin typeface="Arial" panose="020B0604020202090204"/>
                  <a:cs typeface="Arial" panose="020B0604020202090204"/>
                </a:rPr>
                <a:t> </a:t>
              </a:r>
              <a:r>
                <a:rPr sz="2000" dirty="0">
                  <a:latin typeface="Arial" panose="020B0604020202090204"/>
                  <a:cs typeface="Arial" panose="020B0604020202090204"/>
                </a:rPr>
                <a:t>affected</a:t>
              </a:r>
              <a:r>
                <a:rPr sz="2000" spc="-35" dirty="0">
                  <a:latin typeface="Arial" panose="020B0604020202090204"/>
                  <a:cs typeface="Arial" panose="020B0604020202090204"/>
                </a:rPr>
                <a:t> </a:t>
              </a:r>
              <a:r>
                <a:rPr sz="2000" dirty="0">
                  <a:latin typeface="Arial" panose="020B0604020202090204"/>
                  <a:cs typeface="Arial" panose="020B0604020202090204"/>
                </a:rPr>
                <a:t>by</a:t>
              </a:r>
              <a:r>
                <a:rPr sz="2000" spc="-30" dirty="0">
                  <a:latin typeface="Arial" panose="020B0604020202090204"/>
                  <a:cs typeface="Arial" panose="020B0604020202090204"/>
                </a:rPr>
                <a:t> </a:t>
              </a:r>
              <a:r>
                <a:rPr sz="2000" spc="-25" dirty="0">
                  <a:latin typeface="Arial" panose="020B0604020202090204"/>
                  <a:cs typeface="Arial" panose="020B0604020202090204"/>
                </a:rPr>
                <a:t>one </a:t>
              </a:r>
              <a:r>
                <a:rPr sz="2000" dirty="0">
                  <a:latin typeface="Arial" panose="020B0604020202090204"/>
                  <a:cs typeface="Arial" panose="020B0604020202090204"/>
                </a:rPr>
                <a:t>element</a:t>
              </a:r>
              <a:r>
                <a:rPr sz="2000" spc="-25" dirty="0">
                  <a:latin typeface="Arial" panose="020B0604020202090204"/>
                  <a:cs typeface="Arial" panose="020B0604020202090204"/>
                </a:rPr>
                <a:t> </a:t>
              </a:r>
              <a:r>
                <a:rPr sz="2000" dirty="0">
                  <a:latin typeface="Arial" panose="020B0604020202090204"/>
                  <a:cs typeface="Arial" panose="020B0604020202090204"/>
                </a:rPr>
                <a:t>of</a:t>
              </a:r>
              <a:r>
                <a:rPr sz="2000" spc="-20" dirty="0">
                  <a:latin typeface="Arial" panose="020B0604020202090204"/>
                  <a:cs typeface="Arial" panose="020B0604020202090204"/>
                </a:rPr>
                <a:t> </a:t>
              </a:r>
              <a:r>
                <a:rPr sz="2000" spc="-25" dirty="0">
                  <a:latin typeface="Arial" panose="020B0604020202090204"/>
                  <a:cs typeface="Arial" panose="020B0604020202090204"/>
                </a:rPr>
                <a:t>x?</a:t>
              </a:r>
              <a:endParaRPr sz="2000">
                <a:latin typeface="Arial" panose="020B0604020202090204"/>
                <a:cs typeface="Arial" panose="020B0604020202090204"/>
              </a:endParaRPr>
            </a:p>
          </p:txBody>
        </p:sp>
        <p:sp>
          <p:nvSpPr>
            <p:cNvPr id="25" name="object 24"/>
            <p:cNvSpPr txBox="1"/>
            <p:nvPr/>
          </p:nvSpPr>
          <p:spPr>
            <a:xfrm>
              <a:off x="4296358" y="4033328"/>
              <a:ext cx="2148840" cy="330200"/>
            </a:xfrm>
            <a:prstGeom prst="rect">
              <a:avLst/>
            </a:prstGeom>
          </p:spPr>
          <p:txBody>
            <a:bodyPr vert="horz" wrap="square" lIns="0" tIns="12700" rIns="0" bIns="0" rtlCol="0">
              <a:spAutoFit/>
            </a:bodyPr>
            <a:lstStyle/>
            <a:p>
              <a:pPr marL="12700">
                <a:lnSpc>
                  <a:spcPct val="100000"/>
                </a:lnSpc>
                <a:spcBef>
                  <a:spcPts val="100"/>
                </a:spcBef>
                <a:tabLst>
                  <a:tab pos="969010" algn="l"/>
                </a:tabLst>
              </a:pPr>
              <a:r>
                <a:rPr sz="2000" b="1" spc="-25" dirty="0">
                  <a:latin typeface="Arial" panose="020B0604020202090204"/>
                  <a:cs typeface="Arial" panose="020B0604020202090204"/>
                </a:rPr>
                <a:t>A</a:t>
              </a:r>
              <a:r>
                <a:rPr sz="2000" spc="-25" dirty="0">
                  <a:latin typeface="Arial" panose="020B0604020202090204"/>
                  <a:cs typeface="Arial" panose="020B0604020202090204"/>
                </a:rPr>
                <a:t>:</a:t>
              </a:r>
              <a:r>
                <a:rPr sz="2000" dirty="0">
                  <a:latin typeface="Arial" panose="020B0604020202090204"/>
                  <a:cs typeface="Arial" panose="020B0604020202090204"/>
                </a:rPr>
                <a:t>	affects</a:t>
              </a:r>
              <a:r>
                <a:rPr sz="2000" spc="-80" dirty="0">
                  <a:latin typeface="Arial" panose="020B0604020202090204"/>
                  <a:cs typeface="Arial" panose="020B0604020202090204"/>
                </a:rPr>
                <a:t> </a:t>
              </a:r>
              <a:r>
                <a:rPr sz="2000" spc="-25" dirty="0">
                  <a:latin typeface="Arial" panose="020B0604020202090204"/>
                  <a:cs typeface="Arial" panose="020B0604020202090204"/>
                </a:rPr>
                <a:t>the</a:t>
              </a:r>
              <a:endParaRPr sz="2000">
                <a:latin typeface="Arial" panose="020B0604020202090204"/>
                <a:cs typeface="Arial" panose="020B0604020202090204"/>
              </a:endParaRPr>
            </a:p>
          </p:txBody>
        </p:sp>
        <p:sp>
          <p:nvSpPr>
            <p:cNvPr id="26" name="object 25"/>
            <p:cNvSpPr txBox="1"/>
            <p:nvPr/>
          </p:nvSpPr>
          <p:spPr>
            <a:xfrm>
              <a:off x="4296358" y="4338128"/>
              <a:ext cx="116903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whole</a:t>
              </a:r>
              <a:r>
                <a:rPr sz="2000" spc="-25" dirty="0">
                  <a:latin typeface="Arial" panose="020B0604020202090204"/>
                  <a:cs typeface="Arial" panose="020B0604020202090204"/>
                </a:rPr>
                <a:t> row</a:t>
              </a:r>
              <a:endParaRPr sz="2000">
                <a:latin typeface="Arial" panose="020B0604020202090204"/>
                <a:cs typeface="Arial" panose="020B0604020202090204"/>
              </a:endParaRPr>
            </a:p>
          </p:txBody>
        </p:sp>
        <p:grpSp>
          <p:nvGrpSpPr>
            <p:cNvPr id="27" name="object 26"/>
            <p:cNvGrpSpPr/>
            <p:nvPr/>
          </p:nvGrpSpPr>
          <p:grpSpPr>
            <a:xfrm>
              <a:off x="3595920" y="2859989"/>
              <a:ext cx="1149985" cy="258445"/>
              <a:chOff x="1990962" y="1722976"/>
              <a:chExt cx="1149985" cy="258445"/>
            </a:xfrm>
          </p:grpSpPr>
          <p:sp>
            <p:nvSpPr>
              <p:cNvPr id="28" name="object 27"/>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a:endParaRPr/>
              </a:p>
            </p:txBody>
          </p:sp>
          <p:sp>
            <p:nvSpPr>
              <p:cNvPr id="29" name="object 28"/>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a:endParaRPr/>
              </a:p>
            </p:txBody>
          </p:sp>
          <p:sp>
            <p:nvSpPr>
              <p:cNvPr id="30" name="object 29"/>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a:endParaRPr/>
              </a:p>
            </p:txBody>
          </p:sp>
        </p:grpSp>
        <p:sp>
          <p:nvSpPr>
            <p:cNvPr id="31" name="object 30"/>
            <p:cNvSpPr/>
            <p:nvPr/>
          </p:nvSpPr>
          <p:spPr>
            <a:xfrm>
              <a:off x="27563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a:endParaRPr/>
            </a:p>
          </p:txBody>
        </p:sp>
        <p:grpSp>
          <p:nvGrpSpPr>
            <p:cNvPr id="32" name="object 31"/>
            <p:cNvGrpSpPr/>
            <p:nvPr/>
          </p:nvGrpSpPr>
          <p:grpSpPr>
            <a:xfrm>
              <a:off x="8987496" y="1574601"/>
              <a:ext cx="1353820" cy="324485"/>
              <a:chOff x="7382538" y="437588"/>
              <a:chExt cx="1353820" cy="324485"/>
            </a:xfrm>
          </p:grpSpPr>
          <p:sp>
            <p:nvSpPr>
              <p:cNvPr id="33" name="object 32"/>
              <p:cNvSpPr/>
              <p:nvPr/>
            </p:nvSpPr>
            <p:spPr>
              <a:xfrm>
                <a:off x="7392063" y="447113"/>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a:endParaRPr/>
              </a:p>
            </p:txBody>
          </p:sp>
          <p:sp>
            <p:nvSpPr>
              <p:cNvPr id="34" name="object 33"/>
              <p:cNvSpPr/>
              <p:nvPr/>
            </p:nvSpPr>
            <p:spPr>
              <a:xfrm>
                <a:off x="8071090" y="483686"/>
                <a:ext cx="271780" cy="241935"/>
              </a:xfrm>
              <a:custGeom>
                <a:avLst/>
                <a:gdLst/>
                <a:ahLst/>
                <a:cxnLst/>
                <a:rect l="l" t="t" r="r" b="b"/>
                <a:pathLst>
                  <a:path w="271779" h="241934">
                    <a:moveTo>
                      <a:pt x="266" y="0"/>
                    </a:moveTo>
                    <a:lnTo>
                      <a:pt x="271166" y="299"/>
                    </a:lnTo>
                    <a:lnTo>
                      <a:pt x="270898" y="241499"/>
                    </a:lnTo>
                    <a:lnTo>
                      <a:pt x="0" y="241199"/>
                    </a:lnTo>
                    <a:lnTo>
                      <a:pt x="266" y="0"/>
                    </a:lnTo>
                    <a:close/>
                  </a:path>
                </a:pathLst>
              </a:custGeom>
              <a:ln w="19049">
                <a:solidFill>
                  <a:srgbClr val="9900FF"/>
                </a:solidFill>
              </a:ln>
            </p:spPr>
            <p:txBody>
              <a:bodyPr wrap="square" lIns="0" tIns="0" rIns="0" bIns="0" rtlCol="0"/>
              <a:lstStyle/>
              <a:p>
                <a:endParaRPr/>
              </a:p>
            </p:txBody>
          </p:sp>
        </p:grpSp>
        <p:sp>
          <p:nvSpPr>
            <p:cNvPr id="35" name="object 34"/>
            <p:cNvSpPr txBox="1"/>
            <p:nvPr/>
          </p:nvSpPr>
          <p:spPr>
            <a:xfrm>
              <a:off x="6918933" y="3158641"/>
              <a:ext cx="156337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90204"/>
                  <a:cs typeface="Arial" panose="020B0604020202090204"/>
                </a:rPr>
                <a:t>Q</a:t>
              </a:r>
              <a:r>
                <a:rPr sz="2000" dirty="0">
                  <a:latin typeface="Arial" panose="020B0604020202090204"/>
                  <a:cs typeface="Arial" panose="020B0604020202090204"/>
                </a:rPr>
                <a:t>:</a:t>
              </a:r>
              <a:r>
                <a:rPr sz="2000" spc="-15" dirty="0">
                  <a:latin typeface="Arial" panose="020B0604020202090204"/>
                  <a:cs typeface="Arial" panose="020B0604020202090204"/>
                </a:rPr>
                <a:t> </a:t>
              </a:r>
              <a:r>
                <a:rPr sz="2000" dirty="0">
                  <a:latin typeface="Arial" panose="020B0604020202090204"/>
                  <a:cs typeface="Arial" panose="020B0604020202090204"/>
                </a:rPr>
                <a:t>How</a:t>
              </a:r>
              <a:r>
                <a:rPr sz="2000" spc="-10" dirty="0">
                  <a:latin typeface="Arial" panose="020B0604020202090204"/>
                  <a:cs typeface="Arial" panose="020B0604020202090204"/>
                </a:rPr>
                <a:t> </a:t>
              </a:r>
              <a:r>
                <a:rPr sz="2000" spc="-20" dirty="0">
                  <a:latin typeface="Arial" panose="020B0604020202090204"/>
                  <a:cs typeface="Arial" panose="020B0604020202090204"/>
                </a:rPr>
                <a:t>much</a:t>
              </a:r>
              <a:endParaRPr sz="2000">
                <a:latin typeface="Arial" panose="020B0604020202090204"/>
                <a:cs typeface="Arial" panose="020B0604020202090204"/>
              </a:endParaRPr>
            </a:p>
          </p:txBody>
        </p:sp>
        <p:sp>
          <p:nvSpPr>
            <p:cNvPr id="36" name="object 35"/>
            <p:cNvSpPr txBox="1"/>
            <p:nvPr/>
          </p:nvSpPr>
          <p:spPr>
            <a:xfrm>
              <a:off x="6918933" y="3463441"/>
              <a:ext cx="576580"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Arial" panose="020B0604020202090204"/>
                  <a:cs typeface="Arial" panose="020B0604020202090204"/>
                </a:rPr>
                <a:t>does</a:t>
              </a:r>
              <a:endParaRPr sz="2000">
                <a:latin typeface="Arial" panose="020B0604020202090204"/>
                <a:cs typeface="Arial" panose="020B0604020202090204"/>
              </a:endParaRPr>
            </a:p>
          </p:txBody>
        </p:sp>
        <p:sp>
          <p:nvSpPr>
            <p:cNvPr id="37" name="object 36"/>
            <p:cNvSpPr txBox="1"/>
            <p:nvPr/>
          </p:nvSpPr>
          <p:spPr>
            <a:xfrm>
              <a:off x="6918933" y="3768241"/>
              <a:ext cx="1486535" cy="330200"/>
            </a:xfrm>
            <a:prstGeom prst="rect">
              <a:avLst/>
            </a:prstGeom>
          </p:spPr>
          <p:txBody>
            <a:bodyPr vert="horz" wrap="square" lIns="0" tIns="12700" rIns="0" bIns="0" rtlCol="0">
              <a:spAutoFit/>
            </a:bodyPr>
            <a:lstStyle/>
            <a:p>
              <a:pPr marL="12700">
                <a:lnSpc>
                  <a:spcPct val="100000"/>
                </a:lnSpc>
                <a:spcBef>
                  <a:spcPts val="100"/>
                </a:spcBef>
                <a:tabLst>
                  <a:tab pos="1331595" algn="l"/>
                </a:tabLst>
              </a:pPr>
              <a:r>
                <a:rPr sz="2000" spc="-10" dirty="0">
                  <a:latin typeface="Arial" panose="020B0604020202090204"/>
                  <a:cs typeface="Arial" panose="020B0604020202090204"/>
                </a:rPr>
                <a:t>affect</a:t>
              </a:r>
              <a:r>
                <a:rPr sz="2000" dirty="0">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p:txBody>
        </p:sp>
        <p:sp>
          <p:nvSpPr>
            <p:cNvPr id="38" name="object 37"/>
            <p:cNvSpPr txBox="1"/>
            <p:nvPr/>
          </p:nvSpPr>
          <p:spPr>
            <a:xfrm>
              <a:off x="6918933" y="4073041"/>
              <a:ext cx="293370" cy="330200"/>
            </a:xfrm>
            <a:prstGeom prst="rect">
              <a:avLst/>
            </a:prstGeom>
          </p:spPr>
          <p:txBody>
            <a:bodyPr vert="horz" wrap="square" lIns="0" tIns="12700" rIns="0" bIns="0" rtlCol="0">
              <a:spAutoFit/>
            </a:bodyPr>
            <a:lstStyle/>
            <a:p>
              <a:pPr marL="12700">
                <a:lnSpc>
                  <a:spcPct val="100000"/>
                </a:lnSpc>
                <a:spcBef>
                  <a:spcPts val="100"/>
                </a:spcBef>
              </a:pPr>
              <a:r>
                <a:rPr sz="2000" b="1" spc="-25" dirty="0">
                  <a:latin typeface="Arial" panose="020B0604020202090204"/>
                  <a:cs typeface="Arial" panose="020B0604020202090204"/>
                </a:rPr>
                <a:t>A:</a:t>
              </a:r>
              <a:endParaRPr sz="2000">
                <a:latin typeface="Arial" panose="020B0604020202090204"/>
                <a:cs typeface="Arial" panose="020B0604020202090204"/>
              </a:endParaRPr>
            </a:p>
          </p:txBody>
        </p:sp>
        <p:grpSp>
          <p:nvGrpSpPr>
            <p:cNvPr id="39" name="object 38"/>
            <p:cNvGrpSpPr/>
            <p:nvPr/>
          </p:nvGrpSpPr>
          <p:grpSpPr>
            <a:xfrm>
              <a:off x="7229256" y="3512812"/>
              <a:ext cx="1021080" cy="940435"/>
              <a:chOff x="5624298" y="2375799"/>
              <a:chExt cx="1021080" cy="940435"/>
            </a:xfrm>
          </p:grpSpPr>
          <p:pic>
            <p:nvPicPr>
              <p:cNvPr id="40" name="object 39"/>
              <p:cNvPicPr/>
              <p:nvPr/>
            </p:nvPicPr>
            <p:blipFill>
              <a:blip r:embed="rId3" cstate="print"/>
              <a:stretch>
                <a:fillRect/>
              </a:stretch>
            </p:blipFill>
            <p:spPr>
              <a:xfrm>
                <a:off x="5947100" y="2394849"/>
                <a:ext cx="504774" cy="224974"/>
              </a:xfrm>
              <a:prstGeom prst="rect">
                <a:avLst/>
              </a:prstGeom>
            </p:spPr>
          </p:pic>
          <p:sp>
            <p:nvSpPr>
              <p:cNvPr id="41" name="object 40"/>
              <p:cNvSpPr/>
              <p:nvPr/>
            </p:nvSpPr>
            <p:spPr>
              <a:xfrm>
                <a:off x="5937574" y="2385324"/>
                <a:ext cx="606425" cy="244475"/>
              </a:xfrm>
              <a:custGeom>
                <a:avLst/>
                <a:gdLst/>
                <a:ahLst/>
                <a:cxnLst/>
                <a:rect l="l" t="t" r="r" b="b"/>
                <a:pathLst>
                  <a:path w="606425" h="244475">
                    <a:moveTo>
                      <a:pt x="0" y="0"/>
                    </a:moveTo>
                    <a:lnTo>
                      <a:pt x="605849" y="0"/>
                    </a:lnTo>
                    <a:lnTo>
                      <a:pt x="605849" y="244024"/>
                    </a:lnTo>
                    <a:lnTo>
                      <a:pt x="0" y="244024"/>
                    </a:lnTo>
                    <a:lnTo>
                      <a:pt x="0" y="0"/>
                    </a:lnTo>
                    <a:close/>
                  </a:path>
                </a:pathLst>
              </a:custGeom>
              <a:ln w="19049">
                <a:solidFill>
                  <a:srgbClr val="0000FF"/>
                </a:solidFill>
              </a:ln>
            </p:spPr>
            <p:txBody>
              <a:bodyPr wrap="square" lIns="0" tIns="0" rIns="0" bIns="0" rtlCol="0"/>
              <a:lstStyle/>
              <a:p>
                <a:endParaRPr/>
              </a:p>
            </p:txBody>
          </p:sp>
          <p:pic>
            <p:nvPicPr>
              <p:cNvPr id="42" name="object 41"/>
              <p:cNvPicPr/>
              <p:nvPr/>
            </p:nvPicPr>
            <p:blipFill>
              <a:blip r:embed="rId4" cstate="print"/>
              <a:stretch>
                <a:fillRect/>
              </a:stretch>
            </p:blipFill>
            <p:spPr>
              <a:xfrm>
                <a:off x="6047252" y="2708384"/>
                <a:ext cx="567033" cy="232377"/>
              </a:xfrm>
              <a:prstGeom prst="rect">
                <a:avLst/>
              </a:prstGeom>
            </p:spPr>
          </p:pic>
          <p:sp>
            <p:nvSpPr>
              <p:cNvPr id="43" name="object 42"/>
              <p:cNvSpPr/>
              <p:nvPr/>
            </p:nvSpPr>
            <p:spPr>
              <a:xfrm>
                <a:off x="5990474" y="2675621"/>
                <a:ext cx="645160" cy="280670"/>
              </a:xfrm>
              <a:custGeom>
                <a:avLst/>
                <a:gdLst/>
                <a:ahLst/>
                <a:cxnLst/>
                <a:rect l="l" t="t" r="r" b="b"/>
                <a:pathLst>
                  <a:path w="645159" h="280669">
                    <a:moveTo>
                      <a:pt x="0" y="0"/>
                    </a:moveTo>
                    <a:lnTo>
                      <a:pt x="645149" y="0"/>
                    </a:lnTo>
                    <a:lnTo>
                      <a:pt x="645149" y="280474"/>
                    </a:lnTo>
                    <a:lnTo>
                      <a:pt x="0" y="280474"/>
                    </a:lnTo>
                    <a:lnTo>
                      <a:pt x="0" y="0"/>
                    </a:lnTo>
                    <a:close/>
                  </a:path>
                </a:pathLst>
              </a:custGeom>
              <a:ln w="19049">
                <a:solidFill>
                  <a:srgbClr val="9900FF"/>
                </a:solidFill>
              </a:ln>
            </p:spPr>
            <p:txBody>
              <a:bodyPr wrap="square" lIns="0" tIns="0" rIns="0" bIns="0" rtlCol="0"/>
              <a:lstStyle/>
              <a:p>
                <a:endParaRPr/>
              </a:p>
            </p:txBody>
          </p:sp>
          <p:pic>
            <p:nvPicPr>
              <p:cNvPr id="44" name="object 43"/>
              <p:cNvPicPr/>
              <p:nvPr/>
            </p:nvPicPr>
            <p:blipFill>
              <a:blip r:embed="rId5" cstate="print"/>
              <a:stretch>
                <a:fillRect/>
              </a:stretch>
            </p:blipFill>
            <p:spPr>
              <a:xfrm>
                <a:off x="5643348" y="3049796"/>
                <a:ext cx="577938" cy="240816"/>
              </a:xfrm>
              <a:prstGeom prst="rect">
                <a:avLst/>
              </a:prstGeom>
            </p:spPr>
          </p:pic>
          <p:sp>
            <p:nvSpPr>
              <p:cNvPr id="45" name="object 44"/>
              <p:cNvSpPr/>
              <p:nvPr/>
            </p:nvSpPr>
            <p:spPr>
              <a:xfrm>
                <a:off x="5633823" y="2992107"/>
                <a:ext cx="645160" cy="314325"/>
              </a:xfrm>
              <a:custGeom>
                <a:avLst/>
                <a:gdLst/>
                <a:ahLst/>
                <a:cxnLst/>
                <a:rect l="l" t="t" r="r" b="b"/>
                <a:pathLst>
                  <a:path w="645160" h="314325">
                    <a:moveTo>
                      <a:pt x="0" y="0"/>
                    </a:moveTo>
                    <a:lnTo>
                      <a:pt x="645149" y="0"/>
                    </a:lnTo>
                    <a:lnTo>
                      <a:pt x="645149" y="314049"/>
                    </a:lnTo>
                    <a:lnTo>
                      <a:pt x="0" y="314049"/>
                    </a:lnTo>
                    <a:lnTo>
                      <a:pt x="0" y="0"/>
                    </a:lnTo>
                    <a:close/>
                  </a:path>
                </a:pathLst>
              </a:custGeom>
              <a:ln w="19049">
                <a:solidFill>
                  <a:srgbClr val="FF9900"/>
                </a:solidFill>
              </a:ln>
            </p:spPr>
            <p:txBody>
              <a:bodyPr wrap="square" lIns="0" tIns="0" rIns="0" bIns="0" rtlCol="0"/>
              <a:lstStyle/>
              <a:p>
                <a:endParaRPr/>
              </a:p>
            </p:txBody>
          </p:sp>
        </p:grpSp>
        <p:pic>
          <p:nvPicPr>
            <p:cNvPr id="46" name="object 45"/>
            <p:cNvPicPr/>
            <p:nvPr/>
          </p:nvPicPr>
          <p:blipFill>
            <a:blip r:embed="rId6" cstate="print"/>
            <a:stretch>
              <a:fillRect/>
            </a:stretch>
          </p:blipFill>
          <p:spPr>
            <a:xfrm>
              <a:off x="4163398" y="4752326"/>
              <a:ext cx="4801520" cy="738684"/>
            </a:xfrm>
            <a:prstGeom prst="rect">
              <a:avLst/>
            </a:prstGeom>
          </p:spPr>
        </p:pic>
        <p:grpSp>
          <p:nvGrpSpPr>
            <p:cNvPr id="47" name="object 46"/>
            <p:cNvGrpSpPr/>
            <p:nvPr/>
          </p:nvGrpSpPr>
          <p:grpSpPr>
            <a:xfrm>
              <a:off x="1763883" y="4680512"/>
              <a:ext cx="2086610" cy="862965"/>
              <a:chOff x="158925" y="3543499"/>
              <a:chExt cx="2086610" cy="862965"/>
            </a:xfrm>
          </p:grpSpPr>
          <p:pic>
            <p:nvPicPr>
              <p:cNvPr id="48" name="object 47"/>
              <p:cNvPicPr/>
              <p:nvPr/>
            </p:nvPicPr>
            <p:blipFill>
              <a:blip r:embed="rId7" cstate="print"/>
              <a:stretch>
                <a:fillRect/>
              </a:stretch>
            </p:blipFill>
            <p:spPr>
              <a:xfrm>
                <a:off x="282663" y="3614894"/>
                <a:ext cx="1832056" cy="680477"/>
              </a:xfrm>
              <a:prstGeom prst="rect">
                <a:avLst/>
              </a:prstGeom>
            </p:spPr>
          </p:pic>
          <p:sp>
            <p:nvSpPr>
              <p:cNvPr id="49" name="object 48"/>
              <p:cNvSpPr/>
              <p:nvPr/>
            </p:nvSpPr>
            <p:spPr>
              <a:xfrm>
                <a:off x="168450" y="3553024"/>
                <a:ext cx="2067560" cy="843915"/>
              </a:xfrm>
              <a:custGeom>
                <a:avLst/>
                <a:gdLst/>
                <a:ahLst/>
                <a:cxnLst/>
                <a:rect l="l" t="t" r="r" b="b"/>
                <a:pathLst>
                  <a:path w="2067560" h="843914">
                    <a:moveTo>
                      <a:pt x="0" y="0"/>
                    </a:moveTo>
                    <a:lnTo>
                      <a:pt x="2067026" y="0"/>
                    </a:lnTo>
                    <a:lnTo>
                      <a:pt x="2067026" y="843474"/>
                    </a:lnTo>
                    <a:lnTo>
                      <a:pt x="0" y="843474"/>
                    </a:lnTo>
                    <a:lnTo>
                      <a:pt x="0" y="0"/>
                    </a:lnTo>
                    <a:close/>
                  </a:path>
                </a:pathLst>
              </a:custGeom>
              <a:ln w="19049">
                <a:solidFill>
                  <a:srgbClr val="595959"/>
                </a:solidFill>
              </a:ln>
            </p:spPr>
            <p:txBody>
              <a:bodyPr wrap="square" lIns="0" tIns="0" rIns="0" bIns="0" rtlCol="0"/>
              <a:lstStyle/>
              <a:p>
                <a:endParaRPr/>
              </a:p>
            </p:txBody>
          </p:sp>
        </p:grpSp>
        <p:sp>
          <p:nvSpPr>
            <p:cNvPr id="50" name="object 49"/>
            <p:cNvSpPr/>
            <p:nvPr/>
          </p:nvSpPr>
          <p:spPr>
            <a:xfrm>
              <a:off x="2937772" y="3473649"/>
              <a:ext cx="271780" cy="241935"/>
            </a:xfrm>
            <a:custGeom>
              <a:avLst/>
              <a:gdLst/>
              <a:ahLst/>
              <a:cxnLst/>
              <a:rect l="l" t="t" r="r" b="b"/>
              <a:pathLst>
                <a:path w="271780" h="241935">
                  <a:moveTo>
                    <a:pt x="267" y="0"/>
                  </a:moveTo>
                  <a:lnTo>
                    <a:pt x="271166" y="299"/>
                  </a:lnTo>
                  <a:lnTo>
                    <a:pt x="270899" y="241499"/>
                  </a:lnTo>
                  <a:lnTo>
                    <a:pt x="0" y="241199"/>
                  </a:lnTo>
                  <a:lnTo>
                    <a:pt x="267" y="0"/>
                  </a:lnTo>
                  <a:close/>
                </a:path>
              </a:pathLst>
            </a:custGeom>
            <a:ln w="19049">
              <a:solidFill>
                <a:srgbClr val="FF9900"/>
              </a:solidFill>
            </a:ln>
          </p:spPr>
          <p:txBody>
            <a:bodyPr wrap="square" lIns="0" tIns="0" rIns="0" bIns="0" rtlCol="0"/>
            <a:lstStyle/>
            <a:p>
              <a:endParaRPr/>
            </a:p>
          </p:txBody>
        </p:sp>
        <p:pic>
          <p:nvPicPr>
            <p:cNvPr id="51" name="object 50"/>
            <p:cNvPicPr/>
            <p:nvPr/>
          </p:nvPicPr>
          <p:blipFill>
            <a:blip r:embed="rId8" cstate="print"/>
            <a:stretch>
              <a:fillRect/>
            </a:stretch>
          </p:blipFill>
          <p:spPr>
            <a:xfrm>
              <a:off x="5532087" y="4418146"/>
              <a:ext cx="437831" cy="269431"/>
            </a:xfrm>
            <a:prstGeom prst="rect">
              <a:avLst/>
            </a:prstGeom>
          </p:spPr>
        </p:pic>
        <p:sp>
          <p:nvSpPr>
            <p:cNvPr id="52" name="object 51"/>
            <p:cNvSpPr txBox="1"/>
            <p:nvPr/>
          </p:nvSpPr>
          <p:spPr>
            <a:xfrm>
              <a:off x="1143000" y="4186809"/>
              <a:ext cx="2758453" cy="320601"/>
            </a:xfrm>
            <a:prstGeom prst="rect">
              <a:avLst/>
            </a:prstGeom>
          </p:spPr>
          <p:txBody>
            <a:bodyPr vert="horz" wrap="square" lIns="0" tIns="12700" rIns="0" bIns="0" rtlCol="0">
              <a:spAutoFit/>
            </a:bodyPr>
            <a:lstStyle/>
            <a:p>
              <a:pPr marL="12700">
                <a:lnSpc>
                  <a:spcPct val="100000"/>
                </a:lnSpc>
                <a:spcBef>
                  <a:spcPts val="100"/>
                </a:spcBef>
                <a:tabLst>
                  <a:tab pos="808355" algn="l"/>
                </a:tabLst>
              </a:pPr>
              <a:r>
                <a:rPr sz="2000" spc="-10" dirty="0">
                  <a:latin typeface="Arial" panose="020B0604020202090204"/>
                  <a:cs typeface="Arial" panose="020B0604020202090204"/>
                </a:rPr>
                <a:t>[N×D]</a:t>
              </a:r>
              <a:r>
                <a:rPr sz="2000" dirty="0">
                  <a:latin typeface="Arial" panose="020B0604020202090204"/>
                  <a:cs typeface="Arial" panose="020B0604020202090204"/>
                </a:rPr>
                <a:t>	[N×M]</a:t>
              </a:r>
              <a:r>
                <a:rPr sz="2000" spc="-30" dirty="0">
                  <a:latin typeface="Arial" panose="020B0604020202090204"/>
                  <a:cs typeface="Arial" panose="020B0604020202090204"/>
                </a:rPr>
                <a:t> </a:t>
              </a:r>
              <a:r>
                <a:rPr sz="2000" spc="-20" dirty="0">
                  <a:latin typeface="Arial" panose="020B0604020202090204"/>
                  <a:cs typeface="Arial" panose="020B0604020202090204"/>
                </a:rPr>
                <a:t>[M×D]</a:t>
              </a:r>
              <a:endParaRPr sz="2000" dirty="0">
                <a:latin typeface="Arial" panose="020B0604020202090204"/>
                <a:cs typeface="Arial" panose="020B0604020202090204"/>
              </a:endParaRPr>
            </a:p>
          </p:txBody>
        </p:sp>
        <p:sp>
          <p:nvSpPr>
            <p:cNvPr id="53" name="object 52"/>
            <p:cNvSpPr/>
            <p:nvPr/>
          </p:nvSpPr>
          <p:spPr>
            <a:xfrm>
              <a:off x="9059545" y="2809203"/>
              <a:ext cx="1040765" cy="304165"/>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a:endParaRPr/>
            </a:p>
          </p:txBody>
        </p:sp>
        <p:grpSp>
          <p:nvGrpSpPr>
            <p:cNvPr id="54" name="object 53"/>
            <p:cNvGrpSpPr/>
            <p:nvPr/>
          </p:nvGrpSpPr>
          <p:grpSpPr>
            <a:xfrm>
              <a:off x="4608387" y="4094502"/>
              <a:ext cx="622935" cy="262255"/>
              <a:chOff x="3003429" y="2957489"/>
              <a:chExt cx="622935" cy="262255"/>
            </a:xfrm>
          </p:grpSpPr>
          <p:pic>
            <p:nvPicPr>
              <p:cNvPr id="55" name="object 54"/>
              <p:cNvPicPr/>
              <p:nvPr/>
            </p:nvPicPr>
            <p:blipFill>
              <a:blip r:embed="rId3" cstate="print"/>
              <a:stretch>
                <a:fillRect/>
              </a:stretch>
            </p:blipFill>
            <p:spPr>
              <a:xfrm>
                <a:off x="3022479" y="2976539"/>
                <a:ext cx="502645" cy="224024"/>
              </a:xfrm>
              <a:prstGeom prst="rect">
                <a:avLst/>
              </a:prstGeom>
            </p:spPr>
          </p:pic>
          <p:sp>
            <p:nvSpPr>
              <p:cNvPr id="56" name="object 55"/>
              <p:cNvSpPr/>
              <p:nvPr/>
            </p:nvSpPr>
            <p:spPr>
              <a:xfrm>
                <a:off x="3012954" y="2967014"/>
                <a:ext cx="603885" cy="243204"/>
              </a:xfrm>
              <a:custGeom>
                <a:avLst/>
                <a:gdLst/>
                <a:ahLst/>
                <a:cxnLst/>
                <a:rect l="l" t="t" r="r" b="b"/>
                <a:pathLst>
                  <a:path w="603885" h="243205">
                    <a:moveTo>
                      <a:pt x="0" y="0"/>
                    </a:moveTo>
                    <a:lnTo>
                      <a:pt x="603374" y="0"/>
                    </a:lnTo>
                    <a:lnTo>
                      <a:pt x="603374" y="243074"/>
                    </a:lnTo>
                    <a:lnTo>
                      <a:pt x="0" y="243074"/>
                    </a:lnTo>
                    <a:lnTo>
                      <a:pt x="0" y="0"/>
                    </a:lnTo>
                    <a:close/>
                  </a:path>
                </a:pathLst>
              </a:custGeom>
              <a:ln w="19049">
                <a:solidFill>
                  <a:srgbClr val="0000FF"/>
                </a:solidFill>
              </a:ln>
            </p:spPr>
            <p:txBody>
              <a:bodyPr wrap="square" lIns="0" tIns="0" rIns="0" bIns="0" rtlCol="0"/>
              <a:lstStyle/>
              <a:p>
                <a:endParaRPr/>
              </a:p>
            </p:txBody>
          </p:sp>
        </p:gr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63" name="Group 62"/>
          <p:cNvGrpSpPr/>
          <p:nvPr/>
        </p:nvGrpSpPr>
        <p:grpSpPr>
          <a:xfrm>
            <a:off x="762000" y="1219200"/>
            <a:ext cx="9642685" cy="4290024"/>
            <a:chOff x="1143000" y="1253453"/>
            <a:chExt cx="9642685" cy="4290024"/>
          </a:xfrm>
        </p:grpSpPr>
        <p:sp>
          <p:nvSpPr>
            <p:cNvPr id="4" name="object 3"/>
            <p:cNvSpPr txBox="1"/>
            <p:nvPr/>
          </p:nvSpPr>
          <p:spPr>
            <a:xfrm>
              <a:off x="2148148" y="1814825"/>
              <a:ext cx="1206805" cy="320596"/>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x:</a:t>
              </a:r>
              <a:r>
                <a:rPr sz="2000" spc="-5" dirty="0">
                  <a:latin typeface="Arial" panose="020B0604020202090204"/>
                  <a:cs typeface="Arial" panose="020B0604020202090204"/>
                </a:rPr>
                <a:t> </a:t>
              </a:r>
              <a:r>
                <a:rPr sz="2000" spc="-10" dirty="0">
                  <a:latin typeface="Arial" panose="020B0604020202090204"/>
                  <a:cs typeface="Arial" panose="020B0604020202090204"/>
                </a:rPr>
                <a:t>[N×D]</a:t>
              </a:r>
              <a:endParaRPr sz="2000">
                <a:latin typeface="Arial" panose="020B0604020202090204"/>
                <a:cs typeface="Arial" panose="020B0604020202090204"/>
              </a:endParaRPr>
            </a:p>
          </p:txBody>
        </p:sp>
        <p:sp>
          <p:nvSpPr>
            <p:cNvPr id="5" name="object 4"/>
            <p:cNvSpPr txBox="1"/>
            <p:nvPr/>
          </p:nvSpPr>
          <p:spPr>
            <a:xfrm>
              <a:off x="22608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1</a:t>
              </a:r>
              <a:r>
                <a:rPr sz="2000" b="1"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-3</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589915" algn="l"/>
                  <a:tab pos="94234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4</a:t>
              </a:r>
              <a:r>
                <a:rPr sz="2000" dirty="0">
                  <a:solidFill>
                    <a:srgbClr val="6AA84F"/>
                  </a:solidFill>
                  <a:latin typeface="Arial" panose="020B0604020202090204"/>
                  <a:cs typeface="Arial" panose="020B0604020202090204"/>
                </a:rPr>
                <a:t>	2</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6" name="object 5"/>
            <p:cNvSpPr txBox="1"/>
            <p:nvPr/>
          </p:nvSpPr>
          <p:spPr>
            <a:xfrm>
              <a:off x="22255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90204"/>
                  <a:cs typeface="Arial" panose="020B0604020202090204"/>
                </a:rPr>
                <a:t>w:</a:t>
              </a:r>
              <a:r>
                <a:rPr sz="2000" spc="-10" dirty="0">
                  <a:latin typeface="Arial" panose="020B0604020202090204"/>
                  <a:cs typeface="Arial" panose="020B0604020202090204"/>
                </a:rPr>
                <a:t> [D×M]</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1]</a:t>
              </a:r>
              <a:endParaRPr sz="2000">
                <a:latin typeface="Arial" panose="020B0604020202090204"/>
                <a:cs typeface="Arial" panose="020B060402020209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p:txBody>
        </p:sp>
        <p:sp>
          <p:nvSpPr>
            <p:cNvPr id="7" name="object 6"/>
            <p:cNvSpPr/>
            <p:nvPr/>
          </p:nvSpPr>
          <p:spPr>
            <a:xfrm>
              <a:off x="50513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a:endParaRPr/>
            </a:p>
          </p:txBody>
        </p:sp>
        <p:sp>
          <p:nvSpPr>
            <p:cNvPr id="8" name="object 7"/>
            <p:cNvSpPr txBox="1"/>
            <p:nvPr/>
          </p:nvSpPr>
          <p:spPr>
            <a:xfrm>
              <a:off x="50513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90204"/>
                  <a:cs typeface="Arial" panose="020B0604020202090204"/>
                </a:rPr>
                <a:t>Matrix</a:t>
              </a:r>
              <a:r>
                <a:rPr sz="2200" spc="-10" dirty="0">
                  <a:latin typeface="Arial" panose="020B0604020202090204"/>
                  <a:cs typeface="Arial" panose="020B0604020202090204"/>
                </a:rPr>
                <a:t> Multiply</a:t>
              </a:r>
              <a:endParaRPr sz="2200">
                <a:latin typeface="Arial" panose="020B0604020202090204"/>
                <a:cs typeface="Arial" panose="020B0604020202090204"/>
              </a:endParaRPr>
            </a:p>
          </p:txBody>
        </p:sp>
        <p:pic>
          <p:nvPicPr>
            <p:cNvPr id="9" name="object 8"/>
            <p:cNvPicPr/>
            <p:nvPr/>
          </p:nvPicPr>
          <p:blipFill>
            <a:blip r:embed="rId2" cstate="print"/>
            <a:stretch>
              <a:fillRect/>
            </a:stretch>
          </p:blipFill>
          <p:spPr>
            <a:xfrm>
              <a:off x="5100109" y="2263413"/>
              <a:ext cx="2389474" cy="707524"/>
            </a:xfrm>
            <a:prstGeom prst="rect">
              <a:avLst/>
            </a:prstGeom>
          </p:spPr>
        </p:pic>
        <p:sp>
          <p:nvSpPr>
            <p:cNvPr id="10" name="object 9"/>
            <p:cNvSpPr txBox="1"/>
            <p:nvPr/>
          </p:nvSpPr>
          <p:spPr>
            <a:xfrm>
              <a:off x="89091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90204"/>
                  <a:cs typeface="Arial" panose="020B0604020202090204"/>
                </a:rPr>
                <a:t>y:</a:t>
              </a:r>
              <a:r>
                <a:rPr sz="2000" spc="-5" dirty="0">
                  <a:latin typeface="Arial" panose="020B0604020202090204"/>
                  <a:cs typeface="Arial" panose="020B0604020202090204"/>
                </a:rPr>
                <a:t> </a:t>
              </a:r>
              <a:r>
                <a:rPr sz="2000" spc="-10" dirty="0">
                  <a:latin typeface="Arial" panose="020B0604020202090204"/>
                  <a:cs typeface="Arial" panose="020B0604020202090204"/>
                </a:rPr>
                <a:t>[N×M]</a:t>
              </a:r>
              <a:endParaRPr sz="2000">
                <a:latin typeface="Arial" panose="020B0604020202090204"/>
                <a:cs typeface="Arial" panose="020B0604020202090204"/>
              </a:endParaRPr>
            </a:p>
            <a:p>
              <a:pPr algn="ctr">
                <a:lnSpc>
                  <a:spcPct val="100000"/>
                </a:lnSpc>
                <a:tabLst>
                  <a:tab pos="493395" algn="l"/>
                  <a:tab pos="775335" algn="l"/>
                  <a:tab pos="1141730" algn="l"/>
                </a:tabLst>
              </a:pPr>
              <a:r>
                <a:rPr sz="2000" spc="-25" dirty="0">
                  <a:solidFill>
                    <a:srgbClr val="6AA84F"/>
                  </a:solidFill>
                  <a:latin typeface="Arial" panose="020B0604020202090204"/>
                  <a:cs typeface="Arial" panose="020B0604020202090204"/>
                </a:rPr>
                <a:t>[</a:t>
              </a:r>
              <a:r>
                <a:rPr sz="2000" b="1" spc="-25" dirty="0">
                  <a:solidFill>
                    <a:srgbClr val="6AA84F"/>
                  </a:solidFill>
                  <a:latin typeface="Arial" panose="020B0604020202090204"/>
                  <a:cs typeface="Arial" panose="020B0604020202090204"/>
                </a:rPr>
                <a:t>13</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9</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2</a:t>
              </a:r>
              <a:r>
                <a:rPr sz="2000" b="1" dirty="0">
                  <a:solidFill>
                    <a:srgbClr val="6AA84F"/>
                  </a:solidFill>
                  <a:latin typeface="Arial" panose="020B0604020202090204"/>
                  <a:cs typeface="Arial" panose="020B0604020202090204"/>
                </a:rPr>
                <a:t>	-6</a:t>
              </a:r>
              <a:r>
                <a:rPr sz="2000" b="1"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5</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17</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11" name="object 10"/>
            <p:cNvSpPr txBox="1"/>
            <p:nvPr/>
          </p:nvSpPr>
          <p:spPr>
            <a:xfrm>
              <a:off x="8809990" y="2489163"/>
              <a:ext cx="1589405" cy="93599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90204"/>
                  <a:cs typeface="Arial" panose="020B0604020202090204"/>
                </a:rPr>
                <a:t>dL/dy:</a:t>
              </a:r>
              <a:r>
                <a:rPr sz="2000" spc="-30" dirty="0">
                  <a:latin typeface="Arial" panose="020B0604020202090204"/>
                  <a:cs typeface="Arial" panose="020B0604020202090204"/>
                </a:rPr>
                <a:t> </a:t>
              </a:r>
              <a:r>
                <a:rPr sz="2000" spc="-10" dirty="0">
                  <a:latin typeface="Arial" panose="020B0604020202090204"/>
                  <a:cs typeface="Arial" panose="020B0604020202090204"/>
                </a:rPr>
                <a:t>[N×M] </a:t>
              </a: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2</a:t>
              </a:r>
              <a:r>
                <a:rPr sz="2000" dirty="0">
                  <a:solidFill>
                    <a:srgbClr val="FF0000"/>
                  </a:solidFill>
                  <a:latin typeface="Arial" panose="020B0604020202090204"/>
                  <a:cs typeface="Arial" panose="020B0604020202090204"/>
                </a:rPr>
                <a:t>	3</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3</a:t>
              </a:r>
              <a:r>
                <a:rPr sz="2000" dirty="0">
                  <a:solidFill>
                    <a:srgbClr val="FF0000"/>
                  </a:solidFill>
                  <a:latin typeface="Arial" panose="020B0604020202090204"/>
                  <a:cs typeface="Arial" panose="020B0604020202090204"/>
                </a:rPr>
                <a:t>	9</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a:p>
              <a:pPr marL="58420">
                <a:lnSpc>
                  <a:spcPct val="100000"/>
                </a:lnSpc>
                <a:tabLst>
                  <a:tab pos="565150" algn="l"/>
                  <a:tab pos="847090" algn="l"/>
                  <a:tab pos="1129030" algn="l"/>
                </a:tabLst>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8</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1</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6</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p:txBody>
        </p:sp>
        <p:grpSp>
          <p:nvGrpSpPr>
            <p:cNvPr id="12" name="object 11"/>
            <p:cNvGrpSpPr/>
            <p:nvPr/>
          </p:nvGrpSpPr>
          <p:grpSpPr>
            <a:xfrm>
              <a:off x="36006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a:endParaRPr/>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6" name="object 15"/>
            <p:cNvGrpSpPr/>
            <p:nvPr/>
          </p:nvGrpSpPr>
          <p:grpSpPr>
            <a:xfrm>
              <a:off x="78371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a:endParaRPr/>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20" name="object 19"/>
            <p:cNvGrpSpPr/>
            <p:nvPr/>
          </p:nvGrpSpPr>
          <p:grpSpPr>
            <a:xfrm>
              <a:off x="78352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a:endParaRPr/>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a:endParaRPr/>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27" name="object 26"/>
            <p:cNvGrpSpPr/>
            <p:nvPr/>
          </p:nvGrpSpPr>
          <p:grpSpPr>
            <a:xfrm>
              <a:off x="3595920" y="2859989"/>
              <a:ext cx="1149985" cy="258445"/>
              <a:chOff x="1990962" y="1722976"/>
              <a:chExt cx="1149985" cy="258445"/>
            </a:xfrm>
          </p:grpSpPr>
          <p:sp>
            <p:nvSpPr>
              <p:cNvPr id="28" name="object 27"/>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a:endParaRPr/>
              </a:p>
            </p:txBody>
          </p:sp>
          <p:sp>
            <p:nvSpPr>
              <p:cNvPr id="29" name="object 28"/>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a:endParaRPr/>
              </a:p>
            </p:txBody>
          </p:sp>
          <p:sp>
            <p:nvSpPr>
              <p:cNvPr id="30" name="object 29"/>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a:endParaRPr/>
              </a:p>
            </p:txBody>
          </p:sp>
        </p:grpSp>
        <p:sp>
          <p:nvSpPr>
            <p:cNvPr id="31" name="object 30"/>
            <p:cNvSpPr/>
            <p:nvPr/>
          </p:nvSpPr>
          <p:spPr>
            <a:xfrm>
              <a:off x="27563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a:endParaRPr/>
            </a:p>
          </p:txBody>
        </p:sp>
        <p:grpSp>
          <p:nvGrpSpPr>
            <p:cNvPr id="32" name="object 31"/>
            <p:cNvGrpSpPr/>
            <p:nvPr/>
          </p:nvGrpSpPr>
          <p:grpSpPr>
            <a:xfrm>
              <a:off x="8987496" y="1574601"/>
              <a:ext cx="1353820" cy="324485"/>
              <a:chOff x="7382538" y="437588"/>
              <a:chExt cx="1353820" cy="324485"/>
            </a:xfrm>
          </p:grpSpPr>
          <p:sp>
            <p:nvSpPr>
              <p:cNvPr id="33" name="object 32"/>
              <p:cNvSpPr/>
              <p:nvPr/>
            </p:nvSpPr>
            <p:spPr>
              <a:xfrm>
                <a:off x="7392063" y="447113"/>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a:endParaRPr/>
              </a:p>
            </p:txBody>
          </p:sp>
          <p:sp>
            <p:nvSpPr>
              <p:cNvPr id="34" name="object 33"/>
              <p:cNvSpPr/>
              <p:nvPr/>
            </p:nvSpPr>
            <p:spPr>
              <a:xfrm>
                <a:off x="8071090" y="483686"/>
                <a:ext cx="271780" cy="241935"/>
              </a:xfrm>
              <a:custGeom>
                <a:avLst/>
                <a:gdLst/>
                <a:ahLst/>
                <a:cxnLst/>
                <a:rect l="l" t="t" r="r" b="b"/>
                <a:pathLst>
                  <a:path w="271779" h="241934">
                    <a:moveTo>
                      <a:pt x="266" y="0"/>
                    </a:moveTo>
                    <a:lnTo>
                      <a:pt x="271166" y="299"/>
                    </a:lnTo>
                    <a:lnTo>
                      <a:pt x="270898" y="241499"/>
                    </a:lnTo>
                    <a:lnTo>
                      <a:pt x="0" y="241199"/>
                    </a:lnTo>
                    <a:lnTo>
                      <a:pt x="266" y="0"/>
                    </a:lnTo>
                    <a:close/>
                  </a:path>
                </a:pathLst>
              </a:custGeom>
              <a:ln w="19049">
                <a:solidFill>
                  <a:srgbClr val="9900FF"/>
                </a:solidFill>
              </a:ln>
            </p:spPr>
            <p:txBody>
              <a:bodyPr wrap="square" lIns="0" tIns="0" rIns="0" bIns="0" rtlCol="0"/>
              <a:lstStyle/>
              <a:p>
                <a:endParaRPr/>
              </a:p>
            </p:txBody>
          </p:sp>
        </p:grpSp>
        <p:grpSp>
          <p:nvGrpSpPr>
            <p:cNvPr id="47" name="object 46"/>
            <p:cNvGrpSpPr/>
            <p:nvPr/>
          </p:nvGrpSpPr>
          <p:grpSpPr>
            <a:xfrm>
              <a:off x="1763883" y="4680512"/>
              <a:ext cx="2086610" cy="862965"/>
              <a:chOff x="158925" y="3543499"/>
              <a:chExt cx="2086610" cy="862965"/>
            </a:xfrm>
          </p:grpSpPr>
          <p:pic>
            <p:nvPicPr>
              <p:cNvPr id="48" name="object 47"/>
              <p:cNvPicPr/>
              <p:nvPr/>
            </p:nvPicPr>
            <p:blipFill>
              <a:blip r:embed="rId3" cstate="print"/>
              <a:stretch>
                <a:fillRect/>
              </a:stretch>
            </p:blipFill>
            <p:spPr>
              <a:xfrm>
                <a:off x="282663" y="3614894"/>
                <a:ext cx="1832056" cy="680477"/>
              </a:xfrm>
              <a:prstGeom prst="rect">
                <a:avLst/>
              </a:prstGeom>
            </p:spPr>
          </p:pic>
          <p:sp>
            <p:nvSpPr>
              <p:cNvPr id="49" name="object 48"/>
              <p:cNvSpPr/>
              <p:nvPr/>
            </p:nvSpPr>
            <p:spPr>
              <a:xfrm>
                <a:off x="168450" y="3553024"/>
                <a:ext cx="2067560" cy="843915"/>
              </a:xfrm>
              <a:custGeom>
                <a:avLst/>
                <a:gdLst/>
                <a:ahLst/>
                <a:cxnLst/>
                <a:rect l="l" t="t" r="r" b="b"/>
                <a:pathLst>
                  <a:path w="2067560" h="843914">
                    <a:moveTo>
                      <a:pt x="0" y="0"/>
                    </a:moveTo>
                    <a:lnTo>
                      <a:pt x="2067026" y="0"/>
                    </a:lnTo>
                    <a:lnTo>
                      <a:pt x="2067026" y="843474"/>
                    </a:lnTo>
                    <a:lnTo>
                      <a:pt x="0" y="843474"/>
                    </a:lnTo>
                    <a:lnTo>
                      <a:pt x="0" y="0"/>
                    </a:lnTo>
                    <a:close/>
                  </a:path>
                </a:pathLst>
              </a:custGeom>
              <a:ln w="19049">
                <a:solidFill>
                  <a:srgbClr val="595959"/>
                </a:solidFill>
              </a:ln>
            </p:spPr>
            <p:txBody>
              <a:bodyPr wrap="square" lIns="0" tIns="0" rIns="0" bIns="0" rtlCol="0"/>
              <a:lstStyle/>
              <a:p>
                <a:endParaRPr/>
              </a:p>
            </p:txBody>
          </p:sp>
        </p:grpSp>
        <p:sp>
          <p:nvSpPr>
            <p:cNvPr id="50" name="object 49"/>
            <p:cNvSpPr/>
            <p:nvPr/>
          </p:nvSpPr>
          <p:spPr>
            <a:xfrm>
              <a:off x="2937772" y="3473649"/>
              <a:ext cx="271780" cy="241935"/>
            </a:xfrm>
            <a:custGeom>
              <a:avLst/>
              <a:gdLst/>
              <a:ahLst/>
              <a:cxnLst/>
              <a:rect l="l" t="t" r="r" b="b"/>
              <a:pathLst>
                <a:path w="271780" h="241935">
                  <a:moveTo>
                    <a:pt x="267" y="0"/>
                  </a:moveTo>
                  <a:lnTo>
                    <a:pt x="271166" y="299"/>
                  </a:lnTo>
                  <a:lnTo>
                    <a:pt x="270899" y="241499"/>
                  </a:lnTo>
                  <a:lnTo>
                    <a:pt x="0" y="241199"/>
                  </a:lnTo>
                  <a:lnTo>
                    <a:pt x="267" y="0"/>
                  </a:lnTo>
                  <a:close/>
                </a:path>
              </a:pathLst>
            </a:custGeom>
            <a:ln w="19049">
              <a:solidFill>
                <a:srgbClr val="FF9900"/>
              </a:solidFill>
            </a:ln>
          </p:spPr>
          <p:txBody>
            <a:bodyPr wrap="square" lIns="0" tIns="0" rIns="0" bIns="0" rtlCol="0"/>
            <a:lstStyle/>
            <a:p>
              <a:endParaRPr/>
            </a:p>
          </p:txBody>
        </p:sp>
        <p:sp>
          <p:nvSpPr>
            <p:cNvPr id="52" name="object 51"/>
            <p:cNvSpPr txBox="1"/>
            <p:nvPr/>
          </p:nvSpPr>
          <p:spPr>
            <a:xfrm>
              <a:off x="1143000" y="4186809"/>
              <a:ext cx="2758453" cy="320601"/>
            </a:xfrm>
            <a:prstGeom prst="rect">
              <a:avLst/>
            </a:prstGeom>
          </p:spPr>
          <p:txBody>
            <a:bodyPr vert="horz" wrap="square" lIns="0" tIns="12700" rIns="0" bIns="0" rtlCol="0">
              <a:spAutoFit/>
            </a:bodyPr>
            <a:lstStyle/>
            <a:p>
              <a:pPr marL="12700">
                <a:lnSpc>
                  <a:spcPct val="100000"/>
                </a:lnSpc>
                <a:spcBef>
                  <a:spcPts val="100"/>
                </a:spcBef>
                <a:tabLst>
                  <a:tab pos="808355" algn="l"/>
                </a:tabLst>
              </a:pPr>
              <a:r>
                <a:rPr sz="2000" spc="-10" dirty="0">
                  <a:latin typeface="Arial" panose="020B0604020202090204"/>
                  <a:cs typeface="Arial" panose="020B0604020202090204"/>
                </a:rPr>
                <a:t>[N×D]</a:t>
              </a:r>
              <a:r>
                <a:rPr sz="2000" dirty="0">
                  <a:latin typeface="Arial" panose="020B0604020202090204"/>
                  <a:cs typeface="Arial" panose="020B0604020202090204"/>
                </a:rPr>
                <a:t>	[N×M]</a:t>
              </a:r>
              <a:r>
                <a:rPr sz="2000" spc="-30" dirty="0">
                  <a:latin typeface="Arial" panose="020B0604020202090204"/>
                  <a:cs typeface="Arial" panose="020B0604020202090204"/>
                </a:rPr>
                <a:t> </a:t>
              </a:r>
              <a:r>
                <a:rPr sz="2000" spc="-20" dirty="0">
                  <a:latin typeface="Arial" panose="020B0604020202090204"/>
                  <a:cs typeface="Arial" panose="020B0604020202090204"/>
                </a:rPr>
                <a:t>[M×D]</a:t>
              </a:r>
              <a:endParaRPr sz="2000" dirty="0">
                <a:latin typeface="Arial" panose="020B0604020202090204"/>
                <a:cs typeface="Arial" panose="020B0604020202090204"/>
              </a:endParaRPr>
            </a:p>
          </p:txBody>
        </p:sp>
        <p:sp>
          <p:nvSpPr>
            <p:cNvPr id="53" name="object 52"/>
            <p:cNvSpPr/>
            <p:nvPr/>
          </p:nvSpPr>
          <p:spPr>
            <a:xfrm>
              <a:off x="9044305" y="2809203"/>
              <a:ext cx="1056005" cy="304165"/>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a:endParaRPr/>
            </a:p>
          </p:txBody>
        </p:sp>
        <p:grpSp>
          <p:nvGrpSpPr>
            <p:cNvPr id="57" name="object 38"/>
            <p:cNvGrpSpPr/>
            <p:nvPr/>
          </p:nvGrpSpPr>
          <p:grpSpPr>
            <a:xfrm>
              <a:off x="5094625" y="4611981"/>
              <a:ext cx="2185035" cy="862965"/>
              <a:chOff x="3145175" y="3543499"/>
              <a:chExt cx="2185035" cy="862965"/>
            </a:xfrm>
          </p:grpSpPr>
          <p:pic>
            <p:nvPicPr>
              <p:cNvPr id="58" name="object 39"/>
              <p:cNvPicPr/>
              <p:nvPr/>
            </p:nvPicPr>
            <p:blipFill>
              <a:blip r:embed="rId4" cstate="print"/>
              <a:stretch>
                <a:fillRect/>
              </a:stretch>
            </p:blipFill>
            <p:spPr>
              <a:xfrm>
                <a:off x="3195335" y="3624770"/>
                <a:ext cx="2053276" cy="715538"/>
              </a:xfrm>
              <a:prstGeom prst="rect">
                <a:avLst/>
              </a:prstGeom>
            </p:spPr>
          </p:pic>
          <p:sp>
            <p:nvSpPr>
              <p:cNvPr id="59" name="object 40"/>
              <p:cNvSpPr/>
              <p:nvPr/>
            </p:nvSpPr>
            <p:spPr>
              <a:xfrm>
                <a:off x="3154700" y="3553024"/>
                <a:ext cx="2165985" cy="843915"/>
              </a:xfrm>
              <a:custGeom>
                <a:avLst/>
                <a:gdLst/>
                <a:ahLst/>
                <a:cxnLst/>
                <a:rect l="l" t="t" r="r" b="b"/>
                <a:pathLst>
                  <a:path w="2165985" h="843914">
                    <a:moveTo>
                      <a:pt x="0" y="0"/>
                    </a:moveTo>
                    <a:lnTo>
                      <a:pt x="2165656" y="0"/>
                    </a:lnTo>
                    <a:lnTo>
                      <a:pt x="2165656" y="843474"/>
                    </a:lnTo>
                    <a:lnTo>
                      <a:pt x="0" y="843474"/>
                    </a:lnTo>
                    <a:lnTo>
                      <a:pt x="0" y="0"/>
                    </a:lnTo>
                    <a:close/>
                  </a:path>
                </a:pathLst>
              </a:custGeom>
              <a:ln w="19049">
                <a:solidFill>
                  <a:srgbClr val="595959"/>
                </a:solidFill>
              </a:ln>
            </p:spPr>
            <p:txBody>
              <a:bodyPr wrap="square" lIns="0" tIns="0" rIns="0" bIns="0" rtlCol="0"/>
              <a:lstStyle/>
              <a:p>
                <a:endParaRPr/>
              </a:p>
            </p:txBody>
          </p:sp>
        </p:grpSp>
        <p:sp>
          <p:nvSpPr>
            <p:cNvPr id="60" name="object 41"/>
            <p:cNvSpPr txBox="1"/>
            <p:nvPr/>
          </p:nvSpPr>
          <p:spPr>
            <a:xfrm>
              <a:off x="4755849" y="4186809"/>
              <a:ext cx="2560322" cy="320601"/>
            </a:xfrm>
            <a:prstGeom prst="rect">
              <a:avLst/>
            </a:prstGeom>
          </p:spPr>
          <p:txBody>
            <a:bodyPr vert="horz" wrap="square" lIns="0" tIns="12700" rIns="0" bIns="0" rtlCol="0">
              <a:spAutoFit/>
            </a:bodyPr>
            <a:lstStyle/>
            <a:p>
              <a:pPr marL="12700">
                <a:lnSpc>
                  <a:spcPct val="100000"/>
                </a:lnSpc>
                <a:spcBef>
                  <a:spcPts val="100"/>
                </a:spcBef>
                <a:tabLst>
                  <a:tab pos="836930" algn="l"/>
                </a:tabLst>
              </a:pPr>
              <a:r>
                <a:rPr sz="2000" spc="-10" dirty="0">
                  <a:latin typeface="Arial" panose="020B0604020202090204"/>
                  <a:cs typeface="Arial" panose="020B0604020202090204"/>
                </a:rPr>
                <a:t>[D×M]</a:t>
              </a:r>
              <a:r>
                <a:rPr sz="2000" dirty="0">
                  <a:latin typeface="Arial" panose="020B0604020202090204"/>
                  <a:cs typeface="Arial" panose="020B0604020202090204"/>
                </a:rPr>
                <a:t>	[D×N]</a:t>
              </a:r>
              <a:r>
                <a:rPr sz="2000" spc="-25" dirty="0">
                  <a:latin typeface="Arial" panose="020B0604020202090204"/>
                  <a:cs typeface="Arial" panose="020B0604020202090204"/>
                </a:rPr>
                <a:t> </a:t>
              </a:r>
              <a:r>
                <a:rPr sz="2000" spc="-20" dirty="0">
                  <a:latin typeface="Arial" panose="020B0604020202090204"/>
                  <a:cs typeface="Arial" panose="020B0604020202090204"/>
                </a:rPr>
                <a:t>[N×M]</a:t>
              </a:r>
              <a:endParaRPr sz="2000" dirty="0">
                <a:latin typeface="Arial" panose="020B0604020202090204"/>
                <a:cs typeface="Arial" panose="020B0604020202090204"/>
              </a:endParaRPr>
            </a:p>
          </p:txBody>
        </p:sp>
        <p:sp>
          <p:nvSpPr>
            <p:cNvPr id="61" name="object 42"/>
            <p:cNvSpPr txBox="1"/>
            <p:nvPr/>
          </p:nvSpPr>
          <p:spPr>
            <a:xfrm>
              <a:off x="5235950" y="3459197"/>
              <a:ext cx="178879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By</a:t>
              </a:r>
              <a:r>
                <a:rPr sz="2000" spc="-10" dirty="0">
                  <a:latin typeface="Arial" panose="020B0604020202090204"/>
                  <a:cs typeface="Arial" panose="020B0604020202090204"/>
                </a:rPr>
                <a:t> </a:t>
              </a:r>
              <a:r>
                <a:rPr sz="2000" dirty="0">
                  <a:latin typeface="Arial" panose="020B0604020202090204"/>
                  <a:cs typeface="Arial" panose="020B0604020202090204"/>
                </a:rPr>
                <a:t>similar</a:t>
              </a:r>
              <a:r>
                <a:rPr sz="2000" spc="-5" dirty="0">
                  <a:latin typeface="Arial" panose="020B0604020202090204"/>
                  <a:cs typeface="Arial" panose="020B0604020202090204"/>
                </a:rPr>
                <a:t> </a:t>
              </a:r>
              <a:r>
                <a:rPr sz="2000" spc="-10" dirty="0">
                  <a:latin typeface="Arial" panose="020B0604020202090204"/>
                  <a:cs typeface="Arial" panose="020B0604020202090204"/>
                </a:rPr>
                <a:t>logic:</a:t>
              </a:r>
              <a:endParaRPr sz="2000">
                <a:latin typeface="Arial" panose="020B0604020202090204"/>
                <a:cs typeface="Arial" panose="020B0604020202090204"/>
              </a:endParaRPr>
            </a:p>
          </p:txBody>
        </p:sp>
        <p:sp>
          <p:nvSpPr>
            <p:cNvPr id="62" name="object 43"/>
            <p:cNvSpPr txBox="1"/>
            <p:nvPr/>
          </p:nvSpPr>
          <p:spPr>
            <a:xfrm>
              <a:off x="8064075" y="4137410"/>
              <a:ext cx="2721610" cy="1244600"/>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Arial" panose="020B0604020202090204"/>
                  <a:cs typeface="Arial" panose="020B0604020202090204"/>
                </a:rPr>
                <a:t>These</a:t>
              </a:r>
              <a:r>
                <a:rPr sz="2000" spc="-35" dirty="0">
                  <a:latin typeface="Arial" panose="020B0604020202090204"/>
                  <a:cs typeface="Arial" panose="020B0604020202090204"/>
                </a:rPr>
                <a:t> </a:t>
              </a:r>
              <a:r>
                <a:rPr sz="2000" dirty="0">
                  <a:latin typeface="Arial" panose="020B0604020202090204"/>
                  <a:cs typeface="Arial" panose="020B0604020202090204"/>
                </a:rPr>
                <a:t>formulas</a:t>
              </a:r>
              <a:r>
                <a:rPr sz="2000" spc="-30" dirty="0">
                  <a:latin typeface="Arial" panose="020B0604020202090204"/>
                  <a:cs typeface="Arial" panose="020B0604020202090204"/>
                </a:rPr>
                <a:t> </a:t>
              </a:r>
              <a:r>
                <a:rPr sz="2000" spc="-25" dirty="0">
                  <a:latin typeface="Arial" panose="020B0604020202090204"/>
                  <a:cs typeface="Arial" panose="020B0604020202090204"/>
                </a:rPr>
                <a:t>are </a:t>
              </a:r>
              <a:r>
                <a:rPr sz="2000" dirty="0">
                  <a:latin typeface="Arial" panose="020B0604020202090204"/>
                  <a:cs typeface="Arial" panose="020B0604020202090204"/>
                </a:rPr>
                <a:t>easy</a:t>
              </a:r>
              <a:r>
                <a:rPr sz="2000" spc="-25" dirty="0">
                  <a:latin typeface="Arial" panose="020B0604020202090204"/>
                  <a:cs typeface="Arial" panose="020B0604020202090204"/>
                </a:rPr>
                <a:t> </a:t>
              </a:r>
              <a:r>
                <a:rPr sz="2000" dirty="0">
                  <a:latin typeface="Arial" panose="020B0604020202090204"/>
                  <a:cs typeface="Arial" panose="020B0604020202090204"/>
                </a:rPr>
                <a:t>to</a:t>
              </a:r>
              <a:r>
                <a:rPr sz="2000" spc="-10" dirty="0">
                  <a:latin typeface="Arial" panose="020B0604020202090204"/>
                  <a:cs typeface="Arial" panose="020B0604020202090204"/>
                </a:rPr>
                <a:t> </a:t>
              </a:r>
              <a:r>
                <a:rPr sz="2000" dirty="0">
                  <a:latin typeface="Arial" panose="020B0604020202090204"/>
                  <a:cs typeface="Arial" panose="020B0604020202090204"/>
                </a:rPr>
                <a:t>remember:</a:t>
              </a:r>
              <a:r>
                <a:rPr sz="2000" spc="-10" dirty="0">
                  <a:latin typeface="Arial" panose="020B0604020202090204"/>
                  <a:cs typeface="Arial" panose="020B0604020202090204"/>
                </a:rPr>
                <a:t> </a:t>
              </a:r>
              <a:r>
                <a:rPr sz="2000" spc="-20" dirty="0">
                  <a:latin typeface="Arial" panose="020B0604020202090204"/>
                  <a:cs typeface="Arial" panose="020B0604020202090204"/>
                </a:rPr>
                <a:t>they </a:t>
              </a:r>
              <a:r>
                <a:rPr sz="2000" dirty="0">
                  <a:latin typeface="Arial" panose="020B0604020202090204"/>
                  <a:cs typeface="Arial" panose="020B0604020202090204"/>
                </a:rPr>
                <a:t>are</a:t>
              </a:r>
              <a:r>
                <a:rPr sz="2000" spc="-20" dirty="0">
                  <a:latin typeface="Arial" panose="020B0604020202090204"/>
                  <a:cs typeface="Arial" panose="020B0604020202090204"/>
                </a:rPr>
                <a:t> </a:t>
              </a:r>
              <a:r>
                <a:rPr sz="2000" dirty="0">
                  <a:latin typeface="Arial" panose="020B0604020202090204"/>
                  <a:cs typeface="Arial" panose="020B0604020202090204"/>
                </a:rPr>
                <a:t>the</a:t>
              </a:r>
              <a:r>
                <a:rPr sz="2000" spc="-15" dirty="0">
                  <a:latin typeface="Arial" panose="020B0604020202090204"/>
                  <a:cs typeface="Arial" panose="020B0604020202090204"/>
                </a:rPr>
                <a:t> </a:t>
              </a:r>
              <a:r>
                <a:rPr sz="2000" dirty="0">
                  <a:latin typeface="Arial" panose="020B0604020202090204"/>
                  <a:cs typeface="Arial" panose="020B0604020202090204"/>
                </a:rPr>
                <a:t>only</a:t>
              </a:r>
              <a:r>
                <a:rPr sz="2000" spc="-15" dirty="0">
                  <a:latin typeface="Arial" panose="020B0604020202090204"/>
                  <a:cs typeface="Arial" panose="020B0604020202090204"/>
                </a:rPr>
                <a:t> </a:t>
              </a:r>
              <a:r>
                <a:rPr sz="2000" dirty="0">
                  <a:latin typeface="Arial" panose="020B0604020202090204"/>
                  <a:cs typeface="Arial" panose="020B0604020202090204"/>
                </a:rPr>
                <a:t>way</a:t>
              </a:r>
              <a:r>
                <a:rPr sz="2000" spc="-15" dirty="0">
                  <a:latin typeface="Arial" panose="020B0604020202090204"/>
                  <a:cs typeface="Arial" panose="020B0604020202090204"/>
                </a:rPr>
                <a:t> </a:t>
              </a:r>
              <a:r>
                <a:rPr sz="2000" spc="-25" dirty="0">
                  <a:latin typeface="Arial" panose="020B0604020202090204"/>
                  <a:cs typeface="Arial" panose="020B0604020202090204"/>
                </a:rPr>
                <a:t>to </a:t>
              </a:r>
              <a:r>
                <a:rPr sz="2000" dirty="0">
                  <a:latin typeface="Arial" panose="020B0604020202090204"/>
                  <a:cs typeface="Arial" panose="020B0604020202090204"/>
                </a:rPr>
                <a:t>make</a:t>
              </a:r>
              <a:r>
                <a:rPr sz="2000" spc="-20" dirty="0">
                  <a:latin typeface="Arial" panose="020B0604020202090204"/>
                  <a:cs typeface="Arial" panose="020B0604020202090204"/>
                </a:rPr>
                <a:t> </a:t>
              </a:r>
              <a:r>
                <a:rPr sz="2000" dirty="0">
                  <a:latin typeface="Arial" panose="020B0604020202090204"/>
                  <a:cs typeface="Arial" panose="020B0604020202090204"/>
                </a:rPr>
                <a:t>shapes</a:t>
              </a:r>
              <a:r>
                <a:rPr sz="2000" spc="-5" dirty="0">
                  <a:latin typeface="Arial" panose="020B0604020202090204"/>
                  <a:cs typeface="Arial" panose="020B0604020202090204"/>
                </a:rPr>
                <a:t> </a:t>
              </a:r>
              <a:r>
                <a:rPr sz="2000" dirty="0">
                  <a:latin typeface="Arial" panose="020B0604020202090204"/>
                  <a:cs typeface="Arial" panose="020B0604020202090204"/>
                </a:rPr>
                <a:t>match</a:t>
              </a:r>
              <a:r>
                <a:rPr sz="2000" spc="-5" dirty="0">
                  <a:latin typeface="Arial" panose="020B0604020202090204"/>
                  <a:cs typeface="Arial" panose="020B0604020202090204"/>
                </a:rPr>
                <a:t> </a:t>
              </a:r>
              <a:r>
                <a:rPr sz="2000" spc="-25" dirty="0">
                  <a:latin typeface="Arial" panose="020B0604020202090204"/>
                  <a:cs typeface="Arial" panose="020B0604020202090204"/>
                </a:rPr>
                <a:t>up!</a:t>
              </a:r>
              <a:endParaRPr sz="2000">
                <a:latin typeface="Arial" panose="020B0604020202090204"/>
                <a:cs typeface="Arial" panose="020B0604020202090204"/>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4.6</a:t>
            </a:r>
            <a:r>
              <a:rPr lang="zh-CN" altLang="en-US" dirty="0"/>
              <a:t> </a:t>
            </a:r>
            <a:r>
              <a:rPr lang="en" altLang="zh-CN" dirty="0"/>
              <a:t>Computational Graph and Automatic Differentiation</a:t>
            </a:r>
            <a:endParaRPr lang="zh-CN" altLang="en-US" dirty="0"/>
          </a:p>
        </p:txBody>
      </p:sp>
    </p:spTree>
    <p:extLst>
      <p:ext uri="{BB962C8B-B14F-4D97-AF65-F5344CB8AC3E}">
        <p14:creationId xmlns:p14="http://schemas.microsoft.com/office/powerpoint/2010/main" val="35122110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Computational Graph and Automatic Differentiation</a:t>
            </a:r>
            <a:endParaRPr lang="zh-CN" altLang="en-US" dirty="0"/>
          </a:p>
        </p:txBody>
      </p:sp>
      <p:sp>
        <p:nvSpPr>
          <p:cNvPr id="3" name="内容占位符 2"/>
          <p:cNvSpPr>
            <a:spLocks noGrp="1"/>
          </p:cNvSpPr>
          <p:nvPr>
            <p:ph idx="1"/>
          </p:nvPr>
        </p:nvSpPr>
        <p:spPr/>
        <p:txBody>
          <a:bodyPr/>
          <a:lstStyle/>
          <a:p>
            <a:r>
              <a:rPr lang="en" altLang="zh-CN" dirty="0"/>
              <a:t>AD is to use the chain rule to automatically calculate the gradient of a compound function.</a:t>
            </a:r>
            <a:endParaRPr lang="en-US" altLang="zh-CN" dirty="0"/>
          </a:p>
          <a:p>
            <a:endParaRPr lang="en-US" altLang="zh-CN" dirty="0"/>
          </a:p>
          <a:p>
            <a:endParaRPr lang="en-US" altLang="zh-CN" dirty="0"/>
          </a:p>
          <a:p>
            <a:r>
              <a:rPr lang="en" altLang="zh-CN" dirty="0"/>
              <a:t>Computational graph</a:t>
            </a:r>
            <a:endParaRPr lang="en-US" altLang="zh-CN"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972" y="2133600"/>
            <a:ext cx="3696056" cy="7620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771" y="3695700"/>
            <a:ext cx="9326458" cy="2179983"/>
          </a:xfrm>
          <a:prstGeom prst="rect">
            <a:avLst/>
          </a:prstGeom>
        </p:spPr>
      </p:pic>
    </p:spTree>
    <p:extLst>
      <p:ext uri="{BB962C8B-B14F-4D97-AF65-F5344CB8AC3E}">
        <p14:creationId xmlns:p14="http://schemas.microsoft.com/office/powerpoint/2010/main" val="3229195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Computational graph</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19200"/>
            <a:ext cx="6007816" cy="140427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048000"/>
            <a:ext cx="4660996" cy="2901720"/>
          </a:xfrm>
          <a:prstGeom prst="rect">
            <a:avLst/>
          </a:prstGeom>
        </p:spPr>
      </p:pic>
      <p:pic>
        <p:nvPicPr>
          <p:cNvPr id="3" name="图片 2">
            <a:extLst>
              <a:ext uri="{FF2B5EF4-FFF2-40B4-BE49-F238E27FC236}">
                <a16:creationId xmlns:a16="http://schemas.microsoft.com/office/drawing/2014/main" id="{7AE674B3-4348-9D36-DBFE-6435F27552E5}"/>
              </a:ext>
            </a:extLst>
          </p:cNvPr>
          <p:cNvPicPr>
            <a:picLocks noChangeAspect="1"/>
          </p:cNvPicPr>
          <p:nvPr/>
        </p:nvPicPr>
        <p:blipFill>
          <a:blip r:embed="rId4"/>
          <a:stretch>
            <a:fillRect/>
          </a:stretch>
        </p:blipFill>
        <p:spPr>
          <a:xfrm>
            <a:off x="6115878" y="2438400"/>
            <a:ext cx="5388066" cy="3912496"/>
          </a:xfrm>
          <a:prstGeom prst="rect">
            <a:avLst/>
          </a:prstGeom>
        </p:spPr>
      </p:pic>
    </p:spTree>
    <p:extLst>
      <p:ext uri="{BB962C8B-B14F-4D97-AF65-F5344CB8AC3E}">
        <p14:creationId xmlns:p14="http://schemas.microsoft.com/office/powerpoint/2010/main" val="20299645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Automatic Differentiation (AD)</a:t>
            </a:r>
            <a:endParaRPr lang="zh-CN" altLang="en-US" dirty="0"/>
          </a:p>
        </p:txBody>
      </p:sp>
      <p:sp>
        <p:nvSpPr>
          <p:cNvPr id="3" name="内容占位符 2"/>
          <p:cNvSpPr>
            <a:spLocks noGrp="1"/>
          </p:cNvSpPr>
          <p:nvPr>
            <p:ph idx="1"/>
          </p:nvPr>
        </p:nvSpPr>
        <p:spPr/>
        <p:txBody>
          <a:bodyPr/>
          <a:lstStyle/>
          <a:p>
            <a:r>
              <a:rPr lang="en" altLang="zh-CN" dirty="0"/>
              <a:t>Forward mode and backward mode</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 altLang="zh-CN" dirty="0"/>
              <a:t>If there are multiple paths between the function and the parameter, the derivatives on these multiple paths can be added to get the final gradient.</a:t>
            </a:r>
            <a:endParaRPr lang="zh-CN" altLang="en-US" dirty="0"/>
          </a:p>
        </p:txBody>
      </p:sp>
      <p:pic>
        <p:nvPicPr>
          <p:cNvPr id="6" name="图片 5">
            <a:extLst>
              <a:ext uri="{FF2B5EF4-FFF2-40B4-BE49-F238E27FC236}">
                <a16:creationId xmlns:a16="http://schemas.microsoft.com/office/drawing/2014/main" id="{525FC074-06A8-FFD9-0E9A-2C5435A4BCDF}"/>
              </a:ext>
            </a:extLst>
          </p:cNvPr>
          <p:cNvPicPr>
            <a:picLocks noChangeAspect="1"/>
          </p:cNvPicPr>
          <p:nvPr/>
        </p:nvPicPr>
        <p:blipFill>
          <a:blip r:embed="rId3"/>
          <a:stretch>
            <a:fillRect/>
          </a:stretch>
        </p:blipFill>
        <p:spPr>
          <a:xfrm>
            <a:off x="2209800" y="1917052"/>
            <a:ext cx="7772400" cy="1746222"/>
          </a:xfrm>
          <a:prstGeom prst="rect">
            <a:avLst/>
          </a:prstGeom>
        </p:spPr>
      </p:pic>
    </p:spTree>
    <p:extLst>
      <p:ext uri="{BB962C8B-B14F-4D97-AF65-F5344CB8AC3E}">
        <p14:creationId xmlns:p14="http://schemas.microsoft.com/office/powerpoint/2010/main" val="15804734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5ED2D-E507-D7F0-8E7E-208620C0121F}"/>
              </a:ext>
            </a:extLst>
          </p:cNvPr>
          <p:cNvSpPr>
            <a:spLocks noGrp="1"/>
          </p:cNvSpPr>
          <p:nvPr>
            <p:ph type="title"/>
          </p:nvPr>
        </p:nvSpPr>
        <p:spPr/>
        <p:txBody>
          <a:bodyPr/>
          <a:lstStyle/>
          <a:p>
            <a:r>
              <a:rPr lang="en" altLang="zh-CN" dirty="0"/>
              <a:t>Forward Mode</a:t>
            </a:r>
            <a:endParaRPr kumimoji="1" lang="zh-CN" altLang="en-US" dirty="0"/>
          </a:p>
        </p:txBody>
      </p:sp>
      <p:pic>
        <p:nvPicPr>
          <p:cNvPr id="4" name="内容占位符 3">
            <a:extLst>
              <a:ext uri="{FF2B5EF4-FFF2-40B4-BE49-F238E27FC236}">
                <a16:creationId xmlns:a16="http://schemas.microsoft.com/office/drawing/2014/main" id="{284D42F6-93FF-F8AD-204A-DEE3594D064F}"/>
              </a:ext>
            </a:extLst>
          </p:cNvPr>
          <p:cNvPicPr>
            <a:picLocks noGrp="1" noChangeAspect="1"/>
          </p:cNvPicPr>
          <p:nvPr>
            <p:ph idx="1"/>
          </p:nvPr>
        </p:nvPicPr>
        <p:blipFill>
          <a:blip r:embed="rId2"/>
          <a:stretch>
            <a:fillRect/>
          </a:stretch>
        </p:blipFill>
        <p:spPr>
          <a:xfrm>
            <a:off x="2200567" y="1219200"/>
            <a:ext cx="7790865" cy="2730230"/>
          </a:xfrm>
          <a:prstGeom prst="rect">
            <a:avLst/>
          </a:prstGeom>
        </p:spPr>
      </p:pic>
      <p:pic>
        <p:nvPicPr>
          <p:cNvPr id="5" name="图片 4">
            <a:extLst>
              <a:ext uri="{FF2B5EF4-FFF2-40B4-BE49-F238E27FC236}">
                <a16:creationId xmlns:a16="http://schemas.microsoft.com/office/drawing/2014/main" id="{5271D26A-79FE-58A3-652A-E33F90299FE6}"/>
              </a:ext>
            </a:extLst>
          </p:cNvPr>
          <p:cNvPicPr>
            <a:picLocks noChangeAspect="1"/>
          </p:cNvPicPr>
          <p:nvPr/>
        </p:nvPicPr>
        <p:blipFill>
          <a:blip r:embed="rId3"/>
          <a:stretch>
            <a:fillRect/>
          </a:stretch>
        </p:blipFill>
        <p:spPr>
          <a:xfrm>
            <a:off x="2200567" y="4191000"/>
            <a:ext cx="7790865" cy="1592545"/>
          </a:xfrm>
          <a:prstGeom prst="rect">
            <a:avLst/>
          </a:prstGeom>
        </p:spPr>
      </p:pic>
    </p:spTree>
    <p:extLst>
      <p:ext uri="{BB962C8B-B14F-4D97-AF65-F5344CB8AC3E}">
        <p14:creationId xmlns:p14="http://schemas.microsoft.com/office/powerpoint/2010/main" val="8451119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C77C1-730A-BF0F-AE4C-FAD6F2D92B3C}"/>
              </a:ext>
            </a:extLst>
          </p:cNvPr>
          <p:cNvSpPr>
            <a:spLocks noGrp="1"/>
          </p:cNvSpPr>
          <p:nvPr>
            <p:ph type="title"/>
          </p:nvPr>
        </p:nvSpPr>
        <p:spPr/>
        <p:txBody>
          <a:bodyPr/>
          <a:lstStyle/>
          <a:p>
            <a:r>
              <a:rPr lang="en" altLang="zh-CN" dirty="0"/>
              <a:t>Backward Mode</a:t>
            </a:r>
            <a:endParaRPr kumimoji="1" lang="zh-CN" altLang="en-US" dirty="0"/>
          </a:p>
        </p:txBody>
      </p:sp>
      <p:pic>
        <p:nvPicPr>
          <p:cNvPr id="4" name="内容占位符 3">
            <a:extLst>
              <a:ext uri="{FF2B5EF4-FFF2-40B4-BE49-F238E27FC236}">
                <a16:creationId xmlns:a16="http://schemas.microsoft.com/office/drawing/2014/main" id="{0B70DC1E-B379-4558-71A5-ACEA21A8DB8E}"/>
              </a:ext>
            </a:extLst>
          </p:cNvPr>
          <p:cNvPicPr>
            <a:picLocks noGrp="1" noChangeAspect="1"/>
          </p:cNvPicPr>
          <p:nvPr>
            <p:ph idx="1"/>
          </p:nvPr>
        </p:nvPicPr>
        <p:blipFill>
          <a:blip r:embed="rId2"/>
          <a:stretch>
            <a:fillRect/>
          </a:stretch>
        </p:blipFill>
        <p:spPr>
          <a:xfrm>
            <a:off x="1997249" y="1355725"/>
            <a:ext cx="8197502" cy="4146550"/>
          </a:xfrm>
          <a:prstGeom prst="rect">
            <a:avLst/>
          </a:prstGeom>
        </p:spPr>
      </p:pic>
    </p:spTree>
    <p:extLst>
      <p:ext uri="{BB962C8B-B14F-4D97-AF65-F5344CB8AC3E}">
        <p14:creationId xmlns:p14="http://schemas.microsoft.com/office/powerpoint/2010/main" val="28487469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3444C-3BF4-B4F3-9726-9F98B1C167FE}"/>
              </a:ext>
            </a:extLst>
          </p:cNvPr>
          <p:cNvSpPr>
            <a:spLocks noGrp="1"/>
          </p:cNvSpPr>
          <p:nvPr>
            <p:ph type="title"/>
          </p:nvPr>
        </p:nvSpPr>
        <p:spPr/>
        <p:txBody>
          <a:bodyPr/>
          <a:lstStyle/>
          <a:p>
            <a:r>
              <a:rPr kumimoji="1" lang="en-US" altLang="zh-CN" dirty="0" err="1"/>
              <a:t>PyTorch</a:t>
            </a:r>
            <a:r>
              <a:rPr kumimoji="1" lang="en-US" altLang="zh-CN" dirty="0"/>
              <a:t> Example</a:t>
            </a:r>
            <a:endParaRPr kumimoji="1" lang="zh-CN" altLang="en-US" dirty="0"/>
          </a:p>
        </p:txBody>
      </p:sp>
      <p:pic>
        <p:nvPicPr>
          <p:cNvPr id="4" name="内容占位符 3">
            <a:extLst>
              <a:ext uri="{FF2B5EF4-FFF2-40B4-BE49-F238E27FC236}">
                <a16:creationId xmlns:a16="http://schemas.microsoft.com/office/drawing/2014/main" id="{EAA9B671-0A9B-5CF6-6917-0B4B97C71AD5}"/>
              </a:ext>
            </a:extLst>
          </p:cNvPr>
          <p:cNvPicPr>
            <a:picLocks noGrp="1" noChangeAspect="1"/>
          </p:cNvPicPr>
          <p:nvPr>
            <p:ph idx="1"/>
          </p:nvPr>
        </p:nvPicPr>
        <p:blipFill>
          <a:blip r:embed="rId2"/>
          <a:stretch>
            <a:fillRect/>
          </a:stretch>
        </p:blipFill>
        <p:spPr>
          <a:xfrm>
            <a:off x="623808" y="990600"/>
            <a:ext cx="10944383" cy="5410200"/>
          </a:xfrm>
          <a:prstGeom prst="rect">
            <a:avLst/>
          </a:prstGeom>
        </p:spPr>
      </p:pic>
    </p:spTree>
    <p:extLst>
      <p:ext uri="{BB962C8B-B14F-4D97-AF65-F5344CB8AC3E}">
        <p14:creationId xmlns:p14="http://schemas.microsoft.com/office/powerpoint/2010/main" val="69519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Problem: Sigmoid outputs are not zero-centered</a:t>
            </a:r>
          </a:p>
        </p:txBody>
      </p:sp>
      <p:sp>
        <p:nvSpPr>
          <p:cNvPr id="3" name="Text Box 2"/>
          <p:cNvSpPr txBox="1"/>
          <p:nvPr/>
        </p:nvSpPr>
        <p:spPr>
          <a:xfrm>
            <a:off x="762000" y="1219200"/>
            <a:ext cx="8809990" cy="368300"/>
          </a:xfrm>
          <a:prstGeom prst="rect">
            <a:avLst/>
          </a:prstGeom>
          <a:noFill/>
        </p:spPr>
        <p:txBody>
          <a:bodyPr wrap="square" rtlCol="0" anchor="t">
            <a:spAutoFit/>
          </a:bodyPr>
          <a:lstStyle/>
          <a:p>
            <a:r>
              <a:rPr dirty="0">
                <a:sym typeface="+mn-ea"/>
              </a:rPr>
              <a:t>Consider</a:t>
            </a:r>
            <a:r>
              <a:rPr spc="-25" dirty="0">
                <a:sym typeface="+mn-ea"/>
              </a:rPr>
              <a:t> </a:t>
            </a:r>
            <a:r>
              <a:rPr dirty="0">
                <a:sym typeface="+mn-ea"/>
              </a:rPr>
              <a:t>what</a:t>
            </a:r>
            <a:r>
              <a:rPr spc="-20" dirty="0">
                <a:sym typeface="+mn-ea"/>
              </a:rPr>
              <a:t> </a:t>
            </a:r>
            <a:r>
              <a:rPr dirty="0">
                <a:sym typeface="+mn-ea"/>
              </a:rPr>
              <a:t>happens</a:t>
            </a:r>
            <a:r>
              <a:rPr spc="-25" dirty="0">
                <a:sym typeface="+mn-ea"/>
              </a:rPr>
              <a:t> </a:t>
            </a:r>
            <a:r>
              <a:rPr dirty="0">
                <a:sym typeface="+mn-ea"/>
              </a:rPr>
              <a:t>when</a:t>
            </a:r>
            <a:r>
              <a:rPr spc="-20" dirty="0">
                <a:sym typeface="+mn-ea"/>
              </a:rPr>
              <a:t> </a:t>
            </a:r>
            <a:r>
              <a:rPr dirty="0">
                <a:sym typeface="+mn-ea"/>
              </a:rPr>
              <a:t>the</a:t>
            </a:r>
            <a:r>
              <a:rPr spc="-25" dirty="0">
                <a:sym typeface="+mn-ea"/>
              </a:rPr>
              <a:t> </a:t>
            </a:r>
            <a:r>
              <a:rPr dirty="0">
                <a:sym typeface="+mn-ea"/>
              </a:rPr>
              <a:t>input</a:t>
            </a:r>
            <a:r>
              <a:rPr spc="-20" dirty="0">
                <a:sym typeface="+mn-ea"/>
              </a:rPr>
              <a:t> </a:t>
            </a:r>
            <a:r>
              <a:rPr dirty="0">
                <a:sym typeface="+mn-ea"/>
              </a:rPr>
              <a:t>to</a:t>
            </a:r>
            <a:r>
              <a:rPr spc="-25" dirty="0">
                <a:sym typeface="+mn-ea"/>
              </a:rPr>
              <a:t> </a:t>
            </a:r>
            <a:r>
              <a:rPr dirty="0">
                <a:sym typeface="+mn-ea"/>
              </a:rPr>
              <a:t>a</a:t>
            </a:r>
            <a:r>
              <a:rPr spc="-20" dirty="0">
                <a:sym typeface="+mn-ea"/>
              </a:rPr>
              <a:t> </a:t>
            </a:r>
            <a:r>
              <a:rPr dirty="0">
                <a:sym typeface="+mn-ea"/>
              </a:rPr>
              <a:t>neuron</a:t>
            </a:r>
            <a:r>
              <a:rPr spc="-20" dirty="0">
                <a:sym typeface="+mn-ea"/>
              </a:rPr>
              <a:t> </a:t>
            </a:r>
            <a:r>
              <a:rPr spc="-25" dirty="0">
                <a:sym typeface="+mn-ea"/>
              </a:rPr>
              <a:t>is</a:t>
            </a:r>
            <a:r>
              <a:rPr lang="en-US" spc="-25" dirty="0">
                <a:sym typeface="+mn-ea"/>
              </a:rPr>
              <a:t> </a:t>
            </a:r>
            <a:r>
              <a:rPr dirty="0">
                <a:latin typeface="Arial" panose="020B0604020202090204"/>
                <a:cs typeface="Arial" panose="020B0604020202090204"/>
                <a:sym typeface="+mn-ea"/>
              </a:rPr>
              <a:t>always</a:t>
            </a:r>
            <a:r>
              <a:rPr spc="-30" dirty="0">
                <a:latin typeface="Arial" panose="020B0604020202090204"/>
                <a:cs typeface="Arial" panose="020B0604020202090204"/>
                <a:sym typeface="+mn-ea"/>
              </a:rPr>
              <a:t> </a:t>
            </a:r>
            <a:r>
              <a:rPr spc="-10" dirty="0">
                <a:latin typeface="Arial" panose="020B0604020202090204"/>
                <a:cs typeface="Arial" panose="020B0604020202090204"/>
                <a:sym typeface="+mn-ea"/>
              </a:rPr>
              <a:t>positive...</a:t>
            </a:r>
            <a:endParaRPr lang="en-US" spc="-25" dirty="0">
              <a:sym typeface="+mn-ea"/>
            </a:endParaRPr>
          </a:p>
        </p:txBody>
      </p:sp>
      <p:pic>
        <p:nvPicPr>
          <p:cNvPr id="4" name="object 4"/>
          <p:cNvPicPr/>
          <p:nvPr>
            <p:custDataLst>
              <p:tags r:id="rId1"/>
            </p:custDataLst>
          </p:nvPr>
        </p:nvPicPr>
        <p:blipFill>
          <a:blip r:embed="rId21" cstate="print"/>
          <a:stretch>
            <a:fillRect/>
          </a:stretch>
        </p:blipFill>
        <p:spPr>
          <a:xfrm>
            <a:off x="2591065" y="2103235"/>
            <a:ext cx="3057339" cy="1320192"/>
          </a:xfrm>
          <a:prstGeom prst="rect">
            <a:avLst/>
          </a:prstGeom>
        </p:spPr>
      </p:pic>
      <p:sp>
        <p:nvSpPr>
          <p:cNvPr id="5" name="object 5"/>
          <p:cNvSpPr txBox="1"/>
          <p:nvPr/>
        </p:nvSpPr>
        <p:spPr>
          <a:xfrm>
            <a:off x="1447620" y="4000128"/>
            <a:ext cx="5955665" cy="1131079"/>
          </a:xfrm>
          <a:prstGeom prst="rect">
            <a:avLst/>
          </a:prstGeom>
        </p:spPr>
        <p:txBody>
          <a:bodyPr vert="horz" wrap="square" lIns="0" tIns="27940" rIns="0" bIns="0" rtlCol="0">
            <a:spAutoFit/>
          </a:bodyPr>
          <a:lstStyle/>
          <a:p>
            <a:pPr marL="12700" marR="5080">
              <a:lnSpc>
                <a:spcPts val="2850"/>
              </a:lnSpc>
              <a:spcBef>
                <a:spcPts val="220"/>
              </a:spcBef>
            </a:pPr>
            <a:r>
              <a:rPr sz="2400" dirty="0">
                <a:latin typeface="Arial" panose="020B0604020202090204"/>
                <a:cs typeface="Arial" panose="020B0604020202090204"/>
              </a:rPr>
              <a:t>What</a:t>
            </a:r>
            <a:r>
              <a:rPr sz="2400" spc="-30" dirty="0">
                <a:latin typeface="Arial" panose="020B0604020202090204"/>
                <a:cs typeface="Arial" panose="020B0604020202090204"/>
              </a:rPr>
              <a:t> </a:t>
            </a:r>
            <a:r>
              <a:rPr sz="2400" dirty="0">
                <a:latin typeface="Arial" panose="020B0604020202090204"/>
                <a:cs typeface="Arial" panose="020B0604020202090204"/>
              </a:rPr>
              <a:t>can</a:t>
            </a:r>
            <a:r>
              <a:rPr sz="2400" spc="-15" dirty="0">
                <a:latin typeface="Arial" panose="020B0604020202090204"/>
                <a:cs typeface="Arial" panose="020B0604020202090204"/>
              </a:rPr>
              <a:t> </a:t>
            </a:r>
            <a:r>
              <a:rPr sz="2400" dirty="0">
                <a:latin typeface="Arial" panose="020B0604020202090204"/>
                <a:cs typeface="Arial" panose="020B0604020202090204"/>
              </a:rPr>
              <a:t>we</a:t>
            </a:r>
            <a:r>
              <a:rPr sz="2400" spc="-20" dirty="0">
                <a:latin typeface="Arial" panose="020B0604020202090204"/>
                <a:cs typeface="Arial" panose="020B0604020202090204"/>
              </a:rPr>
              <a:t> </a:t>
            </a:r>
            <a:r>
              <a:rPr sz="2400" dirty="0">
                <a:latin typeface="Arial" panose="020B0604020202090204"/>
                <a:cs typeface="Arial" panose="020B0604020202090204"/>
              </a:rPr>
              <a:t>say</a:t>
            </a:r>
            <a:r>
              <a:rPr sz="2400" spc="-15" dirty="0">
                <a:latin typeface="Arial" panose="020B0604020202090204"/>
                <a:cs typeface="Arial" panose="020B0604020202090204"/>
              </a:rPr>
              <a:t> </a:t>
            </a:r>
            <a:r>
              <a:rPr sz="2400" dirty="0">
                <a:latin typeface="Arial" panose="020B0604020202090204"/>
                <a:cs typeface="Arial" panose="020B0604020202090204"/>
              </a:rPr>
              <a:t>about</a:t>
            </a:r>
            <a:r>
              <a:rPr sz="2400" spc="-15" dirty="0">
                <a:latin typeface="Arial" panose="020B0604020202090204"/>
                <a:cs typeface="Arial" panose="020B0604020202090204"/>
              </a:rPr>
              <a:t> </a:t>
            </a:r>
            <a:r>
              <a:rPr sz="2400" dirty="0">
                <a:latin typeface="Arial" panose="020B0604020202090204"/>
                <a:cs typeface="Arial" panose="020B0604020202090204"/>
              </a:rPr>
              <a:t>the</a:t>
            </a:r>
            <a:r>
              <a:rPr sz="2400" spc="-20" dirty="0">
                <a:latin typeface="Arial" panose="020B0604020202090204"/>
                <a:cs typeface="Arial" panose="020B0604020202090204"/>
              </a:rPr>
              <a:t> </a:t>
            </a:r>
            <a:r>
              <a:rPr sz="2400" dirty="0">
                <a:latin typeface="Arial" panose="020B0604020202090204"/>
                <a:cs typeface="Arial" panose="020B0604020202090204"/>
              </a:rPr>
              <a:t>gradients</a:t>
            </a:r>
            <a:r>
              <a:rPr sz="2400" spc="-15" dirty="0">
                <a:latin typeface="Arial" panose="020B0604020202090204"/>
                <a:cs typeface="Arial" panose="020B0604020202090204"/>
              </a:rPr>
              <a:t> </a:t>
            </a:r>
            <a:r>
              <a:rPr sz="2400" dirty="0">
                <a:latin typeface="Arial" panose="020B0604020202090204"/>
                <a:cs typeface="Arial" panose="020B0604020202090204"/>
              </a:rPr>
              <a:t>on</a:t>
            </a:r>
            <a:r>
              <a:rPr sz="2400" spc="20" dirty="0">
                <a:latin typeface="Arial" panose="020B0604020202090204"/>
                <a:cs typeface="Arial" panose="020B0604020202090204"/>
              </a:rPr>
              <a:t> </a:t>
            </a:r>
            <a:r>
              <a:rPr sz="2400" b="1" spc="-25" dirty="0">
                <a:latin typeface="Arial" panose="020B0604020202090204"/>
                <a:cs typeface="Arial" panose="020B0604020202090204"/>
              </a:rPr>
              <a:t>w</a:t>
            </a:r>
            <a:r>
              <a:rPr sz="2400" spc="-25" dirty="0">
                <a:latin typeface="Arial" panose="020B0604020202090204"/>
                <a:cs typeface="Arial" panose="020B0604020202090204"/>
              </a:rPr>
              <a:t>? </a:t>
            </a:r>
            <a:r>
              <a:rPr sz="2400" dirty="0">
                <a:solidFill>
                  <a:srgbClr val="FF0000"/>
                </a:solidFill>
                <a:latin typeface="Arial" panose="020B0604020202090204"/>
                <a:cs typeface="Arial" panose="020B0604020202090204"/>
              </a:rPr>
              <a:t>Always</a:t>
            </a:r>
            <a:r>
              <a:rPr sz="2400" spc="-3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all</a:t>
            </a:r>
            <a:r>
              <a:rPr sz="2400" spc="-2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positive</a:t>
            </a:r>
            <a:r>
              <a:rPr sz="2400" spc="-2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or</a:t>
            </a:r>
            <a:r>
              <a:rPr sz="2400" spc="-2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all</a:t>
            </a:r>
            <a:r>
              <a:rPr sz="2400" spc="-2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negative</a:t>
            </a:r>
            <a:r>
              <a:rPr sz="2400" spc="-25" dirty="0">
                <a:solidFill>
                  <a:srgbClr val="FF0000"/>
                </a:solidFill>
                <a:latin typeface="Arial" panose="020B0604020202090204"/>
                <a:cs typeface="Arial" panose="020B0604020202090204"/>
              </a:rPr>
              <a:t>:</a:t>
            </a:r>
            <a:endParaRPr sz="2400" dirty="0">
              <a:latin typeface="Arial" panose="020B0604020202090204"/>
              <a:cs typeface="Arial" panose="020B0604020202090204"/>
            </a:endParaRPr>
          </a:p>
          <a:p>
            <a:pPr marL="12700">
              <a:lnSpc>
                <a:spcPts val="2760"/>
              </a:lnSpc>
            </a:pPr>
            <a:r>
              <a:rPr sz="2400" dirty="0">
                <a:solidFill>
                  <a:srgbClr val="FF00FF"/>
                </a:solidFill>
                <a:latin typeface="Arial" panose="020B0604020202090204"/>
                <a:cs typeface="Arial" panose="020B0604020202090204"/>
              </a:rPr>
              <a:t>(this</a:t>
            </a:r>
            <a:r>
              <a:rPr sz="2400" spc="-15" dirty="0">
                <a:solidFill>
                  <a:srgbClr val="FF00FF"/>
                </a:solidFill>
                <a:latin typeface="Arial" panose="020B0604020202090204"/>
                <a:cs typeface="Arial" panose="020B0604020202090204"/>
              </a:rPr>
              <a:t> </a:t>
            </a:r>
            <a:r>
              <a:rPr sz="2400" dirty="0">
                <a:solidFill>
                  <a:srgbClr val="FF00FF"/>
                </a:solidFill>
                <a:latin typeface="Arial" panose="020B0604020202090204"/>
                <a:cs typeface="Arial" panose="020B0604020202090204"/>
              </a:rPr>
              <a:t>is</a:t>
            </a:r>
            <a:r>
              <a:rPr sz="2400" spc="-15" dirty="0">
                <a:solidFill>
                  <a:srgbClr val="FF00FF"/>
                </a:solidFill>
                <a:latin typeface="Arial" panose="020B0604020202090204"/>
                <a:cs typeface="Arial" panose="020B0604020202090204"/>
              </a:rPr>
              <a:t> </a:t>
            </a:r>
            <a:r>
              <a:rPr sz="2400" dirty="0">
                <a:solidFill>
                  <a:srgbClr val="FF00FF"/>
                </a:solidFill>
                <a:latin typeface="Arial" panose="020B0604020202090204"/>
                <a:cs typeface="Arial" panose="020B0604020202090204"/>
              </a:rPr>
              <a:t>also</a:t>
            </a:r>
            <a:r>
              <a:rPr sz="2400" spc="-15" dirty="0">
                <a:solidFill>
                  <a:srgbClr val="FF00FF"/>
                </a:solidFill>
                <a:latin typeface="Arial" panose="020B0604020202090204"/>
                <a:cs typeface="Arial" panose="020B0604020202090204"/>
              </a:rPr>
              <a:t> </a:t>
            </a:r>
            <a:r>
              <a:rPr sz="2400" dirty="0">
                <a:solidFill>
                  <a:srgbClr val="FF00FF"/>
                </a:solidFill>
                <a:latin typeface="Arial" panose="020B0604020202090204"/>
                <a:cs typeface="Arial" panose="020B0604020202090204"/>
              </a:rPr>
              <a:t>why</a:t>
            </a:r>
            <a:r>
              <a:rPr sz="2400" spc="-10" dirty="0">
                <a:solidFill>
                  <a:srgbClr val="FF00FF"/>
                </a:solidFill>
                <a:latin typeface="Arial" panose="020B0604020202090204"/>
                <a:cs typeface="Arial" panose="020B0604020202090204"/>
              </a:rPr>
              <a:t> </a:t>
            </a:r>
            <a:r>
              <a:rPr sz="2400" dirty="0">
                <a:solidFill>
                  <a:srgbClr val="FF00FF"/>
                </a:solidFill>
                <a:latin typeface="Arial" panose="020B0604020202090204"/>
                <a:cs typeface="Arial" panose="020B0604020202090204"/>
              </a:rPr>
              <a:t>you</a:t>
            </a:r>
            <a:r>
              <a:rPr sz="2400" spc="-15" dirty="0">
                <a:solidFill>
                  <a:srgbClr val="FF00FF"/>
                </a:solidFill>
                <a:latin typeface="Arial" panose="020B0604020202090204"/>
                <a:cs typeface="Arial" panose="020B0604020202090204"/>
              </a:rPr>
              <a:t> </a:t>
            </a:r>
            <a:r>
              <a:rPr sz="2400" dirty="0">
                <a:solidFill>
                  <a:srgbClr val="FF00FF"/>
                </a:solidFill>
                <a:latin typeface="Arial" panose="020B0604020202090204"/>
                <a:cs typeface="Arial" panose="020B0604020202090204"/>
              </a:rPr>
              <a:t>want</a:t>
            </a:r>
            <a:r>
              <a:rPr sz="2400" spc="-15" dirty="0">
                <a:solidFill>
                  <a:srgbClr val="FF00FF"/>
                </a:solidFill>
                <a:latin typeface="Arial" panose="020B0604020202090204"/>
                <a:cs typeface="Arial" panose="020B0604020202090204"/>
              </a:rPr>
              <a:t> </a:t>
            </a:r>
            <a:r>
              <a:rPr sz="2400" dirty="0">
                <a:solidFill>
                  <a:srgbClr val="FF00FF"/>
                </a:solidFill>
                <a:latin typeface="Arial" panose="020B0604020202090204"/>
                <a:cs typeface="Arial" panose="020B0604020202090204"/>
              </a:rPr>
              <a:t>zero-mean</a:t>
            </a:r>
            <a:r>
              <a:rPr sz="2400" spc="-10" dirty="0">
                <a:solidFill>
                  <a:srgbClr val="FF00FF"/>
                </a:solidFill>
                <a:latin typeface="Arial" panose="020B0604020202090204"/>
                <a:cs typeface="Arial" panose="020B0604020202090204"/>
              </a:rPr>
              <a:t> data!)</a:t>
            </a:r>
            <a:endParaRPr sz="2400" dirty="0">
              <a:latin typeface="Arial" panose="020B0604020202090204"/>
              <a:cs typeface="Arial" panose="020B0604020202090204"/>
            </a:endParaRPr>
          </a:p>
        </p:txBody>
      </p:sp>
      <p:grpSp>
        <p:nvGrpSpPr>
          <p:cNvPr id="6" name="object 6"/>
          <p:cNvGrpSpPr/>
          <p:nvPr/>
        </p:nvGrpSpPr>
        <p:grpSpPr>
          <a:xfrm>
            <a:off x="8479844" y="1509024"/>
            <a:ext cx="2763520" cy="2787650"/>
            <a:chOff x="5812209" y="562874"/>
            <a:chExt cx="2763520" cy="2787650"/>
          </a:xfrm>
        </p:grpSpPr>
        <p:sp>
          <p:nvSpPr>
            <p:cNvPr id="7" name="object 7"/>
            <p:cNvSpPr/>
            <p:nvPr>
              <p:custDataLst>
                <p:tags r:id="rId15"/>
              </p:custDataLst>
            </p:nvPr>
          </p:nvSpPr>
          <p:spPr>
            <a:xfrm>
              <a:off x="5821734" y="572399"/>
              <a:ext cx="2744470" cy="2768600"/>
            </a:xfrm>
            <a:custGeom>
              <a:avLst/>
              <a:gdLst/>
              <a:ahLst/>
              <a:cxnLst/>
              <a:rect l="l" t="t" r="r" b="b"/>
              <a:pathLst>
                <a:path w="2744470" h="2768600">
                  <a:moveTo>
                    <a:pt x="1372253" y="0"/>
                  </a:moveTo>
                  <a:lnTo>
                    <a:pt x="1372253" y="2768099"/>
                  </a:lnTo>
                </a:path>
                <a:path w="2744470" h="2768600">
                  <a:moveTo>
                    <a:pt x="2744399" y="1384111"/>
                  </a:moveTo>
                  <a:lnTo>
                    <a:pt x="0" y="1384111"/>
                  </a:lnTo>
                </a:path>
              </a:pathLst>
            </a:custGeom>
            <a:ln w="19049">
              <a:solidFill>
                <a:srgbClr val="666666"/>
              </a:solidFill>
            </a:ln>
          </p:spPr>
          <p:txBody>
            <a:bodyPr wrap="square" lIns="0" tIns="0" rIns="0" bIns="0" rtlCol="0"/>
            <a:lstStyle/>
            <a:p>
              <a:endParaRPr/>
            </a:p>
          </p:txBody>
        </p:sp>
        <p:sp>
          <p:nvSpPr>
            <p:cNvPr id="8" name="object 8"/>
            <p:cNvSpPr/>
            <p:nvPr>
              <p:custDataLst>
                <p:tags r:id="rId16"/>
              </p:custDataLst>
            </p:nvPr>
          </p:nvSpPr>
          <p:spPr>
            <a:xfrm>
              <a:off x="7205102" y="585416"/>
              <a:ext cx="1360805" cy="1360170"/>
            </a:xfrm>
            <a:custGeom>
              <a:avLst/>
              <a:gdLst/>
              <a:ahLst/>
              <a:cxnLst/>
              <a:rect l="l" t="t" r="r" b="b"/>
              <a:pathLst>
                <a:path w="1360804" h="1360170">
                  <a:moveTo>
                    <a:pt x="1360799" y="1359899"/>
                  </a:moveTo>
                  <a:lnTo>
                    <a:pt x="0" y="1359899"/>
                  </a:lnTo>
                  <a:lnTo>
                    <a:pt x="0" y="0"/>
                  </a:lnTo>
                  <a:lnTo>
                    <a:pt x="1360799" y="0"/>
                  </a:lnTo>
                  <a:lnTo>
                    <a:pt x="1360799" y="1359899"/>
                  </a:lnTo>
                  <a:close/>
                </a:path>
              </a:pathLst>
            </a:custGeom>
            <a:solidFill>
              <a:srgbClr val="D9EAD3"/>
            </a:solidFill>
          </p:spPr>
          <p:txBody>
            <a:bodyPr wrap="square" lIns="0" tIns="0" rIns="0" bIns="0" rtlCol="0"/>
            <a:lstStyle/>
            <a:p>
              <a:endParaRPr/>
            </a:p>
          </p:txBody>
        </p:sp>
        <p:sp>
          <p:nvSpPr>
            <p:cNvPr id="9" name="object 9"/>
            <p:cNvSpPr/>
            <p:nvPr>
              <p:custDataLst>
                <p:tags r:id="rId17"/>
              </p:custDataLst>
            </p:nvPr>
          </p:nvSpPr>
          <p:spPr>
            <a:xfrm>
              <a:off x="7193988" y="1951016"/>
              <a:ext cx="1127760" cy="1035050"/>
            </a:xfrm>
            <a:custGeom>
              <a:avLst/>
              <a:gdLst/>
              <a:ahLst/>
              <a:cxnLst/>
              <a:rect l="l" t="t" r="r" b="b"/>
              <a:pathLst>
                <a:path w="1127759" h="1035050">
                  <a:moveTo>
                    <a:pt x="0" y="0"/>
                  </a:moveTo>
                  <a:lnTo>
                    <a:pt x="1127480" y="1034523"/>
                  </a:lnTo>
                </a:path>
              </a:pathLst>
            </a:custGeom>
            <a:ln w="19049">
              <a:solidFill>
                <a:srgbClr val="0000FF"/>
              </a:solidFill>
            </a:ln>
          </p:spPr>
          <p:txBody>
            <a:bodyPr wrap="square" lIns="0" tIns="0" rIns="0" bIns="0" rtlCol="0"/>
            <a:lstStyle/>
            <a:p>
              <a:endParaRPr/>
            </a:p>
          </p:txBody>
        </p:sp>
        <p:pic>
          <p:nvPicPr>
            <p:cNvPr id="10" name="object 10"/>
            <p:cNvPicPr/>
            <p:nvPr>
              <p:custDataLst>
                <p:tags r:id="rId18"/>
              </p:custDataLst>
            </p:nvPr>
          </p:nvPicPr>
          <p:blipFill>
            <a:blip r:embed="rId22" cstate="print"/>
            <a:stretch>
              <a:fillRect/>
            </a:stretch>
          </p:blipFill>
          <p:spPr>
            <a:xfrm>
              <a:off x="8290670" y="2952830"/>
              <a:ext cx="104022" cy="100682"/>
            </a:xfrm>
            <a:prstGeom prst="rect">
              <a:avLst/>
            </a:prstGeom>
          </p:spPr>
        </p:pic>
      </p:grpSp>
      <p:sp>
        <p:nvSpPr>
          <p:cNvPr id="11" name="object 11"/>
          <p:cNvSpPr txBox="1"/>
          <p:nvPr/>
        </p:nvSpPr>
        <p:spPr>
          <a:xfrm>
            <a:off x="10193935" y="4107081"/>
            <a:ext cx="1245235" cy="852169"/>
          </a:xfrm>
          <a:prstGeom prst="rect">
            <a:avLst/>
          </a:prstGeom>
        </p:spPr>
        <p:txBody>
          <a:bodyPr vert="horz" wrap="square" lIns="0" tIns="10795" rIns="0" bIns="0" rtlCol="0">
            <a:spAutoFit/>
          </a:bodyPr>
          <a:lstStyle/>
          <a:p>
            <a:pPr marL="12700" marR="5080">
              <a:lnSpc>
                <a:spcPct val="101000"/>
              </a:lnSpc>
              <a:spcBef>
                <a:spcPts val="85"/>
              </a:spcBef>
            </a:pPr>
            <a:r>
              <a:rPr sz="1800" spc="-10" dirty="0">
                <a:solidFill>
                  <a:srgbClr val="0000FF"/>
                </a:solidFill>
                <a:latin typeface="Arial" panose="020B0604020202090204"/>
                <a:cs typeface="Arial" panose="020B0604020202090204"/>
              </a:rPr>
              <a:t>hypothetical </a:t>
            </a:r>
            <a:r>
              <a:rPr sz="1800" dirty="0">
                <a:solidFill>
                  <a:srgbClr val="0000FF"/>
                </a:solidFill>
                <a:latin typeface="Arial" panose="020B0604020202090204"/>
                <a:cs typeface="Arial" panose="020B0604020202090204"/>
              </a:rPr>
              <a:t>optimal</a:t>
            </a:r>
            <a:r>
              <a:rPr sz="1800" spc="-35" dirty="0">
                <a:solidFill>
                  <a:srgbClr val="0000FF"/>
                </a:solidFill>
                <a:latin typeface="Arial" panose="020B0604020202090204"/>
                <a:cs typeface="Arial" panose="020B0604020202090204"/>
              </a:rPr>
              <a:t> </a:t>
            </a:r>
            <a:r>
              <a:rPr sz="1800" spc="-50" dirty="0">
                <a:solidFill>
                  <a:srgbClr val="0000FF"/>
                </a:solidFill>
                <a:latin typeface="Arial" panose="020B0604020202090204"/>
                <a:cs typeface="Arial" panose="020B0604020202090204"/>
              </a:rPr>
              <a:t>w </a:t>
            </a:r>
            <a:r>
              <a:rPr sz="1800" spc="-10" dirty="0">
                <a:solidFill>
                  <a:srgbClr val="0000FF"/>
                </a:solidFill>
                <a:latin typeface="Arial" panose="020B0604020202090204"/>
                <a:cs typeface="Arial" panose="020B0604020202090204"/>
              </a:rPr>
              <a:t>vector</a:t>
            </a:r>
            <a:endParaRPr sz="1800">
              <a:latin typeface="Arial" panose="020B0604020202090204"/>
              <a:cs typeface="Arial" panose="020B0604020202090204"/>
            </a:endParaRPr>
          </a:p>
        </p:txBody>
      </p:sp>
      <p:sp>
        <p:nvSpPr>
          <p:cNvPr id="12" name="object 12"/>
          <p:cNvSpPr txBox="1"/>
          <p:nvPr/>
        </p:nvSpPr>
        <p:spPr>
          <a:xfrm>
            <a:off x="10346335" y="2873520"/>
            <a:ext cx="12579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panose="020B0604020202090204"/>
                <a:cs typeface="Arial" panose="020B0604020202090204"/>
              </a:rPr>
              <a:t>zig</a:t>
            </a:r>
            <a:r>
              <a:rPr sz="1800" spc="-5"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zag</a:t>
            </a:r>
            <a:r>
              <a:rPr sz="1800" spc="-5" dirty="0">
                <a:solidFill>
                  <a:srgbClr val="FF0000"/>
                </a:solidFill>
                <a:latin typeface="Arial" panose="020B0604020202090204"/>
                <a:cs typeface="Arial" panose="020B0604020202090204"/>
              </a:rPr>
              <a:t> </a:t>
            </a:r>
            <a:r>
              <a:rPr sz="1800" spc="-20" dirty="0">
                <a:solidFill>
                  <a:srgbClr val="FF0000"/>
                </a:solidFill>
                <a:latin typeface="Arial" panose="020B0604020202090204"/>
                <a:cs typeface="Arial" panose="020B0604020202090204"/>
              </a:rPr>
              <a:t>path</a:t>
            </a:r>
            <a:endParaRPr sz="1800">
              <a:latin typeface="Arial" panose="020B0604020202090204"/>
              <a:cs typeface="Arial" panose="020B0604020202090204"/>
            </a:endParaRPr>
          </a:p>
        </p:txBody>
      </p:sp>
      <p:sp>
        <p:nvSpPr>
          <p:cNvPr id="13" name="object 13"/>
          <p:cNvSpPr txBox="1"/>
          <p:nvPr/>
        </p:nvSpPr>
        <p:spPr>
          <a:xfrm>
            <a:off x="10079020" y="1685744"/>
            <a:ext cx="786130" cy="867410"/>
          </a:xfrm>
          <a:prstGeom prst="rect">
            <a:avLst/>
          </a:prstGeom>
        </p:spPr>
        <p:txBody>
          <a:bodyPr vert="horz" wrap="square" lIns="0" tIns="22860" rIns="0" bIns="0" rtlCol="0">
            <a:spAutoFit/>
          </a:bodyPr>
          <a:lstStyle/>
          <a:p>
            <a:pPr marL="12700" marR="5080">
              <a:lnSpc>
                <a:spcPts val="1650"/>
              </a:lnSpc>
              <a:spcBef>
                <a:spcPts val="180"/>
              </a:spcBef>
            </a:pPr>
            <a:r>
              <a:rPr sz="1400" spc="-10" dirty="0">
                <a:solidFill>
                  <a:srgbClr val="37761C"/>
                </a:solidFill>
                <a:latin typeface="Arial" panose="020B0604020202090204"/>
                <a:cs typeface="Arial" panose="020B0604020202090204"/>
              </a:rPr>
              <a:t>allowed gradient update directions</a:t>
            </a:r>
            <a:endParaRPr sz="1400">
              <a:latin typeface="Arial" panose="020B0604020202090204"/>
              <a:cs typeface="Arial" panose="020B0604020202090204"/>
            </a:endParaRPr>
          </a:p>
        </p:txBody>
      </p:sp>
      <p:sp>
        <p:nvSpPr>
          <p:cNvPr id="14" name="object 14"/>
          <p:cNvSpPr txBox="1"/>
          <p:nvPr/>
        </p:nvSpPr>
        <p:spPr>
          <a:xfrm>
            <a:off x="8538598" y="2912186"/>
            <a:ext cx="1313815" cy="1365885"/>
          </a:xfrm>
          <a:prstGeom prst="rect">
            <a:avLst/>
          </a:prstGeom>
          <a:solidFill>
            <a:srgbClr val="D9EAD3"/>
          </a:solidFill>
        </p:spPr>
        <p:txBody>
          <a:bodyPr vert="horz" wrap="square" lIns="0" tIns="2540" rIns="0" bIns="0" rtlCol="0">
            <a:spAutoFit/>
          </a:bodyPr>
          <a:lstStyle/>
          <a:p>
            <a:pPr>
              <a:lnSpc>
                <a:spcPct val="100000"/>
              </a:lnSpc>
              <a:spcBef>
                <a:spcPts val="20"/>
              </a:spcBef>
            </a:pPr>
            <a:endParaRPr sz="1350">
              <a:latin typeface="Times New Roman" panose="02020703060505090304"/>
              <a:cs typeface="Times New Roman" panose="02020703060505090304"/>
            </a:endParaRPr>
          </a:p>
          <a:p>
            <a:pPr marL="149225" marR="395605">
              <a:lnSpc>
                <a:spcPts val="1650"/>
              </a:lnSpc>
            </a:pPr>
            <a:r>
              <a:rPr sz="1400" spc="-10" dirty="0">
                <a:solidFill>
                  <a:srgbClr val="37761C"/>
                </a:solidFill>
                <a:latin typeface="Arial" panose="020B0604020202090204"/>
                <a:cs typeface="Arial" panose="020B0604020202090204"/>
              </a:rPr>
              <a:t>allowed gradient update directions</a:t>
            </a:r>
            <a:endParaRPr sz="1400">
              <a:latin typeface="Arial" panose="020B0604020202090204"/>
              <a:cs typeface="Arial" panose="020B0604020202090204"/>
            </a:endParaRPr>
          </a:p>
        </p:txBody>
      </p:sp>
      <p:grpSp>
        <p:nvGrpSpPr>
          <p:cNvPr id="15" name="object 15"/>
          <p:cNvGrpSpPr/>
          <p:nvPr/>
        </p:nvGrpSpPr>
        <p:grpSpPr>
          <a:xfrm>
            <a:off x="9973662" y="2754215"/>
            <a:ext cx="1254125" cy="1263650"/>
            <a:chOff x="7306027" y="1808065"/>
            <a:chExt cx="1254125" cy="1263650"/>
          </a:xfrm>
        </p:grpSpPr>
        <p:sp>
          <p:nvSpPr>
            <p:cNvPr id="16" name="object 16"/>
            <p:cNvSpPr/>
            <p:nvPr>
              <p:custDataLst>
                <p:tags r:id="rId2"/>
              </p:custDataLst>
            </p:nvPr>
          </p:nvSpPr>
          <p:spPr>
            <a:xfrm>
              <a:off x="7346933" y="1817590"/>
              <a:ext cx="25400" cy="340360"/>
            </a:xfrm>
            <a:custGeom>
              <a:avLst/>
              <a:gdLst/>
              <a:ahLst/>
              <a:cxnLst/>
              <a:rect l="l" t="t" r="r" b="b"/>
              <a:pathLst>
                <a:path w="25400" h="340360">
                  <a:moveTo>
                    <a:pt x="24936" y="0"/>
                  </a:moveTo>
                  <a:lnTo>
                    <a:pt x="0" y="339906"/>
                  </a:lnTo>
                </a:path>
              </a:pathLst>
            </a:custGeom>
            <a:ln w="19049">
              <a:solidFill>
                <a:srgbClr val="FF0000"/>
              </a:solidFill>
            </a:ln>
          </p:spPr>
          <p:txBody>
            <a:bodyPr wrap="square" lIns="0" tIns="0" rIns="0" bIns="0" rtlCol="0"/>
            <a:lstStyle/>
            <a:p>
              <a:endParaRPr/>
            </a:p>
          </p:txBody>
        </p:sp>
        <p:pic>
          <p:nvPicPr>
            <p:cNvPr id="17" name="object 17"/>
            <p:cNvPicPr/>
            <p:nvPr>
              <p:custDataLst>
                <p:tags r:id="rId3"/>
              </p:custDataLst>
            </p:nvPr>
          </p:nvPicPr>
          <p:blipFill>
            <a:blip r:embed="rId23" cstate="print"/>
            <a:stretch>
              <a:fillRect/>
            </a:stretch>
          </p:blipFill>
          <p:spPr>
            <a:xfrm>
              <a:off x="7306027" y="2145670"/>
              <a:ext cx="81812" cy="107571"/>
            </a:xfrm>
            <a:prstGeom prst="rect">
              <a:avLst/>
            </a:prstGeom>
          </p:spPr>
        </p:pic>
        <p:sp>
          <p:nvSpPr>
            <p:cNvPr id="18" name="object 18"/>
            <p:cNvSpPr/>
            <p:nvPr>
              <p:custDataLst>
                <p:tags r:id="rId4"/>
              </p:custDataLst>
            </p:nvPr>
          </p:nvSpPr>
          <p:spPr>
            <a:xfrm>
              <a:off x="7338345" y="2239737"/>
              <a:ext cx="324485" cy="32384"/>
            </a:xfrm>
            <a:custGeom>
              <a:avLst/>
              <a:gdLst/>
              <a:ahLst/>
              <a:cxnLst/>
              <a:rect l="l" t="t" r="r" b="b"/>
              <a:pathLst>
                <a:path w="324484" h="32385">
                  <a:moveTo>
                    <a:pt x="0" y="31758"/>
                  </a:moveTo>
                  <a:lnTo>
                    <a:pt x="324244" y="0"/>
                  </a:lnTo>
                </a:path>
              </a:pathLst>
            </a:custGeom>
            <a:ln w="19049">
              <a:solidFill>
                <a:srgbClr val="FF0000"/>
              </a:solidFill>
            </a:ln>
          </p:spPr>
          <p:txBody>
            <a:bodyPr wrap="square" lIns="0" tIns="0" rIns="0" bIns="0" rtlCol="0"/>
            <a:lstStyle/>
            <a:p>
              <a:endParaRPr/>
            </a:p>
          </p:txBody>
        </p:sp>
        <p:pic>
          <p:nvPicPr>
            <p:cNvPr id="19" name="object 19"/>
            <p:cNvPicPr/>
            <p:nvPr>
              <p:custDataLst>
                <p:tags r:id="rId5"/>
              </p:custDataLst>
            </p:nvPr>
          </p:nvPicPr>
          <p:blipFill>
            <a:blip r:embed="rId24" cstate="print"/>
            <a:stretch>
              <a:fillRect/>
            </a:stretch>
          </p:blipFill>
          <p:spPr>
            <a:xfrm>
              <a:off x="7649997" y="2198896"/>
              <a:ext cx="108156" cy="81681"/>
            </a:xfrm>
            <a:prstGeom prst="rect">
              <a:avLst/>
            </a:prstGeom>
          </p:spPr>
        </p:pic>
        <p:sp>
          <p:nvSpPr>
            <p:cNvPr id="20" name="object 20"/>
            <p:cNvSpPr/>
            <p:nvPr>
              <p:custDataLst>
                <p:tags r:id="rId6"/>
              </p:custDataLst>
            </p:nvPr>
          </p:nvSpPr>
          <p:spPr>
            <a:xfrm>
              <a:off x="7717037" y="2232582"/>
              <a:ext cx="29845" cy="269875"/>
            </a:xfrm>
            <a:custGeom>
              <a:avLst/>
              <a:gdLst/>
              <a:ahLst/>
              <a:cxnLst/>
              <a:rect l="l" t="t" r="r" b="b"/>
              <a:pathLst>
                <a:path w="29845" h="269875">
                  <a:moveTo>
                    <a:pt x="29765" y="0"/>
                  </a:moveTo>
                  <a:lnTo>
                    <a:pt x="0" y="269789"/>
                  </a:lnTo>
                </a:path>
              </a:pathLst>
            </a:custGeom>
            <a:ln w="19049">
              <a:solidFill>
                <a:srgbClr val="FF0000"/>
              </a:solidFill>
            </a:ln>
          </p:spPr>
          <p:txBody>
            <a:bodyPr wrap="square" lIns="0" tIns="0" rIns="0" bIns="0" rtlCol="0"/>
            <a:lstStyle/>
            <a:p>
              <a:endParaRPr/>
            </a:p>
          </p:txBody>
        </p:sp>
        <p:pic>
          <p:nvPicPr>
            <p:cNvPr id="21" name="object 21"/>
            <p:cNvPicPr/>
            <p:nvPr>
              <p:custDataLst>
                <p:tags r:id="rId7"/>
              </p:custDataLst>
            </p:nvPr>
          </p:nvPicPr>
          <p:blipFill>
            <a:blip r:embed="rId25" cstate="print"/>
            <a:stretch>
              <a:fillRect/>
            </a:stretch>
          </p:blipFill>
          <p:spPr>
            <a:xfrm>
              <a:off x="7676236" y="2489396"/>
              <a:ext cx="81601" cy="108429"/>
            </a:xfrm>
            <a:prstGeom prst="rect">
              <a:avLst/>
            </a:prstGeom>
          </p:spPr>
        </p:pic>
        <p:pic>
          <p:nvPicPr>
            <p:cNvPr id="22" name="object 22"/>
            <p:cNvPicPr/>
            <p:nvPr>
              <p:custDataLst>
                <p:tags r:id="rId8"/>
              </p:custDataLst>
            </p:nvPr>
          </p:nvPicPr>
          <p:blipFill>
            <a:blip r:embed="rId26" cstate="print"/>
            <a:stretch>
              <a:fillRect/>
            </a:stretch>
          </p:blipFill>
          <p:spPr>
            <a:xfrm>
              <a:off x="8390022" y="2837400"/>
              <a:ext cx="169581" cy="234133"/>
            </a:xfrm>
            <a:prstGeom prst="rect">
              <a:avLst/>
            </a:prstGeom>
          </p:spPr>
        </p:pic>
        <p:sp>
          <p:nvSpPr>
            <p:cNvPr id="23" name="object 23"/>
            <p:cNvSpPr/>
            <p:nvPr>
              <p:custDataLst>
                <p:tags r:id="rId9"/>
              </p:custDataLst>
            </p:nvPr>
          </p:nvSpPr>
          <p:spPr>
            <a:xfrm>
              <a:off x="7725195" y="2553262"/>
              <a:ext cx="324485" cy="32384"/>
            </a:xfrm>
            <a:custGeom>
              <a:avLst/>
              <a:gdLst/>
              <a:ahLst/>
              <a:cxnLst/>
              <a:rect l="l" t="t" r="r" b="b"/>
              <a:pathLst>
                <a:path w="324484" h="32385">
                  <a:moveTo>
                    <a:pt x="0" y="31758"/>
                  </a:moveTo>
                  <a:lnTo>
                    <a:pt x="324244" y="0"/>
                  </a:lnTo>
                </a:path>
              </a:pathLst>
            </a:custGeom>
            <a:ln w="19049">
              <a:solidFill>
                <a:srgbClr val="FF0000"/>
              </a:solidFill>
            </a:ln>
          </p:spPr>
          <p:txBody>
            <a:bodyPr wrap="square" lIns="0" tIns="0" rIns="0" bIns="0" rtlCol="0"/>
            <a:lstStyle/>
            <a:p>
              <a:endParaRPr/>
            </a:p>
          </p:txBody>
        </p:sp>
        <p:pic>
          <p:nvPicPr>
            <p:cNvPr id="24" name="object 24"/>
            <p:cNvPicPr/>
            <p:nvPr>
              <p:custDataLst>
                <p:tags r:id="rId10"/>
              </p:custDataLst>
            </p:nvPr>
          </p:nvPicPr>
          <p:blipFill>
            <a:blip r:embed="rId27" cstate="print"/>
            <a:stretch>
              <a:fillRect/>
            </a:stretch>
          </p:blipFill>
          <p:spPr>
            <a:xfrm>
              <a:off x="8036847" y="2512421"/>
              <a:ext cx="108156" cy="81681"/>
            </a:xfrm>
            <a:prstGeom prst="rect">
              <a:avLst/>
            </a:prstGeom>
          </p:spPr>
        </p:pic>
        <p:sp>
          <p:nvSpPr>
            <p:cNvPr id="25" name="object 25"/>
            <p:cNvSpPr/>
            <p:nvPr>
              <p:custDataLst>
                <p:tags r:id="rId11"/>
              </p:custDataLst>
            </p:nvPr>
          </p:nvSpPr>
          <p:spPr>
            <a:xfrm>
              <a:off x="8098037" y="2537382"/>
              <a:ext cx="29845" cy="269875"/>
            </a:xfrm>
            <a:custGeom>
              <a:avLst/>
              <a:gdLst/>
              <a:ahLst/>
              <a:cxnLst/>
              <a:rect l="l" t="t" r="r" b="b"/>
              <a:pathLst>
                <a:path w="29845" h="269875">
                  <a:moveTo>
                    <a:pt x="29765" y="0"/>
                  </a:moveTo>
                  <a:lnTo>
                    <a:pt x="0" y="269789"/>
                  </a:lnTo>
                </a:path>
              </a:pathLst>
            </a:custGeom>
            <a:ln w="19049">
              <a:solidFill>
                <a:srgbClr val="FF0000"/>
              </a:solidFill>
            </a:ln>
          </p:spPr>
          <p:txBody>
            <a:bodyPr wrap="square" lIns="0" tIns="0" rIns="0" bIns="0" rtlCol="0"/>
            <a:lstStyle/>
            <a:p>
              <a:endParaRPr/>
            </a:p>
          </p:txBody>
        </p:sp>
        <p:pic>
          <p:nvPicPr>
            <p:cNvPr id="26" name="object 26"/>
            <p:cNvPicPr/>
            <p:nvPr>
              <p:custDataLst>
                <p:tags r:id="rId12"/>
              </p:custDataLst>
            </p:nvPr>
          </p:nvPicPr>
          <p:blipFill>
            <a:blip r:embed="rId25" cstate="print"/>
            <a:stretch>
              <a:fillRect/>
            </a:stretch>
          </p:blipFill>
          <p:spPr>
            <a:xfrm>
              <a:off x="8057236" y="2794196"/>
              <a:ext cx="81601" cy="108429"/>
            </a:xfrm>
            <a:prstGeom prst="rect">
              <a:avLst/>
            </a:prstGeom>
          </p:spPr>
        </p:pic>
        <p:sp>
          <p:nvSpPr>
            <p:cNvPr id="27" name="object 27"/>
            <p:cNvSpPr/>
            <p:nvPr>
              <p:custDataLst>
                <p:tags r:id="rId13"/>
              </p:custDataLst>
            </p:nvPr>
          </p:nvSpPr>
          <p:spPr>
            <a:xfrm>
              <a:off x="8106195" y="2858062"/>
              <a:ext cx="324485" cy="32384"/>
            </a:xfrm>
            <a:custGeom>
              <a:avLst/>
              <a:gdLst/>
              <a:ahLst/>
              <a:cxnLst/>
              <a:rect l="l" t="t" r="r" b="b"/>
              <a:pathLst>
                <a:path w="324484" h="32385">
                  <a:moveTo>
                    <a:pt x="0" y="31758"/>
                  </a:moveTo>
                  <a:lnTo>
                    <a:pt x="324244" y="0"/>
                  </a:lnTo>
                </a:path>
              </a:pathLst>
            </a:custGeom>
            <a:ln w="19049">
              <a:solidFill>
                <a:srgbClr val="FF0000"/>
              </a:solidFill>
            </a:ln>
          </p:spPr>
          <p:txBody>
            <a:bodyPr wrap="square" lIns="0" tIns="0" rIns="0" bIns="0" rtlCol="0"/>
            <a:lstStyle/>
            <a:p>
              <a:endParaRPr/>
            </a:p>
          </p:txBody>
        </p:sp>
        <p:pic>
          <p:nvPicPr>
            <p:cNvPr id="28" name="object 28"/>
            <p:cNvPicPr/>
            <p:nvPr>
              <p:custDataLst>
                <p:tags r:id="rId14"/>
              </p:custDataLst>
            </p:nvPr>
          </p:nvPicPr>
          <p:blipFill>
            <a:blip r:embed="rId27" cstate="print"/>
            <a:stretch>
              <a:fillRect/>
            </a:stretch>
          </p:blipFill>
          <p:spPr>
            <a:xfrm>
              <a:off x="8417847" y="2817221"/>
              <a:ext cx="108156" cy="81681"/>
            </a:xfrm>
            <a:prstGeom prst="rect">
              <a:avLst/>
            </a:prstGeom>
          </p:spPr>
        </p:pic>
      </p:grpSp>
      <p:sp>
        <p:nvSpPr>
          <p:cNvPr id="29" name="矩形 5"/>
          <p:cNvSpPr/>
          <p:nvPr/>
        </p:nvSpPr>
        <p:spPr>
          <a:xfrm>
            <a:off x="1371600" y="5617845"/>
            <a:ext cx="7751445" cy="583565"/>
          </a:xfrm>
          <a:prstGeom prst="rect">
            <a:avLst/>
          </a:prstGeom>
        </p:spPr>
        <p:txBody>
          <a:bodyPr wrap="square">
            <a:spAutoFit/>
          </a:bodyPr>
          <a:lstStyle/>
          <a:p>
            <a:r>
              <a:rPr lang="en-GB" altLang="zh-CN" sz="1600" b="0" i="0" dirty="0">
                <a:solidFill>
                  <a:srgbClr val="FF0000"/>
                </a:solidFill>
                <a:effectLst/>
                <a:latin typeface="Arial" panose="020B0604020202090204" pitchFamily="34" charset="0"/>
              </a:rPr>
              <a:t>The output of non-zero centralization will </a:t>
            </a:r>
            <a:r>
              <a:rPr lang="en-GB" altLang="zh-CN" sz="1600" dirty="0">
                <a:solidFill>
                  <a:srgbClr val="FF0000"/>
                </a:solidFill>
              </a:rPr>
              <a:t>shift the biases of neurons in the next layer and further slow </a:t>
            </a:r>
            <a:r>
              <a:rPr lang="en-GB" altLang="zh-CN" sz="1600" b="0" i="0" dirty="0">
                <a:solidFill>
                  <a:srgbClr val="FF0000"/>
                </a:solidFill>
                <a:effectLst/>
                <a:latin typeface="Arial" panose="020B0604020202090204" pitchFamily="34" charset="0"/>
              </a:rPr>
              <a:t>the convergence speed of gradient descent.</a:t>
            </a:r>
            <a:endParaRPr lang="zh-CN" altLang="en-US" sz="1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1" grpId="0"/>
      <p:bldP spid="11" grpId="1"/>
      <p:bldP spid="12" grpId="0"/>
      <p:bldP spid="12" grpId="1"/>
      <p:bldP spid="13" grpId="0"/>
      <p:bldP spid="13" grpId="1"/>
      <p:bldP spid="14" grpId="0" animBg="1"/>
      <p:bldP spid="14" grpId="1" animBg="1"/>
      <p:bldP spid="29" grpId="0"/>
      <p:bldP spid="29"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Back propagation algorithm (reverse mode of AD)</a:t>
            </a:r>
            <a:endParaRPr lang="zh-CN" altLang="en-US" dirty="0"/>
          </a:p>
        </p:txBody>
      </p:sp>
      <p:sp>
        <p:nvSpPr>
          <p:cNvPr id="3" name="内容占位符 2"/>
          <p:cNvSpPr>
            <a:spLocks noGrp="1"/>
          </p:cNvSpPr>
          <p:nvPr>
            <p:ph idx="1"/>
          </p:nvPr>
        </p:nvSpPr>
        <p:spPr/>
        <p:txBody>
          <a:bodyPr/>
          <a:lstStyle/>
          <a:p>
            <a:r>
              <a:rPr lang="en" altLang="zh-CN" dirty="0"/>
              <a:t>The training process of feedforward neural network can be divided into the following three steps:</a:t>
            </a:r>
            <a:endParaRPr lang="zh-CN" altLang="en-US" dirty="0"/>
          </a:p>
          <a:p>
            <a:pPr lvl="1"/>
            <a:r>
              <a:rPr lang="en" altLang="zh-CN" b="0" i="0" dirty="0">
                <a:solidFill>
                  <a:srgbClr val="FF0000"/>
                </a:solidFill>
                <a:effectLst/>
              </a:rPr>
              <a:t>Forward calculate </a:t>
            </a:r>
            <a:r>
              <a:rPr lang="en" altLang="zh-CN" b="0" i="0" dirty="0">
                <a:solidFill>
                  <a:srgbClr val="333333"/>
                </a:solidFill>
                <a:effectLst/>
              </a:rPr>
              <a:t>the status and activation value of each layer until the last layer.</a:t>
            </a:r>
            <a:r>
              <a:rPr lang="en-US" altLang="zh-CN" b="0" i="0" dirty="0">
                <a:solidFill>
                  <a:srgbClr val="FF0000"/>
                </a:solidFill>
                <a:effectLst/>
              </a:rPr>
              <a:t> </a:t>
            </a:r>
            <a:endParaRPr lang="zh-CN" altLang="en-US" sz="2800" dirty="0"/>
          </a:p>
          <a:p>
            <a:pPr lvl="1"/>
            <a:r>
              <a:rPr lang="en-US" altLang="zh-CN" dirty="0">
                <a:solidFill>
                  <a:srgbClr val="FF0000"/>
                </a:solidFill>
              </a:rPr>
              <a:t>Backward </a:t>
            </a:r>
            <a:r>
              <a:rPr lang="en" altLang="zh-CN" dirty="0">
                <a:solidFill>
                  <a:srgbClr val="FF0000"/>
                </a:solidFill>
              </a:rPr>
              <a:t>calculate </a:t>
            </a:r>
            <a:r>
              <a:rPr lang="en" altLang="zh-CN" dirty="0">
                <a:solidFill>
                  <a:srgbClr val="333333"/>
                </a:solidFill>
              </a:rPr>
              <a:t>the partial derivatives of the parameters of each layer.</a:t>
            </a:r>
            <a:endParaRPr lang="en-US" altLang="zh-CN" dirty="0">
              <a:solidFill>
                <a:srgbClr val="333333"/>
              </a:solidFill>
            </a:endParaRPr>
          </a:p>
          <a:p>
            <a:pPr lvl="1"/>
            <a:r>
              <a:rPr lang="en" altLang="zh-CN" b="0" i="0" dirty="0">
                <a:solidFill>
                  <a:srgbClr val="FF0000"/>
                </a:solidFill>
                <a:effectLst/>
              </a:rPr>
              <a:t>Update parameters</a:t>
            </a:r>
            <a:endParaRPr lang="zh-CN" altLang="en-US" sz="2800" dirty="0">
              <a:solidFill>
                <a:srgbClr val="FF0000"/>
              </a:solidFill>
            </a:endParaRPr>
          </a:p>
        </p:txBody>
      </p:sp>
    </p:spTree>
    <p:extLst>
      <p:ext uri="{BB962C8B-B14F-4D97-AF65-F5344CB8AC3E}">
        <p14:creationId xmlns:p14="http://schemas.microsoft.com/office/powerpoint/2010/main" val="34408841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Static/Dynamic Computational Graph</a:t>
            </a:r>
            <a:endParaRPr lang="zh-CN" altLang="en-US" dirty="0"/>
          </a:p>
        </p:txBody>
      </p:sp>
      <p:sp>
        <p:nvSpPr>
          <p:cNvPr id="3" name="内容占位符 2"/>
          <p:cNvSpPr>
            <a:spLocks noGrp="1"/>
          </p:cNvSpPr>
          <p:nvPr>
            <p:ph idx="1"/>
          </p:nvPr>
        </p:nvSpPr>
        <p:spPr/>
        <p:txBody>
          <a:bodyPr/>
          <a:lstStyle/>
          <a:p>
            <a:r>
              <a:rPr lang="en" altLang="zh-CN" dirty="0"/>
              <a:t>Static CG built at compile time, which cannot be changed when the program is running after it is built.</a:t>
            </a:r>
            <a:endParaRPr lang="en-US" altLang="zh-CN" dirty="0"/>
          </a:p>
          <a:p>
            <a:pPr lvl="1"/>
            <a:r>
              <a:rPr lang="en-US" altLang="zh-CN" dirty="0">
                <a:solidFill>
                  <a:srgbClr val="333333"/>
                </a:solidFill>
              </a:rPr>
              <a:t>Theano and </a:t>
            </a:r>
            <a:r>
              <a:rPr lang="en-US" altLang="zh-CN" dirty="0" err="1">
                <a:solidFill>
                  <a:srgbClr val="333333"/>
                </a:solidFill>
              </a:rPr>
              <a:t>Tensorflow</a:t>
            </a:r>
            <a:endParaRPr lang="en-US" altLang="zh-CN" dirty="0">
              <a:solidFill>
                <a:srgbClr val="333333"/>
              </a:solidFill>
            </a:endParaRPr>
          </a:p>
          <a:p>
            <a:r>
              <a:rPr lang="en" altLang="zh-CN" dirty="0"/>
              <a:t>Dynamic CG is dynamically constructed when the program is running.</a:t>
            </a:r>
            <a:endParaRPr lang="en-US" altLang="zh-CN" dirty="0"/>
          </a:p>
          <a:p>
            <a:pPr lvl="1"/>
            <a:r>
              <a:rPr lang="en-US" altLang="zh-CN" dirty="0" err="1">
                <a:solidFill>
                  <a:srgbClr val="333333"/>
                </a:solidFill>
              </a:rPr>
              <a:t>DyNet</a:t>
            </a:r>
            <a:r>
              <a:rPr lang="zh-CN" altLang="en-US" dirty="0">
                <a:solidFill>
                  <a:srgbClr val="333333"/>
                </a:solidFill>
              </a:rPr>
              <a:t>，</a:t>
            </a:r>
            <a:r>
              <a:rPr lang="en-US" altLang="zh-CN" dirty="0">
                <a:solidFill>
                  <a:srgbClr val="333333"/>
                </a:solidFill>
              </a:rPr>
              <a:t>Chainer, and </a:t>
            </a:r>
            <a:r>
              <a:rPr lang="en-US" altLang="zh-CN" dirty="0" err="1">
                <a:solidFill>
                  <a:srgbClr val="333333"/>
                </a:solidFill>
              </a:rPr>
              <a:t>PyTorch</a:t>
            </a:r>
            <a:endParaRPr lang="en-US" altLang="zh-CN" sz="2800" dirty="0"/>
          </a:p>
          <a:p>
            <a:r>
              <a:rPr lang="en" altLang="zh-CN" dirty="0"/>
              <a:t>Advantages and disadvantages</a:t>
            </a:r>
            <a:r>
              <a:rPr lang="en-US" altLang="zh-CN" dirty="0"/>
              <a:t>:</a:t>
            </a:r>
          </a:p>
          <a:p>
            <a:pPr lvl="1"/>
            <a:r>
              <a:rPr lang="en" altLang="zh-CN" sz="2400" dirty="0">
                <a:solidFill>
                  <a:srgbClr val="333333"/>
                </a:solidFill>
              </a:rPr>
              <a:t>Static CG can be optimized when it is built, and it has strong parallel ability, but its flexibility is poor.</a:t>
            </a:r>
          </a:p>
          <a:p>
            <a:pPr lvl="1"/>
            <a:r>
              <a:rPr lang="en" altLang="zh-CN" sz="2400" dirty="0">
                <a:solidFill>
                  <a:srgbClr val="333333"/>
                </a:solidFill>
              </a:rPr>
              <a:t>Dynamic CG is not easy to optimize, and difficult to calculate in parallel when the network structures of different inputs are inconsistent, but it is flexible.</a:t>
            </a:r>
            <a:endParaRPr lang="en-US" altLang="zh-CN" sz="2400" dirty="0">
              <a:solidFill>
                <a:srgbClr val="333333"/>
              </a:solidFill>
            </a:endParaRPr>
          </a:p>
        </p:txBody>
      </p:sp>
    </p:spTree>
    <p:extLst>
      <p:ext uri="{BB962C8B-B14F-4D97-AF65-F5344CB8AC3E}">
        <p14:creationId xmlns:p14="http://schemas.microsoft.com/office/powerpoint/2010/main" val="30720510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b="0" i="0" dirty="0">
                <a:solidFill>
                  <a:srgbClr val="333333"/>
                </a:solidFill>
                <a:effectLst/>
                <a:latin typeface="Arial" panose="020B0604020202020204" pitchFamily="34" charset="0"/>
              </a:rPr>
              <a:t>How to achieve it?</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371600"/>
            <a:ext cx="6553200" cy="4594898"/>
          </a:xfrm>
          <a:prstGeom prst="rect">
            <a:avLst/>
          </a:prstGeom>
        </p:spPr>
      </p:pic>
    </p:spTree>
    <p:extLst>
      <p:ext uri="{BB962C8B-B14F-4D97-AF65-F5344CB8AC3E}">
        <p14:creationId xmlns:p14="http://schemas.microsoft.com/office/powerpoint/2010/main" val="20259642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Getting started: 30 seconds to Keras</a:t>
            </a:r>
            <a:endParaRPr lang="zh-CN" altLang="en-US" dirty="0"/>
          </a:p>
        </p:txBody>
      </p:sp>
      <p:sp>
        <p:nvSpPr>
          <p:cNvPr id="4" name="内容占位符 4">
            <a:extLst>
              <a:ext uri="{FF2B5EF4-FFF2-40B4-BE49-F238E27FC236}">
                <a16:creationId xmlns:a16="http://schemas.microsoft.com/office/drawing/2014/main" id="{66134F28-D157-44B6-A06F-6867E4B7B992}"/>
              </a:ext>
            </a:extLst>
          </p:cNvPr>
          <p:cNvSpPr txBox="1">
            <a:spLocks/>
          </p:cNvSpPr>
          <p:nvPr/>
        </p:nvSpPr>
        <p:spPr bwMode="auto">
          <a:xfrm>
            <a:off x="2819400" y="1371600"/>
            <a:ext cx="6400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Font typeface="Wingdings 3" panose="05040102010807070707" pitchFamily="18" charset="2"/>
              <a:buNone/>
            </a:pPr>
            <a:r>
              <a:rPr lang="en-US" sz="1600">
                <a:latin typeface="Arial" panose="020B0604020202020204" pitchFamily="34" charset="0"/>
              </a:rPr>
              <a:t>from keras.models import Sequential</a:t>
            </a:r>
          </a:p>
          <a:p>
            <a:pPr marL="0" indent="0">
              <a:buFont typeface="Wingdings 3" panose="05040102010807070707" pitchFamily="18" charset="2"/>
              <a:buNone/>
            </a:pPr>
            <a:r>
              <a:rPr lang="en-US" sz="1600">
                <a:latin typeface="Arial" panose="020B0604020202020204" pitchFamily="34" charset="0"/>
              </a:rPr>
              <a:t>from keras.layers import Dense, Activation</a:t>
            </a:r>
          </a:p>
          <a:p>
            <a:pPr marL="0" indent="0">
              <a:buFont typeface="Wingdings 3" panose="05040102010807070707" pitchFamily="18" charset="2"/>
              <a:buNone/>
            </a:pPr>
            <a:r>
              <a:rPr lang="en-US" sz="1600">
                <a:latin typeface="Arial" panose="020B0604020202020204" pitchFamily="34" charset="0"/>
              </a:rPr>
              <a:t>from keras.optimizers import SGD</a:t>
            </a:r>
          </a:p>
          <a:p>
            <a:pPr marL="0" indent="0">
              <a:buFont typeface="Wingdings 3" panose="05040102010807070707" pitchFamily="18" charset="2"/>
              <a:buNone/>
            </a:pPr>
            <a:endParaRPr lang="en-US" sz="1600">
              <a:latin typeface="Arial" panose="020B0604020202020204" pitchFamily="34" charset="0"/>
            </a:endParaRPr>
          </a:p>
          <a:p>
            <a:pPr marL="0" indent="0">
              <a:buFont typeface="Wingdings 3" panose="05040102010807070707" pitchFamily="18" charset="2"/>
              <a:buNone/>
            </a:pPr>
            <a:r>
              <a:rPr lang="en-US" sz="1600">
                <a:latin typeface="Arial" panose="020B0604020202020204" pitchFamily="34" charset="0"/>
              </a:rPr>
              <a:t>model = Sequential()</a:t>
            </a:r>
          </a:p>
          <a:p>
            <a:pPr marL="0" indent="0">
              <a:buFont typeface="Wingdings 3" panose="05040102010807070707" pitchFamily="18" charset="2"/>
              <a:buNone/>
            </a:pPr>
            <a:r>
              <a:rPr lang="en-US" sz="1600">
                <a:latin typeface="Arial" panose="020B0604020202020204" pitchFamily="34" charset="0"/>
              </a:rPr>
              <a:t>model.add(Dense(output_dim=64, input_dim=100))</a:t>
            </a:r>
          </a:p>
          <a:p>
            <a:pPr marL="0" indent="0">
              <a:buFont typeface="Wingdings 3" panose="05040102010807070707" pitchFamily="18" charset="2"/>
              <a:buNone/>
            </a:pPr>
            <a:r>
              <a:rPr lang="en-US" sz="1600">
                <a:latin typeface="Arial" panose="020B0604020202020204" pitchFamily="34" charset="0"/>
              </a:rPr>
              <a:t>model.add(Activation("relu"))</a:t>
            </a:r>
          </a:p>
          <a:p>
            <a:pPr marL="0" indent="0">
              <a:buFont typeface="Wingdings 3" panose="05040102010807070707" pitchFamily="18" charset="2"/>
              <a:buNone/>
            </a:pPr>
            <a:r>
              <a:rPr lang="en-US" sz="1600">
                <a:latin typeface="Arial" panose="020B0604020202020204" pitchFamily="34" charset="0"/>
              </a:rPr>
              <a:t>model.add(Dense(output_dim=10))</a:t>
            </a:r>
          </a:p>
          <a:p>
            <a:pPr marL="0" indent="0">
              <a:buFont typeface="Wingdings 3" panose="05040102010807070707" pitchFamily="18" charset="2"/>
              <a:buNone/>
            </a:pPr>
            <a:r>
              <a:rPr lang="en-US" sz="1600">
                <a:latin typeface="Arial" panose="020B0604020202020204" pitchFamily="34" charset="0"/>
              </a:rPr>
              <a:t>model.add(Activation("softmax"))</a:t>
            </a:r>
          </a:p>
          <a:p>
            <a:pPr marL="0" indent="0">
              <a:buFont typeface="Wingdings 3" panose="05040102010807070707" pitchFamily="18" charset="2"/>
              <a:buNone/>
            </a:pPr>
            <a:endParaRPr lang="en-US" sz="1600">
              <a:latin typeface="Arial" panose="020B0604020202020204" pitchFamily="34" charset="0"/>
            </a:endParaRPr>
          </a:p>
          <a:p>
            <a:pPr marL="0" indent="0">
              <a:buFont typeface="Wingdings 3" panose="05040102010807070707" pitchFamily="18" charset="2"/>
              <a:buNone/>
            </a:pPr>
            <a:r>
              <a:rPr lang="en-US" sz="1600">
                <a:latin typeface="Arial" panose="020B0604020202020204" pitchFamily="34" charset="0"/>
              </a:rPr>
              <a:t>model.compile(loss='categorical_crossentropy', </a:t>
            </a:r>
          </a:p>
          <a:p>
            <a:pPr marL="0" indent="0">
              <a:buFont typeface="Wingdings 3" panose="05040102010807070707" pitchFamily="18" charset="2"/>
              <a:buNone/>
            </a:pPr>
            <a:r>
              <a:rPr lang="en-US" sz="1600">
                <a:latin typeface="Arial" panose="020B0604020202020204" pitchFamily="34" charset="0"/>
              </a:rPr>
              <a:t>   optimizer='sgd', metrics=['accuracy'])</a:t>
            </a:r>
          </a:p>
          <a:p>
            <a:pPr marL="0" indent="0">
              <a:buFont typeface="Wingdings 3" panose="05040102010807070707" pitchFamily="18" charset="2"/>
              <a:buNone/>
            </a:pPr>
            <a:endParaRPr lang="en-US" sz="1600">
              <a:latin typeface="Arial" panose="020B0604020202020204" pitchFamily="34" charset="0"/>
            </a:endParaRPr>
          </a:p>
          <a:p>
            <a:pPr marL="0" indent="0">
              <a:buFont typeface="Wingdings 3" panose="05040102010807070707" pitchFamily="18" charset="2"/>
              <a:buNone/>
            </a:pPr>
            <a:r>
              <a:rPr lang="en-US" sz="1600">
                <a:latin typeface="Arial" panose="020B0604020202020204" pitchFamily="34" charset="0"/>
              </a:rPr>
              <a:t>model.fit(X_train, Y_train, nb_epoch=5, batch_size=32)</a:t>
            </a:r>
          </a:p>
          <a:p>
            <a:pPr marL="0" indent="0">
              <a:buFont typeface="Wingdings 3" panose="05040102010807070707" pitchFamily="18" charset="2"/>
              <a:buNone/>
            </a:pPr>
            <a:endParaRPr lang="en-US" sz="1600">
              <a:latin typeface="Arial" panose="020B0604020202020204" pitchFamily="34" charset="0"/>
            </a:endParaRPr>
          </a:p>
          <a:p>
            <a:pPr marL="0" indent="0">
              <a:buFont typeface="Wingdings 3" panose="05040102010807070707" pitchFamily="18" charset="2"/>
              <a:buNone/>
            </a:pPr>
            <a:r>
              <a:rPr lang="en-US" sz="1600">
                <a:latin typeface="Arial" panose="020B0604020202020204" pitchFamily="34" charset="0"/>
              </a:rPr>
              <a:t>loss = model.evaluate(X_test, Y_test, batch_size=32)</a:t>
            </a:r>
            <a:endParaRPr lang="en-US" altLang="zh-CN" sz="1600">
              <a:latin typeface="Arial" panose="020B0604020202020204" pitchFamily="34" charset="0"/>
            </a:endParaRPr>
          </a:p>
        </p:txBody>
      </p:sp>
    </p:spTree>
    <p:extLst>
      <p:ext uri="{BB962C8B-B14F-4D97-AF65-F5344CB8AC3E}">
        <p14:creationId xmlns:p14="http://schemas.microsoft.com/office/powerpoint/2010/main" val="7506101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 altLang="zh-CN" b="0" i="0" dirty="0">
                <a:solidFill>
                  <a:srgbClr val="333333"/>
                </a:solidFill>
                <a:effectLst/>
                <a:latin typeface="Arial" panose="020B0604020202020204" pitchFamily="34" charset="0"/>
              </a:rPr>
              <a:t>Three Steps of Deep Learning</a:t>
            </a:r>
            <a:endParaRPr lang="zh-TW" altLang="en-US" dirty="0"/>
          </a:p>
        </p:txBody>
      </p:sp>
      <p:sp>
        <p:nvSpPr>
          <p:cNvPr id="6" name="矩形 5"/>
          <p:cNvSpPr/>
          <p:nvPr/>
        </p:nvSpPr>
        <p:spPr>
          <a:xfrm>
            <a:off x="1676401" y="3276600"/>
            <a:ext cx="5343129" cy="52322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148" y="3832951"/>
            <a:ext cx="6868678" cy="24326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內容版面配置區 3">
            <a:extLst>
              <a:ext uri="{FF2B5EF4-FFF2-40B4-BE49-F238E27FC236}">
                <a16:creationId xmlns:a16="http://schemas.microsoft.com/office/drawing/2014/main" id="{034D13A4-F7E7-4AF5-B3E0-65C8EA27231E}"/>
              </a:ext>
            </a:extLst>
          </p:cNvPr>
          <p:cNvGraphicFramePr>
            <a:graphicFrameLocks/>
          </p:cNvGraphicFramePr>
          <p:nvPr/>
        </p:nvGraphicFramePr>
        <p:xfrm>
          <a:off x="2931844" y="592392"/>
          <a:ext cx="6511925" cy="3503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3940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4.7</a:t>
            </a:r>
            <a:r>
              <a:rPr lang="zh-CN" altLang="en-US" dirty="0"/>
              <a:t> </a:t>
            </a:r>
            <a:r>
              <a:rPr lang="en" altLang="zh-CN" dirty="0"/>
              <a:t>Optimization Problem</a:t>
            </a:r>
            <a:endParaRPr lang="zh-CN" altLang="en-US" dirty="0"/>
          </a:p>
        </p:txBody>
      </p:sp>
    </p:spTree>
    <p:extLst>
      <p:ext uri="{BB962C8B-B14F-4D97-AF65-F5344CB8AC3E}">
        <p14:creationId xmlns:p14="http://schemas.microsoft.com/office/powerpoint/2010/main" val="13592621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Optimization Problem</a:t>
            </a:r>
            <a:endParaRPr lang="zh-CN" altLang="en-US" dirty="0"/>
          </a:p>
        </p:txBody>
      </p:sp>
      <p:sp>
        <p:nvSpPr>
          <p:cNvPr id="3" name="内容占位符 2"/>
          <p:cNvSpPr>
            <a:spLocks noGrp="1"/>
          </p:cNvSpPr>
          <p:nvPr>
            <p:ph idx="1"/>
          </p:nvPr>
        </p:nvSpPr>
        <p:spPr/>
        <p:txBody>
          <a:bodyPr/>
          <a:lstStyle/>
          <a:p>
            <a:r>
              <a:rPr lang="en" altLang="zh-CN" dirty="0"/>
              <a:t>Nonconvex optimization problem</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039" y="2746067"/>
            <a:ext cx="5325921" cy="2838127"/>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CAE982E-72E3-A32C-6985-9865E0AC0115}"/>
                  </a:ext>
                </a:extLst>
              </p:cNvPr>
              <p:cNvSpPr txBox="1"/>
              <p:nvPr/>
            </p:nvSpPr>
            <p:spPr>
              <a:xfrm>
                <a:off x="3047325" y="1896419"/>
                <a:ext cx="609734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rgbClr val="002060"/>
                          </a:solidFill>
                          <a:latin typeface="Cambria Math" panose="02040503050406030204" pitchFamily="18" charset="0"/>
                        </a:rPr>
                        <m:t>Y</m:t>
                      </m:r>
                      <m:r>
                        <a:rPr lang="en-US" altLang="zh-CN" sz="2400" b="0" i="1" smtClean="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𝜎</m:t>
                      </m:r>
                      <m:d>
                        <m:dPr>
                          <m:ctrlPr>
                            <a:rPr lang="en-US" altLang="zh-CN" sz="2400" b="0" i="1" smtClean="0">
                              <a:solidFill>
                                <a:srgbClr val="002060"/>
                              </a:solidFill>
                              <a:latin typeface="Cambria Math" panose="02040503050406030204" pitchFamily="18" charset="0"/>
                            </a:rPr>
                          </m:ctrlPr>
                        </m:dPr>
                        <m:e>
                          <m:sSub>
                            <m:sSubPr>
                              <m:ctrlPr>
                                <a:rPr lang="en-US" altLang="zh-CN" sz="2400" b="0" i="1" smtClean="0">
                                  <a:solidFill>
                                    <a:srgbClr val="002060"/>
                                  </a:solidFill>
                                  <a:latin typeface="Cambria Math" panose="02040503050406030204" pitchFamily="18" charset="0"/>
                                </a:rPr>
                              </m:ctrlPr>
                            </m:sSubPr>
                            <m:e>
                              <m:r>
                                <a:rPr lang="en-US" altLang="zh-CN" sz="2400" b="0" i="1" smtClean="0">
                                  <a:solidFill>
                                    <a:srgbClr val="002060"/>
                                  </a:solidFill>
                                  <a:latin typeface="Cambria Math" panose="02040503050406030204" pitchFamily="18" charset="0"/>
                                </a:rPr>
                                <m:t>𝑤</m:t>
                              </m:r>
                            </m:e>
                            <m:sub>
                              <m:r>
                                <a:rPr lang="en-US" altLang="zh-CN" sz="2400" b="0" i="1" smtClean="0">
                                  <a:solidFill>
                                    <a:srgbClr val="002060"/>
                                  </a:solidFill>
                                  <a:latin typeface="Cambria Math" panose="02040503050406030204" pitchFamily="18" charset="0"/>
                                </a:rPr>
                                <m:t>2</m:t>
                              </m:r>
                            </m:sub>
                          </m:sSub>
                          <m:r>
                            <a:rPr lang="en-US" altLang="zh-CN" sz="2400" b="0" i="1" smtClean="0">
                              <a:solidFill>
                                <a:srgbClr val="002060"/>
                              </a:solidFill>
                              <a:latin typeface="Cambria Math" panose="02040503050406030204" pitchFamily="18" charset="0"/>
                            </a:rPr>
                            <m:t>𝜎</m:t>
                          </m:r>
                          <m:d>
                            <m:dPr>
                              <m:ctrlPr>
                                <a:rPr lang="en-US" altLang="zh-CN" sz="2400" b="0" i="1" smtClean="0">
                                  <a:solidFill>
                                    <a:srgbClr val="002060"/>
                                  </a:solidFill>
                                  <a:latin typeface="Cambria Math" panose="02040503050406030204" pitchFamily="18" charset="0"/>
                                </a:rPr>
                              </m:ctrlPr>
                            </m:dPr>
                            <m:e>
                              <m:sSub>
                                <m:sSubPr>
                                  <m:ctrlPr>
                                    <a:rPr lang="en-US" altLang="zh-CN" sz="2400" b="0" i="1" smtClean="0">
                                      <a:solidFill>
                                        <a:srgbClr val="002060"/>
                                      </a:solidFill>
                                      <a:latin typeface="Cambria Math" panose="02040503050406030204" pitchFamily="18" charset="0"/>
                                    </a:rPr>
                                  </m:ctrlPr>
                                </m:sSubPr>
                                <m:e>
                                  <m:r>
                                    <a:rPr lang="en-US" altLang="zh-CN" sz="2400" b="0" i="1" smtClean="0">
                                      <a:solidFill>
                                        <a:srgbClr val="002060"/>
                                      </a:solidFill>
                                      <a:latin typeface="Cambria Math" panose="02040503050406030204" pitchFamily="18" charset="0"/>
                                    </a:rPr>
                                    <m:t>𝑤</m:t>
                                  </m:r>
                                </m:e>
                                <m:sub>
                                  <m:r>
                                    <a:rPr lang="en-US" altLang="zh-CN" sz="2400" b="0" i="1" smtClean="0">
                                      <a:solidFill>
                                        <a:srgbClr val="002060"/>
                                      </a:solidFill>
                                      <a:latin typeface="Cambria Math" panose="02040503050406030204" pitchFamily="18" charset="0"/>
                                    </a:rPr>
                                    <m:t>1</m:t>
                                  </m:r>
                                </m:sub>
                              </m:sSub>
                              <m:r>
                                <a:rPr lang="en-US" altLang="zh-CN" sz="2400" b="0" i="1" smtClean="0">
                                  <a:solidFill>
                                    <a:srgbClr val="002060"/>
                                  </a:solidFill>
                                  <a:latin typeface="Cambria Math" panose="02040503050406030204" pitchFamily="18" charset="0"/>
                                </a:rPr>
                                <m:t>𝑥</m:t>
                              </m:r>
                            </m:e>
                          </m:d>
                        </m:e>
                      </m:d>
                    </m:oMath>
                  </m:oMathPara>
                </a14:m>
                <a:endParaRPr lang="zh-CN" altLang="en-US" sz="2400" dirty="0">
                  <a:solidFill>
                    <a:srgbClr val="002060"/>
                  </a:solidFill>
                </a:endParaRPr>
              </a:p>
            </p:txBody>
          </p:sp>
        </mc:Choice>
        <mc:Fallback xmlns="">
          <p:sp>
            <p:nvSpPr>
              <p:cNvPr id="6" name="文本框 5">
                <a:extLst>
                  <a:ext uri="{FF2B5EF4-FFF2-40B4-BE49-F238E27FC236}">
                    <a16:creationId xmlns:a16="http://schemas.microsoft.com/office/drawing/2014/main" id="{0CAE982E-72E3-A32C-6985-9865E0AC0115}"/>
                  </a:ext>
                </a:extLst>
              </p:cNvPr>
              <p:cNvSpPr txBox="1">
                <a:spLocks noRot="1" noChangeAspect="1" noMove="1" noResize="1" noEditPoints="1" noAdjustHandles="1" noChangeArrowheads="1" noChangeShapeType="1" noTextEdit="1"/>
              </p:cNvSpPr>
              <p:nvPr/>
            </p:nvSpPr>
            <p:spPr>
              <a:xfrm>
                <a:off x="3047325" y="1896419"/>
                <a:ext cx="6097348" cy="461665"/>
              </a:xfrm>
              <a:prstGeom prst="rect">
                <a:avLst/>
              </a:prstGeom>
              <a:blipFill>
                <a:blip r:embed="rId3"/>
                <a:stretch>
                  <a:fillRect b="-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71973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62" name="文字方塊 61"/>
              <p:cNvSpPr txBox="1"/>
              <p:nvPr/>
            </p:nvSpPr>
            <p:spPr>
              <a:xfrm>
                <a:off x="1411288" y="2429422"/>
                <a:ext cx="1400487" cy="461665"/>
              </a:xfrm>
              <a:prstGeom prst="rect">
                <a:avLst/>
              </a:prstGeom>
              <a:noFill/>
            </p:spPr>
            <p:txBody>
              <a:bodyPr wrap="square" rtlCol="0">
                <a:spAutoFit/>
              </a:bodyPr>
              <a:lstStyle/>
              <a:p>
                <a:pPr algn="ctr"/>
                <a:r>
                  <a:rPr lang="en-US" altLang="zh-TW" sz="2400" dirty="0">
                    <a:latin typeface="STIX Two Math" panose="02020603050405020304" pitchFamily="18" charset="0"/>
                    <a:ea typeface="STIX Two Math" panose="02020603050405020304" pitchFamily="18" charset="0"/>
                    <a:cs typeface="STIX Two Math" panose="02020603050405020304" pitchFamily="18" charset="0"/>
                  </a:rPr>
                  <a:t>Loss </a:t>
                </a:r>
                <a14:m>
                  <m:oMath xmlns:m="http://schemas.openxmlformats.org/officeDocument/2006/math">
                    <m:r>
                      <a:rPr lang="en-US" altLang="zh-TW" sz="2400" i="1">
                        <a:latin typeface="Cambria Math" panose="02040503050406030204" pitchFamily="18" charset="0"/>
                        <a:ea typeface="Cambria Math" panose="02040503050406030204" pitchFamily="18" charset="0"/>
                        <a:cs typeface="STIX Two Math" panose="02020603050405020304" pitchFamily="18" charset="0"/>
                      </a:rPr>
                      <m:t>ℒ</m:t>
                    </m:r>
                  </m:oMath>
                </a14:m>
                <a:endParaRPr lang="zh-TW" altLang="en-US" sz="2400" dirty="0">
                  <a:latin typeface="STIX Two Math" panose="02020603050405020304" pitchFamily="18" charset="0"/>
                  <a:cs typeface="STIX Two Math" panose="02020603050405020304" pitchFamily="18" charset="0"/>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1411288" y="2429422"/>
                <a:ext cx="1400487" cy="461665"/>
              </a:xfrm>
              <a:prstGeom prst="rect">
                <a:avLst/>
              </a:prstGeom>
              <a:blipFill>
                <a:blip r:embed="rId7"/>
                <a:stretch>
                  <a:fillRect t="-4000" b="-37333"/>
                </a:stretch>
              </a:blipFill>
            </p:spPr>
            <p:txBody>
              <a:bodyPr/>
              <a:lstStyle/>
              <a:p>
                <a:r>
                  <a:rPr lang="zh-CN" altLang="en-US">
                    <a:noFill/>
                  </a:rPr>
                  <a:t> </a:t>
                </a:r>
              </a:p>
            </p:txBody>
          </p:sp>
        </mc:Fallback>
      </mc:AlternateContent>
      <p:cxnSp>
        <p:nvCxnSpPr>
          <p:cNvPr id="28" name="直線單箭頭接點 27"/>
          <p:cNvCxnSpPr/>
          <p:nvPr/>
        </p:nvCxnSpPr>
        <p:spPr>
          <a:xfrm>
            <a:off x="2050852" y="575502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nvGraphicFramePr>
        <p:xfrm>
          <a:off x="9814383" y="5787884"/>
          <a:ext cx="327025" cy="298450"/>
        </p:xfrm>
        <a:graphic>
          <a:graphicData uri="http://schemas.openxmlformats.org/presentationml/2006/ole">
            <mc:AlternateContent xmlns:mc="http://schemas.openxmlformats.org/markup-compatibility/2006">
              <mc:Choice xmlns:v="urn:schemas-microsoft-com:vml" Requires="v">
                <p:oleObj name="方程式" r:id="rId8" imgW="152280" imgH="139680" progId="Equation.3">
                  <p:embed/>
                </p:oleObj>
              </mc:Choice>
              <mc:Fallback>
                <p:oleObj name="方程式" r:id="rId8" imgW="152280" imgH="139680" progId="Equation.3">
                  <p:embed/>
                  <p:pic>
                    <p:nvPicPr>
                      <p:cNvPr id="29" name="Object 12"/>
                      <p:cNvPicPr>
                        <a:picLocks noChangeAspect="1" noChangeArrowheads="1"/>
                      </p:cNvPicPr>
                      <p:nvPr/>
                    </p:nvPicPr>
                    <p:blipFill>
                      <a:blip r:embed="rId9"/>
                      <a:srcRect/>
                      <a:stretch>
                        <a:fillRect/>
                      </a:stretch>
                    </p:blipFill>
                    <p:spPr bwMode="auto">
                      <a:xfrm>
                        <a:off x="9814383" y="5787884"/>
                        <a:ext cx="327025" cy="298450"/>
                      </a:xfrm>
                      <a:prstGeom prst="rect">
                        <a:avLst/>
                      </a:prstGeom>
                      <a:noFill/>
                    </p:spPr>
                  </p:pic>
                </p:oleObj>
              </mc:Fallback>
            </mc:AlternateContent>
          </a:graphicData>
        </a:graphic>
      </p:graphicFrame>
      <p:cxnSp>
        <p:nvCxnSpPr>
          <p:cNvPr id="30" name="直線單箭頭接點 29"/>
          <p:cNvCxnSpPr/>
          <p:nvPr/>
        </p:nvCxnSpPr>
        <p:spPr>
          <a:xfrm flipV="1">
            <a:off x="2863907" y="2201391"/>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3354778" y="1666505"/>
                <a:ext cx="5203253" cy="1569660"/>
              </a:xfrm>
              <a:prstGeom prst="rect">
                <a:avLst/>
              </a:prstGeom>
              <a:noFill/>
            </p:spPr>
            <p:txBody>
              <a:bodyPr wrap="square" rtlCol="0">
                <a:spAutoFit/>
              </a:bodyPr>
              <a:lstStyle/>
              <a:p>
                <a:pPr marL="457200" indent="-457200">
                  <a:buFont typeface="+mj-lt"/>
                  <a:buAutoNum type="arabicPeriod"/>
                </a:pPr>
                <a:r>
                  <a:rPr lang="en-US" altLang="zh-CN" sz="2400" dirty="0">
                    <a:latin typeface="STIX Two Math" panose="02020603050405020304" pitchFamily="18" charset="0"/>
                    <a:ea typeface="STIX Two Math" panose="02020603050405020304" pitchFamily="18" charset="0"/>
                    <a:cs typeface="STIX Two Math" panose="02020603050405020304" pitchFamily="18" charset="0"/>
                  </a:rPr>
                  <a:t>Initialize w</a:t>
                </a:r>
              </a:p>
              <a:p>
                <a:pPr marL="457200" indent="-457200">
                  <a:buFont typeface="+mj-lt"/>
                  <a:buAutoNum type="arabicPeriod"/>
                </a:pPr>
                <a:r>
                  <a:rPr lang="en-US" altLang="zh-CN" sz="2400" dirty="0">
                    <a:latin typeface="STIX Two Math" panose="02020603050405020304" pitchFamily="18" charset="0"/>
                    <a:ea typeface="STIX Two Math" panose="02020603050405020304" pitchFamily="18" charset="0"/>
                    <a:cs typeface="STIX Two Math" panose="02020603050405020304" pitchFamily="18" charset="0"/>
                  </a:rPr>
                  <a:t>Repeat</a:t>
                </a:r>
              </a:p>
              <a:p>
                <a:pPr marL="914400" lvl="1" indent="-457200">
                  <a:buFont typeface="+mj-lt"/>
                  <a:buAutoNum type="arabicPeriod"/>
                </a:pPr>
                <a:r>
                  <a:rPr lang="en-US" altLang="zh-TW" sz="2400" dirty="0">
                    <a:ea typeface="STIX Two Math" panose="02020603050405020304" pitchFamily="18" charset="0"/>
                    <a:cs typeface="STIX Two Math" panose="02020603050405020304" pitchFamily="18" charset="0"/>
                  </a:rPr>
                  <a:t>Calculate gradient </a:t>
                </a:r>
                <a14:m>
                  <m:oMath xmlns:m="http://schemas.openxmlformats.org/officeDocument/2006/math">
                    <m:f>
                      <m:fPr>
                        <m:type m:val="lin"/>
                        <m:ctrlPr>
                          <a:rPr lang="en-US" altLang="zh-TW" sz="2400" i="1">
                            <a:latin typeface="Cambria Math" panose="02040503050406030204" pitchFamily="18" charset="0"/>
                            <a:ea typeface="STIX Two Math" panose="02020603050405020304" pitchFamily="18" charset="0"/>
                            <a:cs typeface="STIX Two Math" panose="02020603050405020304" pitchFamily="18" charset="0"/>
                          </a:rPr>
                        </m:ctrlPr>
                      </m:fPr>
                      <m:num>
                        <m:r>
                          <a:rPr lang="en-US" altLang="zh-TW" sz="2400" i="1">
                            <a:latin typeface="STIX Two Math" panose="02020603050405020304" pitchFamily="18" charset="0"/>
                            <a:ea typeface="STIX Two Math" panose="02020603050405020304" pitchFamily="18" charset="0"/>
                            <a:cs typeface="STIX Two Math" panose="02020603050405020304" pitchFamily="18" charset="0"/>
                          </a:rPr>
                          <m:t>𝜕</m:t>
                        </m:r>
                        <m:r>
                          <a:rPr lang="en-US" altLang="zh-TW" sz="2400" i="1" smtClean="0">
                            <a:latin typeface="Cambria Math" panose="02040503050406030204" pitchFamily="18" charset="0"/>
                            <a:ea typeface="Cambria Math" panose="02040503050406030204" pitchFamily="18" charset="0"/>
                            <a:cs typeface="STIX Two Math" panose="02020603050405020304" pitchFamily="18" charset="0"/>
                          </a:rPr>
                          <m:t>ℒ</m:t>
                        </m:r>
                      </m:num>
                      <m:den>
                        <m:r>
                          <a:rPr lang="en-US" altLang="zh-TW" sz="2400" i="1">
                            <a:latin typeface="STIX Two Math" panose="02020603050405020304" pitchFamily="18" charset="0"/>
                            <a:ea typeface="STIX Two Math" panose="02020603050405020304" pitchFamily="18" charset="0"/>
                            <a:cs typeface="STIX Two Math" panose="02020603050405020304" pitchFamily="18" charset="0"/>
                          </a:rPr>
                          <m:t>𝜕</m:t>
                        </m:r>
                        <m:r>
                          <a:rPr lang="en-US" altLang="zh-TW" sz="2400" i="1">
                            <a:latin typeface="STIX Two Math" panose="02020603050405020304" pitchFamily="18" charset="0"/>
                            <a:ea typeface="STIX Two Math" panose="02020603050405020304" pitchFamily="18" charset="0"/>
                            <a:cs typeface="STIX Two Math" panose="02020603050405020304" pitchFamily="18" charset="0"/>
                          </a:rPr>
                          <m:t>𝑤</m:t>
                        </m:r>
                      </m:den>
                    </m:f>
                  </m:oMath>
                </a14:m>
                <a:endParaRPr lang="zh-TW" altLang="en-US" sz="2400" dirty="0">
                  <a:latin typeface="STIX Two Math" panose="02020603050405020304" pitchFamily="18" charset="0"/>
                  <a:cs typeface="STIX Two Math" panose="02020603050405020304" pitchFamily="18" charset="0"/>
                </a:endParaRPr>
              </a:p>
              <a:p>
                <a:pPr marL="914400" lvl="1" indent="-457200">
                  <a:buFont typeface="+mj-lt"/>
                  <a:buAutoNum type="arabicPeriod"/>
                </a:pPr>
                <a:r>
                  <a:rPr lang="en-US" altLang="zh-TW" sz="2400" dirty="0">
                    <a:latin typeface="STIX Two Math" panose="02020603050405020304" pitchFamily="18" charset="0"/>
                    <a:cs typeface="STIX Two Math" panose="02020603050405020304" pitchFamily="18" charset="0"/>
                  </a:rPr>
                  <a:t>Update </a:t>
                </a:r>
                <a14:m>
                  <m:oMath xmlns:m="http://schemas.openxmlformats.org/officeDocument/2006/math">
                    <m:r>
                      <a:rPr lang="en-US" altLang="zh-TW" sz="2400" i="1">
                        <a:latin typeface="STIX Two Math" panose="02020603050405020304" pitchFamily="18" charset="0"/>
                        <a:ea typeface="STIX Two Math" panose="02020603050405020304" pitchFamily="18" charset="0"/>
                        <a:cs typeface="STIX Two Math" panose="02020603050405020304" pitchFamily="18" charset="0"/>
                      </a:rPr>
                      <m:t>𝑤</m:t>
                    </m:r>
                    <m:r>
                      <a:rPr lang="en-US" altLang="zh-TW" sz="2400" i="1">
                        <a:latin typeface="STIX Two Math" panose="02020603050405020304" pitchFamily="18" charset="0"/>
                        <a:ea typeface="STIX Two Math" panose="02020603050405020304" pitchFamily="18" charset="0"/>
                        <a:cs typeface="STIX Two Math" panose="02020603050405020304" pitchFamily="18" charset="0"/>
                      </a:rPr>
                      <m:t>←</m:t>
                    </m:r>
                    <m:r>
                      <a:rPr lang="en-US" altLang="zh-TW" sz="2400" i="1">
                        <a:latin typeface="STIX Two Math" panose="02020603050405020304" pitchFamily="18" charset="0"/>
                        <a:ea typeface="STIX Two Math" panose="02020603050405020304" pitchFamily="18" charset="0"/>
                        <a:cs typeface="STIX Two Math" panose="02020603050405020304" pitchFamily="18" charset="0"/>
                      </a:rPr>
                      <m:t>𝑤</m:t>
                    </m:r>
                    <m:r>
                      <a:rPr lang="en-US" altLang="zh-TW" sz="2400" i="1">
                        <a:latin typeface="STIX Two Math" panose="02020603050405020304" pitchFamily="18" charset="0"/>
                        <a:ea typeface="STIX Two Math" panose="02020603050405020304" pitchFamily="18" charset="0"/>
                        <a:cs typeface="STIX Two Math" panose="02020603050405020304" pitchFamily="18" charset="0"/>
                      </a:rPr>
                      <m:t>−</m:t>
                    </m:r>
                    <m:r>
                      <a:rPr lang="en-US" altLang="zh-CN" sz="2400" i="1">
                        <a:latin typeface="STIX Two Math" panose="02020603050405020304" pitchFamily="18" charset="0"/>
                        <a:ea typeface="STIX Two Math" panose="02020603050405020304" pitchFamily="18" charset="0"/>
                        <a:cs typeface="STIX Two Math" panose="02020603050405020304" pitchFamily="18" charset="0"/>
                      </a:rPr>
                      <m:t>𝛼</m:t>
                    </m:r>
                  </m:oMath>
                </a14:m>
                <a:r>
                  <a:rPr lang="en-US" altLang="zh-TW" sz="2400" dirty="0">
                    <a:ea typeface="STIX Two Math" panose="02020603050405020304" pitchFamily="18" charset="0"/>
                    <a:cs typeface="STIX Two Math" panose="02020603050405020304" pitchFamily="18" charset="0"/>
                  </a:rPr>
                  <a:t> </a:t>
                </a:r>
                <a14:m>
                  <m:oMath xmlns:m="http://schemas.openxmlformats.org/officeDocument/2006/math">
                    <m:f>
                      <m:fPr>
                        <m:type m:val="lin"/>
                        <m:ctrlPr>
                          <a:rPr lang="en-US" altLang="zh-TW" sz="2400" i="1">
                            <a:latin typeface="Cambria Math" panose="02040503050406030204" pitchFamily="18" charset="0"/>
                            <a:ea typeface="STIX Two Math" panose="02020603050405020304" pitchFamily="18" charset="0"/>
                            <a:cs typeface="STIX Two Math" panose="02020603050405020304" pitchFamily="18" charset="0"/>
                          </a:rPr>
                        </m:ctrlPr>
                      </m:fPr>
                      <m:num>
                        <m:r>
                          <a:rPr lang="en-US" altLang="zh-TW" sz="2400" i="1">
                            <a:latin typeface="STIX Two Math" panose="02020603050405020304" pitchFamily="18" charset="0"/>
                            <a:ea typeface="STIX Two Math" panose="02020603050405020304" pitchFamily="18" charset="0"/>
                            <a:cs typeface="STIX Two Math" panose="02020603050405020304" pitchFamily="18" charset="0"/>
                          </a:rPr>
                          <m:t>𝜕</m:t>
                        </m:r>
                        <m:r>
                          <a:rPr lang="en-US" altLang="zh-TW" sz="2400" i="1">
                            <a:latin typeface="Cambria Math" panose="02040503050406030204" pitchFamily="18" charset="0"/>
                            <a:ea typeface="Cambria Math" panose="02040503050406030204" pitchFamily="18" charset="0"/>
                            <a:cs typeface="STIX Two Math" panose="02020603050405020304" pitchFamily="18" charset="0"/>
                          </a:rPr>
                          <m:t>ℒ</m:t>
                        </m:r>
                      </m:num>
                      <m:den>
                        <m:r>
                          <a:rPr lang="en-US" altLang="zh-TW" sz="2400" i="1">
                            <a:latin typeface="STIX Two Math" panose="02020603050405020304" pitchFamily="18" charset="0"/>
                            <a:ea typeface="STIX Two Math" panose="02020603050405020304" pitchFamily="18" charset="0"/>
                            <a:cs typeface="STIX Two Math" panose="02020603050405020304" pitchFamily="18" charset="0"/>
                          </a:rPr>
                          <m:t>𝜕</m:t>
                        </m:r>
                        <m:r>
                          <a:rPr lang="en-US" altLang="zh-TW" sz="2400" i="1">
                            <a:latin typeface="STIX Two Math" panose="02020603050405020304" pitchFamily="18" charset="0"/>
                            <a:ea typeface="STIX Two Math" panose="02020603050405020304" pitchFamily="18" charset="0"/>
                            <a:cs typeface="STIX Two Math" panose="02020603050405020304" pitchFamily="18" charset="0"/>
                          </a:rPr>
                          <m:t>𝑤</m:t>
                        </m:r>
                      </m:den>
                    </m:f>
                  </m:oMath>
                </a14:m>
                <a:endParaRPr lang="zh-TW" altLang="en-US" sz="2400" dirty="0">
                  <a:latin typeface="STIX Two Math" panose="02020603050405020304" pitchFamily="18" charset="0"/>
                  <a:cs typeface="STIX Two Math" panose="02020603050405020304" pitchFamily="18" charset="0"/>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a:off x="3354778" y="1666505"/>
                <a:ext cx="5203253" cy="1569660"/>
              </a:xfrm>
              <a:prstGeom prst="rect">
                <a:avLst/>
              </a:prstGeom>
              <a:blipFill>
                <a:blip r:embed="rId10"/>
                <a:stretch>
                  <a:fillRect l="-1220" t="-3226" b="-56452"/>
                </a:stretch>
              </a:blipFill>
            </p:spPr>
            <p:txBody>
              <a:bodyPr/>
              <a:lstStyle/>
              <a:p>
                <a:r>
                  <a:rPr lang="zh-CN" altLang="en-US">
                    <a:noFill/>
                  </a:rPr>
                  <a:t> </a:t>
                </a:r>
              </a:p>
            </p:txBody>
          </p:sp>
        </mc:Fallback>
      </mc:AlternateContent>
      <p:sp>
        <p:nvSpPr>
          <p:cNvPr id="55" name="手繪多邊形 54"/>
          <p:cNvSpPr/>
          <p:nvPr/>
        </p:nvSpPr>
        <p:spPr>
          <a:xfrm>
            <a:off x="2518530" y="2112336"/>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p:cNvSpPr/>
          <p:nvPr/>
        </p:nvSpPr>
        <p:spPr>
          <a:xfrm>
            <a:off x="3449063" y="5590054"/>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71" name="直線接點 70"/>
          <p:cNvCxnSpPr/>
          <p:nvPr/>
        </p:nvCxnSpPr>
        <p:spPr>
          <a:xfrm>
            <a:off x="3495466" y="4210936"/>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795970" y="3580784"/>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5" name="橢圓 24"/>
          <p:cNvSpPr/>
          <p:nvPr/>
        </p:nvSpPr>
        <p:spPr>
          <a:xfrm>
            <a:off x="5059535" y="5647863"/>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sp>
        <p:nvSpPr>
          <p:cNvPr id="5" name="左大括弧 4"/>
          <p:cNvSpPr/>
          <p:nvPr/>
        </p:nvSpPr>
        <p:spPr>
          <a:xfrm rot="5400000">
            <a:off x="4170903" y="4668549"/>
            <a:ext cx="312400" cy="1663274"/>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6" name="直線接點 35"/>
          <p:cNvCxnSpPr/>
          <p:nvPr/>
        </p:nvCxnSpPr>
        <p:spPr>
          <a:xfrm>
            <a:off x="5155433" y="4767095"/>
            <a:ext cx="0" cy="97666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4509633" y="4658798"/>
            <a:ext cx="1231903" cy="239227"/>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6119042" y="5628544"/>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2" name="直線接點 31"/>
          <p:cNvCxnSpPr/>
          <p:nvPr/>
        </p:nvCxnSpPr>
        <p:spPr>
          <a:xfrm>
            <a:off x="6248400" y="4897549"/>
            <a:ext cx="0" cy="898659"/>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左大括弧 38"/>
          <p:cNvSpPr/>
          <p:nvPr/>
        </p:nvSpPr>
        <p:spPr>
          <a:xfrm rot="5400000">
            <a:off x="5512570" y="5004162"/>
            <a:ext cx="312400" cy="1020060"/>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6927003" y="1586935"/>
                <a:ext cx="3223318" cy="529312"/>
              </a:xfrm>
              <a:prstGeom prst="rect">
                <a:avLst/>
              </a:prstGeom>
            </p:spPr>
            <p:txBody>
              <a:bodyPr wrap="none">
                <a:spAutoFit/>
              </a:bodyPr>
              <a:lstStyle/>
              <a:p>
                <a:r>
                  <a:rPr lang="en-US" altLang="zh-CN" dirty="0">
                    <a:solidFill>
                      <a:srgbClr val="FF0000"/>
                    </a:solidFill>
                    <a:latin typeface="STIX Two Math" panose="02020603050405020304" pitchFamily="18" charset="0"/>
                    <a:cs typeface="STIX Two Math" panose="02020603050405020304" pitchFamily="18" charset="0"/>
                  </a:rPr>
                  <a:t>Gradient</a:t>
                </a:r>
                <a:r>
                  <a:rPr lang="zh-CN" altLang="en-US" dirty="0">
                    <a:solidFill>
                      <a:srgbClr val="FF0000"/>
                    </a:solidFill>
                    <a:latin typeface="STIX Two Math" panose="02020603050405020304" pitchFamily="18" charset="0"/>
                    <a:cs typeface="STIX Two Math" panose="02020603050405020304" pitchFamily="18" charset="0"/>
                  </a:rPr>
                  <a:t>：</a:t>
                </a:r>
                <a14:m>
                  <m:oMath xmlns:m="http://schemas.openxmlformats.org/officeDocument/2006/math">
                    <m:f>
                      <m:fPr>
                        <m:ctrlPr>
                          <a:rPr lang="en-US" altLang="zh-CN"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fPr>
                      <m:num>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m:t>
                        </m:r>
                        <m:r>
                          <a:rPr lang="en-US" altLang="zh-CN" b="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𝑓</m:t>
                        </m:r>
                        <m:r>
                          <a:rPr lang="en-US" altLang="zh-CN"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m:t>
                        </m:r>
                        <m:r>
                          <a:rPr lang="en-US" altLang="zh-CN"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𝑤</m:t>
                        </m:r>
                        <m:r>
                          <a:rPr lang="en-US" altLang="zh-CN"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m:t>
                        </m:r>
                      </m:num>
                      <m:den>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m:t>
                        </m:r>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 </m:t>
                        </m:r>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𝑤</m:t>
                        </m:r>
                      </m:den>
                    </m:f>
                    <m:r>
                      <a:rPr lang="en-US" altLang="zh-TW" b="0" i="1" smtClean="0">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m:t>
                    </m:r>
                    <m:func>
                      <m:funcPr>
                        <m:ctrlPr>
                          <a:rPr lang="en-US" altLang="zh-TW"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funcPr>
                      <m:fName>
                        <m:limLow>
                          <m:limLowPr>
                            <m:ctrlPr>
                              <a:rPr lang="en-US" altLang="zh-TW"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limLowPr>
                          <m:e>
                            <m:r>
                              <a:rPr lang="en-US" altLang="zh-TW" b="0" i="1" smtClean="0">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𝑙𝑖𝑚</m:t>
                            </m:r>
                          </m:e>
                          <m:lim>
                            <m:r>
                              <a:rPr lang="el-GR"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𝛥</m:t>
                            </m:r>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𝑤</m:t>
                            </m:r>
                            <m:r>
                              <a:rPr lang="en-US" altLang="zh-TW" b="0" i="1" smtClean="0">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→0</m:t>
                            </m:r>
                          </m:lim>
                        </m:limLow>
                      </m:fName>
                      <m:e>
                        <m:f>
                          <m:fPr>
                            <m:ctrlPr>
                              <a:rPr lang="en-US" altLang="zh-TW"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fPr>
                          <m:num>
                            <m:r>
                              <a:rPr lang="en-US" altLang="zh-TW" b="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𝑓</m:t>
                            </m:r>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m:t>
                            </m:r>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𝑤</m:t>
                            </m:r>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m:t>
                            </m:r>
                            <m:r>
                              <a:rPr lang="el-GR"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𝛥</m:t>
                            </m:r>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𝑤</m:t>
                            </m:r>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m:t>
                            </m:r>
                          </m:num>
                          <m:den>
                            <m:r>
                              <a:rPr lang="el-GR"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𝛥</m:t>
                            </m:r>
                            <m:r>
                              <a:rPr lang="en-US" altLang="zh-TW" b="0" i="1">
                                <a:solidFill>
                                  <a:srgbClr val="FF0000"/>
                                </a:solidFill>
                                <a:latin typeface="STIX Two Math" panose="02020603050405020304" pitchFamily="18" charset="0"/>
                                <a:ea typeface="STIX Two Math" panose="02020603050405020304" pitchFamily="18" charset="0"/>
                                <a:cs typeface="STIX Two Math" panose="02020603050405020304" pitchFamily="18" charset="0"/>
                              </a:rPr>
                              <m:t>𝑤</m:t>
                            </m:r>
                          </m:den>
                        </m:f>
                      </m:e>
                    </m:func>
                  </m:oMath>
                </a14:m>
                <a:endParaRPr lang="zh-CN" altLang="en-US" i="1" dirty="0">
                  <a:solidFill>
                    <a:srgbClr val="FF0000"/>
                  </a:solidFill>
                  <a:latin typeface="STIX Two Math" panose="02020603050405020304" pitchFamily="18" charset="0"/>
                  <a:cs typeface="STIX Two Math"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927003" y="1586935"/>
                <a:ext cx="3223318" cy="529312"/>
              </a:xfrm>
              <a:prstGeom prst="rect">
                <a:avLst/>
              </a:prstGeom>
              <a:blipFill>
                <a:blip r:embed="rId11"/>
                <a:stretch>
                  <a:fillRect l="-1569" b="-9302"/>
                </a:stretch>
              </a:blipFill>
            </p:spPr>
            <p:txBody>
              <a:bodyPr/>
              <a:lstStyle/>
              <a:p>
                <a:r>
                  <a:rPr lang="zh-CN" altLang="en-US">
                    <a:noFill/>
                  </a:rPr>
                  <a:t> </a:t>
                </a:r>
              </a:p>
            </p:txBody>
          </p:sp>
        </mc:Fallback>
      </mc:AlternateContent>
      <p:sp>
        <p:nvSpPr>
          <p:cNvPr id="23" name="左大括弧 38"/>
          <p:cNvSpPr/>
          <p:nvPr/>
        </p:nvSpPr>
        <p:spPr>
          <a:xfrm rot="5400000">
            <a:off x="6746319" y="4957544"/>
            <a:ext cx="319651" cy="1275312"/>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3" name="直線接點 31"/>
          <p:cNvCxnSpPr/>
          <p:nvPr/>
        </p:nvCxnSpPr>
        <p:spPr>
          <a:xfrm>
            <a:off x="7543800" y="5549115"/>
            <a:ext cx="0" cy="290546"/>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橢圓 69"/>
          <p:cNvSpPr/>
          <p:nvPr/>
        </p:nvSpPr>
        <p:spPr>
          <a:xfrm>
            <a:off x="7400500" y="5685953"/>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40" name="直線接點 23"/>
          <p:cNvCxnSpPr/>
          <p:nvPr/>
        </p:nvCxnSpPr>
        <p:spPr>
          <a:xfrm>
            <a:off x="5573080" y="4515757"/>
            <a:ext cx="1361121" cy="745651"/>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1AD7792C-A243-471D-9F34-CB1B0A59F01B}"/>
              </a:ext>
            </a:extLst>
          </p:cNvPr>
          <p:cNvSpPr/>
          <p:nvPr/>
        </p:nvSpPr>
        <p:spPr>
          <a:xfrm>
            <a:off x="9268093" y="5951271"/>
            <a:ext cx="2199641" cy="369332"/>
          </a:xfrm>
          <a:prstGeom prst="rect">
            <a:avLst/>
          </a:prstGeom>
        </p:spPr>
        <p:txBody>
          <a:bodyPr wrap="none">
            <a:spAutoFit/>
          </a:bodyPr>
          <a:lstStyle/>
          <a:p>
            <a:r>
              <a:rPr lang="en-US" altLang="zh-CN" dirty="0">
                <a:latin typeface="STIX Two Math" panose="02020603050405020304" pitchFamily="18" charset="0"/>
                <a:cs typeface="STIX Two Math" panose="02020603050405020304" pitchFamily="18" charset="0"/>
              </a:rPr>
              <a:t>Network Parameters</a:t>
            </a:r>
            <a:endParaRPr lang="zh-CN" altLang="en-US" dirty="0"/>
          </a:p>
        </p:txBody>
      </p:sp>
    </p:spTree>
    <p:custDataLst>
      <p:tags r:id="rId1"/>
    </p:custDataLst>
    <p:extLst>
      <p:ext uri="{BB962C8B-B14F-4D97-AF65-F5344CB8AC3E}">
        <p14:creationId xmlns:p14="http://schemas.microsoft.com/office/powerpoint/2010/main" val="277718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5" grpId="0" animBg="1"/>
      <p:bldP spid="31" grpId="0" animBg="1"/>
      <p:bldP spid="39" grpId="0" animBg="1"/>
      <p:bldP spid="23" grpId="0" animBg="1"/>
      <p:bldP spid="3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Optimization Problem</a:t>
            </a:r>
            <a:endParaRPr lang="zh-CN" altLang="en-US" dirty="0"/>
          </a:p>
        </p:txBody>
      </p:sp>
      <p:sp>
        <p:nvSpPr>
          <p:cNvPr id="3" name="内容占位符 2"/>
          <p:cNvSpPr>
            <a:spLocks noGrp="1"/>
          </p:cNvSpPr>
          <p:nvPr>
            <p:ph idx="1"/>
          </p:nvPr>
        </p:nvSpPr>
        <p:spPr/>
        <p:txBody>
          <a:bodyPr/>
          <a:lstStyle/>
          <a:p>
            <a:r>
              <a:rPr lang="en-US" altLang="zh-CN" dirty="0"/>
              <a:t>Vanishing Gradient Problem</a:t>
            </a:r>
            <a:endParaRPr lang="en-US" altLang="zh-CN" sz="2000" i="1" dirty="0">
              <a:latin typeface="Cambria Math" panose="02040503050406030204" pitchFamily="18" charset="0"/>
            </a:endParaRPr>
          </a:p>
          <a:p>
            <a:pPr lvl="0"/>
            <a:endParaRPr lang="zh-CN" altLang="zh-CN" sz="2000" i="1" dirty="0">
              <a:latin typeface="Cambria Math" panose="02040503050406030204" pitchFamily="18" charset="0"/>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042" y="4079396"/>
            <a:ext cx="4463260" cy="193770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flipH="1">
                <a:off x="1072102" y="1846796"/>
                <a:ext cx="5027141" cy="1848904"/>
              </a:xfrm>
              <a:prstGeom prst="rect">
                <a:avLst/>
              </a:prstGeom>
              <a:noFill/>
            </p:spPr>
            <p:txBody>
              <a:bodyPr wrap="square" rtlCol="0">
                <a:spAutoFit/>
              </a:bodyPr>
              <a:lstStyle/>
              <a:p>
                <a:pPr algn="ctr"/>
                <a14:m>
                  <m:oMath xmlns:m="http://schemas.openxmlformats.org/officeDocument/2006/math">
                    <m:r>
                      <a:rPr lang="en-US" altLang="zh-CN" sz="2800" i="1">
                        <a:latin typeface="Cambria Math" panose="02040503050406030204" pitchFamily="18" charset="0"/>
                        <a:ea typeface="Cambria Math" panose="02040503050406030204" pitchFamily="18" charset="0"/>
                      </a:rPr>
                      <m:t>𝑦</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5</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4</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3</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2</m:t>
                    </m:r>
                    <m:r>
                      <a:rPr lang="en-US" altLang="zh-CN" sz="2800" i="1">
                        <a:latin typeface="Cambria Math" panose="02040503050406030204" pitchFamily="18" charset="0"/>
                        <a:ea typeface="Cambria Math" panose="02040503050406030204" pitchFamily="18" charset="0"/>
                      </a:rPr>
                      <m:t>(</m:t>
                    </m:r>
                    <m:r>
                      <a:rPr lang="pt-BR"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1</m:t>
                    </m:r>
                    <m:d>
                      <m:dPr>
                        <m:ctrlPr>
                          <a:rPr lang="pt-BR" altLang="zh-CN" sz="2800" i="1">
                            <a:latin typeface="Cambria Math" panose="02040503050406030204" pitchFamily="18" charset="0"/>
                            <a:ea typeface="Cambria Math" panose="02040503050406030204" pitchFamily="18" charset="0"/>
                          </a:rPr>
                        </m:ctrlPr>
                      </m:dPr>
                      <m:e>
                        <m:r>
                          <a:rPr lang="pt-BR" altLang="zh-CN" sz="2800" i="1">
                            <a:latin typeface="Cambria Math" panose="02040503050406030204" pitchFamily="18" charset="0"/>
                            <a:ea typeface="Cambria Math" panose="02040503050406030204" pitchFamily="18" charset="0"/>
                          </a:rPr>
                          <m:t>𝑥</m:t>
                        </m:r>
                      </m:e>
                    </m:d>
                    <m:r>
                      <a:rPr lang="en-US" altLang="zh-CN" sz="2800" i="1">
                        <a:latin typeface="Cambria Math" panose="02040503050406030204" pitchFamily="18" charset="0"/>
                        <a:ea typeface="Cambria Math" panose="02040503050406030204" pitchFamily="18" charset="0"/>
                      </a:rPr>
                      <m:t>))))</m:t>
                    </m:r>
                  </m:oMath>
                </a14:m>
                <a:r>
                  <a:rPr lang="zh-CN" altLang="en-US" sz="2800" dirty="0"/>
                  <a:t> </a:t>
                </a:r>
                <a:endParaRPr lang="en-US" altLang="zh-CN" sz="2800" dirty="0"/>
              </a:p>
              <a:p>
                <a:pPr algn="ctr"/>
                <a:r>
                  <a:rPr lang="zh-CN" altLang="en-US" sz="2800" dirty="0"/>
                  <a:t> </a:t>
                </a:r>
                <a:endParaRPr lang="en-US" altLang="zh-CN" sz="2800" dirty="0"/>
              </a:p>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rPr>
                            <m:t>𝑦</m:t>
                          </m:r>
                        </m:num>
                        <m:den>
                          <m:r>
                            <a:rPr lang="en-US" altLang="zh-CN" sz="2800" i="1">
                              <a:latin typeface="Cambria Math" panose="02040503050406030204" pitchFamily="18" charset="0"/>
                            </a:rPr>
                            <m:t>𝜕</m:t>
                          </m:r>
                          <m:r>
                            <a:rPr lang="en-US" altLang="zh-CN" sz="2800" i="1">
                              <a:latin typeface="Cambria Math" panose="02040503050406030204" pitchFamily="18" charset="0"/>
                            </a:rPr>
                            <m:t>𝑥</m:t>
                          </m:r>
                        </m:den>
                      </m:f>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1</m:t>
                          </m:r>
                        </m:num>
                        <m:den>
                          <m:r>
                            <a:rPr lang="en-US" altLang="zh-CN" sz="2800" i="1">
                              <a:latin typeface="Cambria Math" panose="02040503050406030204" pitchFamily="18" charset="0"/>
                            </a:rPr>
                            <m:t>𝜕</m:t>
                          </m:r>
                          <m:r>
                            <m:rPr>
                              <m:sty m:val="p"/>
                            </m:rPr>
                            <a:rPr lang="en-US" altLang="zh-CN" sz="2800" i="1">
                              <a:latin typeface="Cambria Math" panose="02040503050406030204" pitchFamily="18" charset="0"/>
                              <a:ea typeface="Cambria Math" panose="02040503050406030204" pitchFamily="18" charset="0"/>
                            </a:rPr>
                            <m:t>x</m:t>
                          </m:r>
                        </m:den>
                      </m:f>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2</m:t>
                          </m:r>
                        </m:num>
                        <m:den>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1</m:t>
                          </m:r>
                        </m:den>
                      </m:f>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3</m:t>
                          </m:r>
                        </m:num>
                        <m:den>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2</m:t>
                          </m:r>
                        </m:den>
                      </m:f>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4</m:t>
                          </m:r>
                        </m:num>
                        <m:den>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3</m:t>
                          </m:r>
                        </m:den>
                      </m:f>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5</m:t>
                          </m:r>
                        </m:num>
                        <m:den>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𝑓</m:t>
                          </m:r>
                          <m:r>
                            <a:rPr lang="en-US" altLang="zh-CN" sz="2800" i="1" baseline="30000">
                              <a:latin typeface="Cambria Math" panose="02040503050406030204" pitchFamily="18" charset="0"/>
                              <a:ea typeface="Cambria Math" panose="02040503050406030204" pitchFamily="18" charset="0"/>
                            </a:rPr>
                            <m:t>4</m:t>
                          </m:r>
                        </m:den>
                      </m:f>
                    </m:oMath>
                  </m:oMathPara>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flipH="1">
                <a:off x="1072102" y="1846796"/>
                <a:ext cx="5027141" cy="1848904"/>
              </a:xfrm>
              <a:prstGeom prst="rect">
                <a:avLst/>
              </a:prstGeom>
              <a:blipFill>
                <a:blip r:embed="rId4"/>
                <a:stretch>
                  <a:fillRect b="-547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89453C3-F2C7-0D3A-40D0-125A59CE85B0}"/>
              </a:ext>
            </a:extLst>
          </p:cNvPr>
          <p:cNvSpPr txBox="1"/>
          <p:nvPr/>
        </p:nvSpPr>
        <p:spPr>
          <a:xfrm>
            <a:off x="6248400" y="1905000"/>
            <a:ext cx="3124200" cy="400110"/>
          </a:xfrm>
          <a:prstGeom prst="rect">
            <a:avLst/>
          </a:prstGeom>
          <a:noFill/>
        </p:spPr>
        <p:txBody>
          <a:bodyPr wrap="square" rtlCol="0">
            <a:spAutoFit/>
          </a:bodyPr>
          <a:lstStyle/>
          <a:p>
            <a:r>
              <a:rPr kumimoji="1" lang="en-US" altLang="zh-CN" sz="2000" dirty="0"/>
              <a:t>Error Back Propagation</a:t>
            </a:r>
            <a:r>
              <a:rPr kumimoji="1" lang="zh-CN" altLang="en-US" sz="2000" dirty="0"/>
              <a:t>：</a:t>
            </a:r>
          </a:p>
        </p:txBody>
      </p:sp>
      <p:pic>
        <p:nvPicPr>
          <p:cNvPr id="5" name="图片 4">
            <a:extLst>
              <a:ext uri="{FF2B5EF4-FFF2-40B4-BE49-F238E27FC236}">
                <a16:creationId xmlns:a16="http://schemas.microsoft.com/office/drawing/2014/main" id="{D4503DAC-ED73-366B-68E6-DED31955E272}"/>
              </a:ext>
            </a:extLst>
          </p:cNvPr>
          <p:cNvPicPr>
            <a:picLocks noChangeAspect="1"/>
          </p:cNvPicPr>
          <p:nvPr/>
        </p:nvPicPr>
        <p:blipFill>
          <a:blip r:embed="rId5"/>
          <a:stretch>
            <a:fillRect/>
          </a:stretch>
        </p:blipFill>
        <p:spPr>
          <a:xfrm>
            <a:off x="6992971" y="2326319"/>
            <a:ext cx="3695700" cy="495300"/>
          </a:xfrm>
          <a:prstGeom prst="rect">
            <a:avLst/>
          </a:prstGeom>
        </p:spPr>
      </p:pic>
    </p:spTree>
    <p:extLst>
      <p:ext uri="{BB962C8B-B14F-4D97-AF65-F5344CB8AC3E}">
        <p14:creationId xmlns:p14="http://schemas.microsoft.com/office/powerpoint/2010/main" val="6244624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Optimization Problem</a:t>
            </a:r>
            <a:endParaRPr lang="zh-CN" altLang="en-US" dirty="0"/>
          </a:p>
        </p:txBody>
      </p:sp>
      <p:sp>
        <p:nvSpPr>
          <p:cNvPr id="3" name="内容占位符 2"/>
          <p:cNvSpPr>
            <a:spLocks noGrp="1"/>
          </p:cNvSpPr>
          <p:nvPr>
            <p:ph idx="1"/>
          </p:nvPr>
        </p:nvSpPr>
        <p:spPr/>
        <p:txBody>
          <a:bodyPr/>
          <a:lstStyle/>
          <a:p>
            <a:r>
              <a:rPr lang="en-US" altLang="zh-CN" dirty="0"/>
              <a:t>Difficulty</a:t>
            </a:r>
          </a:p>
          <a:p>
            <a:pPr lvl="1"/>
            <a:r>
              <a:rPr lang="en" altLang="zh-CN" b="0" i="0" dirty="0">
                <a:solidFill>
                  <a:srgbClr val="333333"/>
                </a:solidFill>
                <a:effectLst/>
              </a:rPr>
              <a:t>Nonconvex optimization problem: there is a local optimal solution rather than a global optimal solution, which affects iteration</a:t>
            </a:r>
            <a:endParaRPr lang="zh-CN" altLang="en-US" dirty="0"/>
          </a:p>
          <a:p>
            <a:pPr lvl="1"/>
            <a:r>
              <a:rPr lang="en-US" altLang="zh-CN" dirty="0">
                <a:solidFill>
                  <a:srgbClr val="333333"/>
                </a:solidFill>
              </a:rPr>
              <a:t>Vanishing Gradient Problem, </a:t>
            </a:r>
            <a:r>
              <a:rPr lang="en" altLang="zh-CN" dirty="0">
                <a:solidFill>
                  <a:srgbClr val="333333"/>
                </a:solidFill>
              </a:rPr>
              <a:t>lower </a:t>
            </a:r>
            <a:r>
              <a:rPr lang="en" altLang="zh-CN" dirty="0" err="1">
                <a:solidFill>
                  <a:srgbClr val="333333"/>
                </a:solidFill>
              </a:rPr>
              <a:t>parms</a:t>
            </a:r>
            <a:r>
              <a:rPr lang="en" altLang="zh-CN" dirty="0">
                <a:solidFill>
                  <a:srgbClr val="333333"/>
                </a:solidFill>
              </a:rPr>
              <a:t> are difficult to adjust</a:t>
            </a:r>
            <a:endParaRPr lang="zh-CN" altLang="en-US" dirty="0">
              <a:solidFill>
                <a:srgbClr val="333333"/>
              </a:solidFill>
            </a:endParaRPr>
          </a:p>
          <a:p>
            <a:pPr lvl="1"/>
            <a:r>
              <a:rPr lang="en" altLang="zh-CN" dirty="0">
                <a:solidFill>
                  <a:srgbClr val="333333"/>
                </a:solidFill>
              </a:rPr>
              <a:t>Too many parameters affect training</a:t>
            </a:r>
            <a:endParaRPr lang="en-US" altLang="zh-CN" dirty="0">
              <a:solidFill>
                <a:srgbClr val="333333"/>
              </a:solidFill>
            </a:endParaRPr>
          </a:p>
          <a:p>
            <a:pPr lvl="1"/>
            <a:r>
              <a:rPr lang="en" altLang="zh-CN" dirty="0">
                <a:solidFill>
                  <a:srgbClr val="333333"/>
                </a:solidFill>
              </a:rPr>
              <a:t>Parameters are difficult to interpret</a:t>
            </a:r>
            <a:endParaRPr lang="zh-CN" altLang="en-US" dirty="0">
              <a:solidFill>
                <a:srgbClr val="333333"/>
              </a:solidFill>
            </a:endParaRPr>
          </a:p>
          <a:p>
            <a:r>
              <a:rPr lang="en-US" altLang="zh-CN" dirty="0"/>
              <a:t>Demand</a:t>
            </a:r>
            <a:endParaRPr lang="zh-CN" altLang="en-US" dirty="0"/>
          </a:p>
          <a:p>
            <a:pPr lvl="1"/>
            <a:r>
              <a:rPr lang="en-US" altLang="zh-CN" dirty="0">
                <a:solidFill>
                  <a:srgbClr val="333333"/>
                </a:solidFill>
              </a:rPr>
              <a:t>Large computational resource</a:t>
            </a:r>
            <a:endParaRPr lang="zh-CN" altLang="en-US" dirty="0">
              <a:solidFill>
                <a:srgbClr val="333333"/>
              </a:solidFill>
            </a:endParaRPr>
          </a:p>
          <a:p>
            <a:pPr lvl="1"/>
            <a:r>
              <a:rPr lang="en-US" altLang="zh-CN" dirty="0">
                <a:solidFill>
                  <a:srgbClr val="333333"/>
                </a:solidFill>
              </a:rPr>
              <a:t>More data</a:t>
            </a:r>
            <a:endParaRPr lang="zh-CN" altLang="en-US" dirty="0">
              <a:solidFill>
                <a:srgbClr val="333333"/>
              </a:solidFill>
            </a:endParaRPr>
          </a:p>
          <a:p>
            <a:pPr lvl="1"/>
            <a:r>
              <a:rPr lang="en" altLang="zh-CN" dirty="0">
                <a:solidFill>
                  <a:srgbClr val="333333"/>
                </a:solidFill>
              </a:rPr>
              <a:t>Efficiency of algorithm is good: convergence is fast</a:t>
            </a:r>
            <a:br>
              <a:rPr lang="en" altLang="zh-CN" dirty="0"/>
            </a:br>
            <a:endParaRPr lang="zh-CN" altLang="en-US" dirty="0"/>
          </a:p>
        </p:txBody>
      </p:sp>
    </p:spTree>
    <p:extLst>
      <p:ext uri="{BB962C8B-B14F-4D97-AF65-F5344CB8AC3E}">
        <p14:creationId xmlns:p14="http://schemas.microsoft.com/office/powerpoint/2010/main" val="2332967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tanh(x)</a:t>
            </a:r>
          </a:p>
        </p:txBody>
      </p:sp>
      <p:sp>
        <p:nvSpPr>
          <p:cNvPr id="4" name="object 4"/>
          <p:cNvSpPr txBox="1"/>
          <p:nvPr/>
        </p:nvSpPr>
        <p:spPr>
          <a:xfrm>
            <a:off x="5257559" y="2549201"/>
            <a:ext cx="6324841" cy="1120820"/>
          </a:xfrm>
          <a:prstGeom prst="rect">
            <a:avLst/>
          </a:prstGeom>
        </p:spPr>
        <p:txBody>
          <a:bodyPr vert="horz" wrap="square" lIns="0" tIns="12700" rIns="0" bIns="0" rtlCol="0">
            <a:spAutoFit/>
          </a:bodyPr>
          <a:lstStyle/>
          <a:p>
            <a:pPr marL="325755" indent="-313690">
              <a:lnSpc>
                <a:spcPct val="100000"/>
              </a:lnSpc>
              <a:spcBef>
                <a:spcPts val="100"/>
              </a:spcBef>
              <a:buChar char="-"/>
              <a:tabLst>
                <a:tab pos="325755" algn="l"/>
                <a:tab pos="326390" algn="l"/>
              </a:tabLst>
            </a:pPr>
            <a:r>
              <a:rPr sz="2400" dirty="0">
                <a:latin typeface="Arial" panose="020B0604020202090204"/>
                <a:cs typeface="Arial" panose="020B0604020202090204"/>
              </a:rPr>
              <a:t>Squashes</a:t>
            </a:r>
            <a:r>
              <a:rPr sz="2400" spc="-30" dirty="0">
                <a:latin typeface="Arial" panose="020B0604020202090204"/>
                <a:cs typeface="Arial" panose="020B0604020202090204"/>
              </a:rPr>
              <a:t> </a:t>
            </a:r>
            <a:r>
              <a:rPr sz="2400" dirty="0">
                <a:latin typeface="Arial" panose="020B0604020202090204"/>
                <a:cs typeface="Arial" panose="020B0604020202090204"/>
              </a:rPr>
              <a:t>numbers</a:t>
            </a:r>
            <a:r>
              <a:rPr sz="2400" spc="-20" dirty="0">
                <a:latin typeface="Arial" panose="020B0604020202090204"/>
                <a:cs typeface="Arial" panose="020B0604020202090204"/>
              </a:rPr>
              <a:t> </a:t>
            </a:r>
            <a:r>
              <a:rPr sz="2400" dirty="0">
                <a:latin typeface="Arial" panose="020B0604020202090204"/>
                <a:cs typeface="Arial" panose="020B0604020202090204"/>
              </a:rPr>
              <a:t>to</a:t>
            </a:r>
            <a:r>
              <a:rPr sz="2400" spc="-20" dirty="0">
                <a:latin typeface="Arial" panose="020B0604020202090204"/>
                <a:cs typeface="Arial" panose="020B0604020202090204"/>
              </a:rPr>
              <a:t> </a:t>
            </a:r>
            <a:r>
              <a:rPr sz="2400" dirty="0">
                <a:latin typeface="Arial" panose="020B0604020202090204"/>
                <a:cs typeface="Arial" panose="020B0604020202090204"/>
              </a:rPr>
              <a:t>range</a:t>
            </a:r>
            <a:r>
              <a:rPr sz="2400" spc="-15" dirty="0">
                <a:latin typeface="Arial" panose="020B0604020202090204"/>
                <a:cs typeface="Arial" panose="020B0604020202090204"/>
              </a:rPr>
              <a:t> </a:t>
            </a:r>
            <a:r>
              <a:rPr sz="2400" spc="-10" dirty="0">
                <a:latin typeface="Arial" panose="020B0604020202090204"/>
                <a:cs typeface="Arial" panose="020B0604020202090204"/>
              </a:rPr>
              <a:t>[-</a:t>
            </a:r>
            <a:r>
              <a:rPr sz="2400" spc="-20" dirty="0">
                <a:latin typeface="Arial" panose="020B0604020202090204"/>
                <a:cs typeface="Arial" panose="020B0604020202090204"/>
              </a:rPr>
              <a:t>1,1]</a:t>
            </a:r>
            <a:endParaRPr sz="2400" dirty="0">
              <a:latin typeface="Arial" panose="020B0604020202090204"/>
              <a:cs typeface="Arial" panose="020B0604020202090204"/>
            </a:endParaRPr>
          </a:p>
          <a:p>
            <a:pPr marL="325755" indent="-313690">
              <a:lnSpc>
                <a:spcPct val="100000"/>
              </a:lnSpc>
              <a:buChar char="-"/>
              <a:tabLst>
                <a:tab pos="325755" algn="l"/>
                <a:tab pos="326390" algn="l"/>
              </a:tabLst>
            </a:pPr>
            <a:r>
              <a:rPr sz="2400" dirty="0">
                <a:solidFill>
                  <a:srgbClr val="37761C"/>
                </a:solidFill>
                <a:latin typeface="Arial" panose="020B0604020202090204"/>
                <a:cs typeface="Arial" panose="020B0604020202090204"/>
              </a:rPr>
              <a:t>zero</a:t>
            </a:r>
            <a:r>
              <a:rPr sz="2400" spc="-1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centered</a:t>
            </a:r>
            <a:r>
              <a:rPr sz="2400" spc="-15" dirty="0">
                <a:solidFill>
                  <a:srgbClr val="37761C"/>
                </a:solidFill>
                <a:latin typeface="Arial" panose="020B0604020202090204"/>
                <a:cs typeface="Arial" panose="020B0604020202090204"/>
              </a:rPr>
              <a:t> </a:t>
            </a:r>
            <a:r>
              <a:rPr sz="2400" spc="-10" dirty="0">
                <a:solidFill>
                  <a:srgbClr val="37761C"/>
                </a:solidFill>
                <a:latin typeface="Arial" panose="020B0604020202090204"/>
                <a:cs typeface="Arial" panose="020B0604020202090204"/>
              </a:rPr>
              <a:t>(nice)</a:t>
            </a:r>
            <a:endParaRPr sz="2400" dirty="0">
              <a:latin typeface="Arial" panose="020B0604020202090204"/>
              <a:cs typeface="Arial" panose="020B0604020202090204"/>
            </a:endParaRPr>
          </a:p>
          <a:p>
            <a:pPr marL="325755" indent="-313690">
              <a:lnSpc>
                <a:spcPct val="100000"/>
              </a:lnSpc>
              <a:buChar char="-"/>
              <a:tabLst>
                <a:tab pos="325755" algn="l"/>
                <a:tab pos="326390" algn="l"/>
              </a:tabLst>
            </a:pPr>
            <a:r>
              <a:rPr sz="2400" dirty="0">
                <a:solidFill>
                  <a:srgbClr val="FF0000"/>
                </a:solidFill>
                <a:latin typeface="Arial" panose="020B0604020202090204"/>
                <a:cs typeface="Arial" panose="020B0604020202090204"/>
              </a:rPr>
              <a:t>still</a:t>
            </a:r>
            <a:r>
              <a:rPr sz="2400" spc="-3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kills</a:t>
            </a:r>
            <a:r>
              <a:rPr sz="2400" spc="-2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gradients</a:t>
            </a:r>
            <a:r>
              <a:rPr sz="2400" spc="-2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when</a:t>
            </a:r>
            <a:r>
              <a:rPr sz="2400" spc="-2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saturated</a:t>
            </a:r>
            <a:r>
              <a:rPr sz="2400" spc="-25" dirty="0">
                <a:solidFill>
                  <a:srgbClr val="FF0000"/>
                </a:solidFill>
                <a:latin typeface="Arial" panose="020B0604020202090204"/>
                <a:cs typeface="Arial" panose="020B0604020202090204"/>
              </a:rPr>
              <a:t> :</a:t>
            </a:r>
            <a:endParaRPr sz="2400" dirty="0">
              <a:latin typeface="Arial" panose="020B0604020202090204"/>
              <a:cs typeface="Arial" panose="020B0604020202090204"/>
            </a:endParaRPr>
          </a:p>
        </p:txBody>
      </p:sp>
      <p:pic>
        <p:nvPicPr>
          <p:cNvPr id="5" name="object 6"/>
          <p:cNvPicPr/>
          <p:nvPr>
            <p:custDataLst>
              <p:tags r:id="rId1"/>
            </p:custDataLst>
          </p:nvPr>
        </p:nvPicPr>
        <p:blipFill>
          <a:blip r:embed="rId5" cstate="print"/>
          <a:stretch>
            <a:fillRect/>
          </a:stretch>
        </p:blipFill>
        <p:spPr>
          <a:xfrm>
            <a:off x="1700013" y="2207128"/>
            <a:ext cx="2369039" cy="1804967"/>
          </a:xfrm>
          <a:prstGeom prst="rect">
            <a:avLst/>
          </a:prstGeom>
        </p:spPr>
      </p:pic>
      <p:pic>
        <p:nvPicPr>
          <p:cNvPr id="7" name="图片 4" descr="屏幕剪辑"/>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752600" y="4191188"/>
            <a:ext cx="3249757" cy="685800"/>
          </a:xfrm>
          <a:prstGeom prst="rect">
            <a:avLst/>
          </a:prstGeom>
        </p:spPr>
      </p:pic>
      <p:pic>
        <p:nvPicPr>
          <p:cNvPr id="8" name="图片 3"/>
          <p:cNvPicPr>
            <a:picLocks noChangeAspect="1"/>
          </p:cNvPicPr>
          <p:nvPr>
            <p:custDataLst>
              <p:tags r:id="rId3"/>
            </p:custDataLst>
          </p:nvPr>
        </p:nvPicPr>
        <p:blipFill>
          <a:blip r:embed="rId7"/>
          <a:stretch>
            <a:fillRect/>
          </a:stretch>
        </p:blipFill>
        <p:spPr>
          <a:xfrm>
            <a:off x="1828801" y="4994702"/>
            <a:ext cx="2541442" cy="4235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solidFill>
                  <a:srgbClr val="333333"/>
                </a:solidFill>
                <a:effectLst/>
                <a:latin typeface="Arial" panose="020B0604020202090204" pitchFamily="34" charset="0"/>
                <a:sym typeface="+mn-ea"/>
              </a:rPr>
              <a:t>Common activation function: ramp function</a:t>
            </a:r>
            <a:endParaRPr lang="en-US"/>
          </a:p>
        </p:txBody>
      </p:sp>
      <p:sp>
        <p:nvSpPr>
          <p:cNvPr id="7" name="object 3"/>
          <p:cNvSpPr txBox="1"/>
          <p:nvPr>
            <p:custDataLst>
              <p:tags r:id="rId1"/>
            </p:custDataLst>
          </p:nvPr>
        </p:nvSpPr>
        <p:spPr>
          <a:xfrm>
            <a:off x="1659335" y="4396648"/>
            <a:ext cx="2971165" cy="747395"/>
          </a:xfrm>
          <a:prstGeom prst="rect">
            <a:avLst/>
          </a:prstGeom>
        </p:spPr>
        <p:txBody>
          <a:bodyPr vert="horz" wrap="square" lIns="0" tIns="12700" rIns="0" bIns="0" rtlCol="0">
            <a:spAutoFit/>
          </a:bodyPr>
          <a:lstStyle/>
          <a:p>
            <a:pPr marL="927100" lvl="2" indent="457200">
              <a:lnSpc>
                <a:spcPts val="2865"/>
              </a:lnSpc>
              <a:spcBef>
                <a:spcPts val="100"/>
              </a:spcBef>
            </a:pPr>
            <a:r>
              <a:rPr sz="2400" b="1" spc="-20" dirty="0">
                <a:latin typeface="Arial" panose="020B0604020202090204"/>
                <a:cs typeface="Arial" panose="020B0604020202090204"/>
              </a:rPr>
              <a:t>ReLU</a:t>
            </a:r>
            <a:endParaRPr sz="2400">
              <a:latin typeface="Arial" panose="020B0604020202090204"/>
              <a:cs typeface="Arial" panose="020B0604020202090204"/>
            </a:endParaRPr>
          </a:p>
          <a:p>
            <a:pPr marL="12700">
              <a:lnSpc>
                <a:spcPts val="2865"/>
              </a:lnSpc>
            </a:pPr>
            <a:r>
              <a:rPr sz="2400" dirty="0">
                <a:latin typeface="Arial" panose="020B0604020202090204"/>
                <a:cs typeface="Arial" panose="020B0604020202090204"/>
              </a:rPr>
              <a:t>(Rectified</a:t>
            </a:r>
            <a:r>
              <a:rPr sz="2400" spc="-30" dirty="0">
                <a:latin typeface="Arial" panose="020B0604020202090204"/>
                <a:cs typeface="Arial" panose="020B0604020202090204"/>
              </a:rPr>
              <a:t> </a:t>
            </a:r>
            <a:r>
              <a:rPr sz="2400" dirty="0">
                <a:latin typeface="Arial" panose="020B0604020202090204"/>
                <a:cs typeface="Arial" panose="020B0604020202090204"/>
              </a:rPr>
              <a:t>Linear</a:t>
            </a:r>
            <a:r>
              <a:rPr sz="2400" spc="-30" dirty="0">
                <a:latin typeface="Arial" panose="020B0604020202090204"/>
                <a:cs typeface="Arial" panose="020B0604020202090204"/>
              </a:rPr>
              <a:t> </a:t>
            </a:r>
            <a:r>
              <a:rPr sz="2400" spc="-10" dirty="0">
                <a:latin typeface="Arial" panose="020B0604020202090204"/>
                <a:cs typeface="Arial" panose="020B0604020202090204"/>
              </a:rPr>
              <a:t>Unit)</a:t>
            </a:r>
            <a:endParaRPr sz="2400">
              <a:latin typeface="Arial" panose="020B0604020202090204"/>
              <a:cs typeface="Arial" panose="020B0604020202090204"/>
            </a:endParaRPr>
          </a:p>
        </p:txBody>
      </p:sp>
      <p:sp>
        <p:nvSpPr>
          <p:cNvPr id="8" name="object 4"/>
          <p:cNvSpPr txBox="1">
            <a:spLocks noGrp="1"/>
          </p:cNvSpPr>
          <p:nvPr>
            <p:custDataLst>
              <p:tags r:id="rId2"/>
            </p:custDataLst>
          </p:nvPr>
        </p:nvSpPr>
        <p:spPr>
          <a:xfrm>
            <a:off x="5409959" y="1295273"/>
            <a:ext cx="3886200" cy="391160"/>
          </a:xfrm>
          <a:prstGeom prst="rect">
            <a:avLst/>
          </a:prstGeom>
        </p:spPr>
        <p:txBody>
          <a:bodyPr vert="horz" wrap="square" lIns="0" tIns="12700" rIns="0" bIns="0" rtlCol="0">
            <a:spAutoFit/>
          </a:bodyPr>
          <a:lstStyle>
            <a:lvl1pPr>
              <a:defRPr sz="2400" b="0" i="0">
                <a:solidFill>
                  <a:schemeClr val="tx1"/>
                </a:solidFill>
                <a:latin typeface="Arial" panose="020B0604020202090204"/>
                <a:ea typeface="+mj-ea"/>
                <a:cs typeface="Arial" panose="020B0604020202090204"/>
              </a:defRPr>
            </a:lvl1pPr>
          </a:lstStyle>
          <a:p>
            <a:pPr marL="12700">
              <a:lnSpc>
                <a:spcPct val="100000"/>
              </a:lnSpc>
              <a:spcBef>
                <a:spcPts val="100"/>
              </a:spcBef>
              <a:tabLst>
                <a:tab pos="342265" algn="l"/>
              </a:tabLst>
            </a:pPr>
            <a:r>
              <a:rPr spc="-50" dirty="0"/>
              <a:t>-</a:t>
            </a:r>
            <a:r>
              <a:rPr dirty="0"/>
              <a:t>	Computes</a:t>
            </a:r>
            <a:r>
              <a:rPr spc="-25" dirty="0"/>
              <a:t> </a:t>
            </a:r>
            <a:r>
              <a:rPr b="1" dirty="0">
                <a:latin typeface="Arial" panose="020B0604020202090204"/>
                <a:cs typeface="Arial" panose="020B0604020202090204"/>
              </a:rPr>
              <a:t>f(x)</a:t>
            </a:r>
            <a:r>
              <a:rPr b="1" spc="-15" dirty="0">
                <a:latin typeface="Arial" panose="020B0604020202090204"/>
                <a:cs typeface="Arial" panose="020B0604020202090204"/>
              </a:rPr>
              <a:t> </a:t>
            </a:r>
            <a:r>
              <a:rPr b="1" dirty="0">
                <a:latin typeface="Arial" panose="020B0604020202090204"/>
                <a:cs typeface="Arial" panose="020B0604020202090204"/>
              </a:rPr>
              <a:t>=</a:t>
            </a:r>
            <a:r>
              <a:rPr b="1" spc="-15" dirty="0">
                <a:latin typeface="Arial" panose="020B0604020202090204"/>
                <a:cs typeface="Arial" panose="020B0604020202090204"/>
              </a:rPr>
              <a:t> </a:t>
            </a:r>
            <a:r>
              <a:rPr b="1" spc="-10" dirty="0">
                <a:latin typeface="Arial" panose="020B0604020202090204"/>
                <a:cs typeface="Arial" panose="020B0604020202090204"/>
              </a:rPr>
              <a:t>max(0,x)</a:t>
            </a:r>
          </a:p>
        </p:txBody>
      </p:sp>
      <p:sp>
        <p:nvSpPr>
          <p:cNvPr id="9" name="object 5"/>
          <p:cNvSpPr txBox="1"/>
          <p:nvPr/>
        </p:nvSpPr>
        <p:spPr>
          <a:xfrm>
            <a:off x="5282860" y="1991613"/>
            <a:ext cx="4798060" cy="3723004"/>
          </a:xfrm>
          <a:prstGeom prst="rect">
            <a:avLst/>
          </a:prstGeom>
        </p:spPr>
        <p:txBody>
          <a:bodyPr vert="horz" wrap="square" lIns="0" tIns="12700" rIns="0" bIns="0" rtlCol="0">
            <a:spAutoFit/>
          </a:bodyPr>
          <a:lstStyle/>
          <a:p>
            <a:pPr marL="469900" indent="-321945">
              <a:lnSpc>
                <a:spcPts val="2630"/>
              </a:lnSpc>
              <a:spcBef>
                <a:spcPts val="100"/>
              </a:spcBef>
              <a:buChar char="-"/>
              <a:tabLst>
                <a:tab pos="469265" algn="l"/>
                <a:tab pos="469900" algn="l"/>
              </a:tabLst>
            </a:pPr>
            <a:r>
              <a:rPr sz="2200" dirty="0">
                <a:solidFill>
                  <a:srgbClr val="37761C"/>
                </a:solidFill>
                <a:latin typeface="Arial" panose="020B0604020202090204"/>
                <a:cs typeface="Arial" panose="020B0604020202090204"/>
              </a:rPr>
              <a:t>Does</a:t>
            </a:r>
            <a:r>
              <a:rPr sz="2200" spc="-30"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not</a:t>
            </a:r>
            <a:r>
              <a:rPr sz="2200" spc="-1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saturate</a:t>
            </a:r>
            <a:r>
              <a:rPr sz="2200" spc="-20"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(in</a:t>
            </a:r>
            <a:r>
              <a:rPr sz="2200" spc="-15" dirty="0">
                <a:solidFill>
                  <a:srgbClr val="37761C"/>
                </a:solidFill>
                <a:latin typeface="Arial" panose="020B0604020202090204"/>
                <a:cs typeface="Arial" panose="020B0604020202090204"/>
              </a:rPr>
              <a:t> </a:t>
            </a:r>
            <a:r>
              <a:rPr sz="2200" spc="-10" dirty="0">
                <a:solidFill>
                  <a:srgbClr val="37761C"/>
                </a:solidFill>
                <a:latin typeface="Arial" panose="020B0604020202090204"/>
                <a:cs typeface="Arial" panose="020B0604020202090204"/>
              </a:rPr>
              <a:t>+region)</a:t>
            </a:r>
            <a:endParaRPr sz="2200" dirty="0">
              <a:latin typeface="Arial" panose="020B0604020202090204"/>
              <a:cs typeface="Arial" panose="020B0604020202090204"/>
            </a:endParaRPr>
          </a:p>
          <a:p>
            <a:pPr marL="469900" indent="-321945">
              <a:lnSpc>
                <a:spcPts val="2625"/>
              </a:lnSpc>
              <a:buChar char="-"/>
              <a:tabLst>
                <a:tab pos="469265" algn="l"/>
                <a:tab pos="469900" algn="l"/>
              </a:tabLst>
            </a:pPr>
            <a:r>
              <a:rPr sz="2200" dirty="0">
                <a:solidFill>
                  <a:srgbClr val="37761C"/>
                </a:solidFill>
                <a:latin typeface="Arial" panose="020B0604020202090204"/>
                <a:cs typeface="Arial" panose="020B0604020202090204"/>
              </a:rPr>
              <a:t>Very</a:t>
            </a:r>
            <a:r>
              <a:rPr sz="2200" spc="-4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computationally</a:t>
            </a:r>
            <a:r>
              <a:rPr sz="2200" spc="-35" dirty="0">
                <a:solidFill>
                  <a:srgbClr val="37761C"/>
                </a:solidFill>
                <a:latin typeface="Arial" panose="020B0604020202090204"/>
                <a:cs typeface="Arial" panose="020B0604020202090204"/>
              </a:rPr>
              <a:t> </a:t>
            </a:r>
            <a:r>
              <a:rPr sz="2200" spc="-10" dirty="0">
                <a:solidFill>
                  <a:srgbClr val="37761C"/>
                </a:solidFill>
                <a:latin typeface="Arial" panose="020B0604020202090204"/>
                <a:cs typeface="Arial" panose="020B0604020202090204"/>
              </a:rPr>
              <a:t>efficient</a:t>
            </a:r>
            <a:endParaRPr sz="2200" dirty="0">
              <a:latin typeface="Arial" panose="020B0604020202090204"/>
              <a:cs typeface="Arial" panose="020B0604020202090204"/>
            </a:endParaRPr>
          </a:p>
          <a:p>
            <a:pPr marL="469900" marR="285115" indent="-321945">
              <a:lnSpc>
                <a:spcPts val="2630"/>
              </a:lnSpc>
              <a:spcBef>
                <a:spcPts val="85"/>
              </a:spcBef>
              <a:buChar char="-"/>
              <a:tabLst>
                <a:tab pos="469265" algn="l"/>
                <a:tab pos="469900" algn="l"/>
              </a:tabLst>
            </a:pPr>
            <a:r>
              <a:rPr sz="2200" dirty="0">
                <a:solidFill>
                  <a:srgbClr val="37761C"/>
                </a:solidFill>
                <a:latin typeface="Arial" panose="020B0604020202090204"/>
                <a:cs typeface="Arial" panose="020B0604020202090204"/>
              </a:rPr>
              <a:t>Converges</a:t>
            </a:r>
            <a:r>
              <a:rPr sz="2200" spc="-30"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much</a:t>
            </a:r>
            <a:r>
              <a:rPr sz="2200" spc="-2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faster</a:t>
            </a:r>
            <a:r>
              <a:rPr sz="2200" spc="-25" dirty="0">
                <a:solidFill>
                  <a:srgbClr val="37761C"/>
                </a:solidFill>
                <a:latin typeface="Arial" panose="020B0604020202090204"/>
                <a:cs typeface="Arial" panose="020B0604020202090204"/>
              </a:rPr>
              <a:t> </a:t>
            </a:r>
            <a:r>
              <a:rPr sz="2200" spc="-20" dirty="0">
                <a:solidFill>
                  <a:srgbClr val="37761C"/>
                </a:solidFill>
                <a:latin typeface="Arial" panose="020B0604020202090204"/>
                <a:cs typeface="Arial" panose="020B0604020202090204"/>
              </a:rPr>
              <a:t>than </a:t>
            </a:r>
            <a:r>
              <a:rPr sz="2200" dirty="0">
                <a:solidFill>
                  <a:srgbClr val="37761C"/>
                </a:solidFill>
                <a:latin typeface="Arial" panose="020B0604020202090204"/>
                <a:cs typeface="Arial" panose="020B0604020202090204"/>
              </a:rPr>
              <a:t>sigmoid/tanh</a:t>
            </a:r>
            <a:r>
              <a:rPr sz="2200" spc="-3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in</a:t>
            </a:r>
            <a:r>
              <a:rPr sz="2200" spc="-20"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practice</a:t>
            </a:r>
            <a:r>
              <a:rPr sz="2200" spc="-2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(e.g.</a:t>
            </a:r>
            <a:r>
              <a:rPr sz="2200" spc="-20" dirty="0">
                <a:solidFill>
                  <a:srgbClr val="37761C"/>
                </a:solidFill>
                <a:latin typeface="Arial" panose="020B0604020202090204"/>
                <a:cs typeface="Arial" panose="020B0604020202090204"/>
              </a:rPr>
              <a:t> </a:t>
            </a:r>
            <a:r>
              <a:rPr sz="2200" spc="-25" dirty="0">
                <a:solidFill>
                  <a:srgbClr val="37761C"/>
                </a:solidFill>
                <a:latin typeface="Arial" panose="020B0604020202090204"/>
                <a:cs typeface="Arial" panose="020B0604020202090204"/>
              </a:rPr>
              <a:t>6x)</a:t>
            </a:r>
            <a:endParaRPr sz="2200" dirty="0">
              <a:latin typeface="Arial" panose="020B0604020202090204"/>
              <a:cs typeface="Arial" panose="020B0604020202090204"/>
            </a:endParaRPr>
          </a:p>
          <a:p>
            <a:pPr marL="469900" indent="-321945">
              <a:lnSpc>
                <a:spcPts val="2525"/>
              </a:lnSpc>
              <a:buChar char="-"/>
              <a:tabLst>
                <a:tab pos="469265" algn="l"/>
                <a:tab pos="469900" algn="l"/>
              </a:tabLst>
            </a:pPr>
            <a:r>
              <a:rPr sz="2200" dirty="0">
                <a:solidFill>
                  <a:srgbClr val="37761C"/>
                </a:solidFill>
                <a:latin typeface="Arial" panose="020B0604020202090204"/>
                <a:cs typeface="Arial" panose="020B0604020202090204"/>
              </a:rPr>
              <a:t>Actually</a:t>
            </a:r>
            <a:r>
              <a:rPr sz="2200" spc="-3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more</a:t>
            </a:r>
            <a:r>
              <a:rPr sz="2200" spc="-3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biologically</a:t>
            </a:r>
            <a:r>
              <a:rPr sz="2200" spc="-30" dirty="0">
                <a:solidFill>
                  <a:srgbClr val="37761C"/>
                </a:solidFill>
                <a:latin typeface="Arial" panose="020B0604020202090204"/>
                <a:cs typeface="Arial" panose="020B0604020202090204"/>
              </a:rPr>
              <a:t> </a:t>
            </a:r>
            <a:r>
              <a:rPr sz="2200" spc="-10" dirty="0">
                <a:solidFill>
                  <a:srgbClr val="37761C"/>
                </a:solidFill>
                <a:latin typeface="Arial" panose="020B0604020202090204"/>
                <a:cs typeface="Arial" panose="020B0604020202090204"/>
              </a:rPr>
              <a:t>plausible</a:t>
            </a:r>
            <a:endParaRPr sz="2200" dirty="0">
              <a:latin typeface="Arial" panose="020B0604020202090204"/>
              <a:cs typeface="Arial" panose="020B0604020202090204"/>
            </a:endParaRPr>
          </a:p>
          <a:p>
            <a:pPr marL="469900">
              <a:lnSpc>
                <a:spcPts val="2635"/>
              </a:lnSpc>
            </a:pPr>
            <a:r>
              <a:rPr sz="2200" dirty="0">
                <a:solidFill>
                  <a:srgbClr val="37761C"/>
                </a:solidFill>
                <a:latin typeface="Arial" panose="020B0604020202090204"/>
                <a:cs typeface="Arial" panose="020B0604020202090204"/>
              </a:rPr>
              <a:t>than</a:t>
            </a:r>
            <a:r>
              <a:rPr sz="2200" spc="-20" dirty="0">
                <a:solidFill>
                  <a:srgbClr val="37761C"/>
                </a:solidFill>
                <a:latin typeface="Arial" panose="020B0604020202090204"/>
                <a:cs typeface="Arial" panose="020B0604020202090204"/>
              </a:rPr>
              <a:t> </a:t>
            </a:r>
            <a:r>
              <a:rPr sz="2200" spc="-10" dirty="0">
                <a:solidFill>
                  <a:srgbClr val="37761C"/>
                </a:solidFill>
                <a:latin typeface="Arial" panose="020B0604020202090204"/>
                <a:cs typeface="Arial" panose="020B0604020202090204"/>
              </a:rPr>
              <a:t>sigmoid</a:t>
            </a:r>
            <a:endParaRPr sz="2200" dirty="0">
              <a:latin typeface="Arial" panose="020B0604020202090204"/>
              <a:cs typeface="Arial" panose="020B0604020202090204"/>
            </a:endParaRPr>
          </a:p>
          <a:p>
            <a:pPr>
              <a:lnSpc>
                <a:spcPct val="100000"/>
              </a:lnSpc>
              <a:spcBef>
                <a:spcPts val="20"/>
              </a:spcBef>
            </a:pPr>
            <a:endParaRPr sz="2450" dirty="0">
              <a:latin typeface="Arial" panose="020B0604020202090204"/>
              <a:cs typeface="Arial" panose="020B0604020202090204"/>
            </a:endParaRPr>
          </a:p>
          <a:p>
            <a:pPr marL="469900" indent="-321945">
              <a:lnSpc>
                <a:spcPts val="2630"/>
              </a:lnSpc>
              <a:buChar char="-"/>
              <a:tabLst>
                <a:tab pos="469265" algn="l"/>
                <a:tab pos="469900" algn="l"/>
              </a:tabLst>
            </a:pPr>
            <a:r>
              <a:rPr sz="2200" dirty="0">
                <a:solidFill>
                  <a:srgbClr val="FF0000"/>
                </a:solidFill>
                <a:latin typeface="Arial" panose="020B0604020202090204"/>
                <a:cs typeface="Arial" panose="020B0604020202090204"/>
              </a:rPr>
              <a:t>Not</a:t>
            </a:r>
            <a:r>
              <a:rPr sz="2200" spc="-30" dirty="0">
                <a:solidFill>
                  <a:srgbClr val="FF0000"/>
                </a:solidFill>
                <a:latin typeface="Arial" panose="020B0604020202090204"/>
                <a:cs typeface="Arial" panose="020B0604020202090204"/>
              </a:rPr>
              <a:t> </a:t>
            </a:r>
            <a:r>
              <a:rPr sz="2200" dirty="0">
                <a:solidFill>
                  <a:srgbClr val="FF0000"/>
                </a:solidFill>
                <a:latin typeface="Arial" panose="020B0604020202090204"/>
                <a:cs typeface="Arial" panose="020B0604020202090204"/>
              </a:rPr>
              <a:t>zero-centered</a:t>
            </a:r>
            <a:r>
              <a:rPr sz="2200" spc="-20" dirty="0">
                <a:solidFill>
                  <a:srgbClr val="FF0000"/>
                </a:solidFill>
                <a:latin typeface="Arial" panose="020B0604020202090204"/>
                <a:cs typeface="Arial" panose="020B0604020202090204"/>
              </a:rPr>
              <a:t> </a:t>
            </a:r>
            <a:r>
              <a:rPr sz="2200" spc="-10" dirty="0">
                <a:solidFill>
                  <a:srgbClr val="FF0000"/>
                </a:solidFill>
                <a:latin typeface="Arial" panose="020B0604020202090204"/>
                <a:cs typeface="Arial" panose="020B0604020202090204"/>
              </a:rPr>
              <a:t>output</a:t>
            </a:r>
            <a:endParaRPr sz="2200" dirty="0">
              <a:latin typeface="Arial" panose="020B0604020202090204"/>
              <a:cs typeface="Arial" panose="020B0604020202090204"/>
            </a:endParaRPr>
          </a:p>
          <a:p>
            <a:pPr marL="469900" indent="-321945">
              <a:lnSpc>
                <a:spcPts val="2635"/>
              </a:lnSpc>
              <a:buChar char="-"/>
              <a:tabLst>
                <a:tab pos="469265" algn="l"/>
                <a:tab pos="469900" algn="l"/>
              </a:tabLst>
            </a:pPr>
            <a:r>
              <a:rPr sz="2200" dirty="0">
                <a:solidFill>
                  <a:srgbClr val="FF0000"/>
                </a:solidFill>
                <a:latin typeface="Arial" panose="020B0604020202090204"/>
                <a:cs typeface="Arial" panose="020B0604020202090204"/>
              </a:rPr>
              <a:t>An</a:t>
            </a:r>
            <a:r>
              <a:rPr sz="2200" spc="-10" dirty="0">
                <a:solidFill>
                  <a:srgbClr val="FF0000"/>
                </a:solidFill>
                <a:latin typeface="Arial" panose="020B0604020202090204"/>
                <a:cs typeface="Arial" panose="020B0604020202090204"/>
              </a:rPr>
              <a:t> annoyance:</a:t>
            </a:r>
            <a:endParaRPr sz="2200" dirty="0">
              <a:latin typeface="Arial" panose="020B0604020202090204"/>
              <a:cs typeface="Arial" panose="020B0604020202090204"/>
            </a:endParaRPr>
          </a:p>
          <a:p>
            <a:pPr>
              <a:lnSpc>
                <a:spcPct val="100000"/>
              </a:lnSpc>
              <a:spcBef>
                <a:spcPts val="20"/>
              </a:spcBef>
            </a:pPr>
            <a:endParaRPr sz="2250" dirty="0">
              <a:latin typeface="Arial" panose="020B0604020202090204"/>
              <a:cs typeface="Arial" panose="020B0604020202090204"/>
            </a:endParaRPr>
          </a:p>
          <a:p>
            <a:pPr marL="12700">
              <a:lnSpc>
                <a:spcPct val="100000"/>
              </a:lnSpc>
            </a:pPr>
            <a:r>
              <a:rPr sz="2200" dirty="0">
                <a:solidFill>
                  <a:srgbClr val="FF0000"/>
                </a:solidFill>
                <a:latin typeface="Arial" panose="020B0604020202090204"/>
                <a:cs typeface="Arial" panose="020B0604020202090204"/>
              </a:rPr>
              <a:t>hint:</a:t>
            </a:r>
            <a:r>
              <a:rPr sz="2200" spc="-30" dirty="0">
                <a:solidFill>
                  <a:srgbClr val="FF0000"/>
                </a:solidFill>
                <a:latin typeface="Arial" panose="020B0604020202090204"/>
                <a:cs typeface="Arial" panose="020B0604020202090204"/>
              </a:rPr>
              <a:t> </a:t>
            </a:r>
            <a:r>
              <a:rPr sz="2200" dirty="0">
                <a:solidFill>
                  <a:srgbClr val="FF0000"/>
                </a:solidFill>
                <a:latin typeface="Arial" panose="020B0604020202090204"/>
                <a:cs typeface="Arial" panose="020B0604020202090204"/>
              </a:rPr>
              <a:t>what</a:t>
            </a:r>
            <a:r>
              <a:rPr sz="2200" spc="-15" dirty="0">
                <a:solidFill>
                  <a:srgbClr val="FF0000"/>
                </a:solidFill>
                <a:latin typeface="Arial" panose="020B0604020202090204"/>
                <a:cs typeface="Arial" panose="020B0604020202090204"/>
              </a:rPr>
              <a:t> </a:t>
            </a:r>
            <a:r>
              <a:rPr sz="2200" dirty="0">
                <a:solidFill>
                  <a:srgbClr val="FF0000"/>
                </a:solidFill>
                <a:latin typeface="Arial" panose="020B0604020202090204"/>
                <a:cs typeface="Arial" panose="020B0604020202090204"/>
              </a:rPr>
              <a:t>is</a:t>
            </a:r>
            <a:r>
              <a:rPr sz="2200" spc="-20" dirty="0">
                <a:solidFill>
                  <a:srgbClr val="FF0000"/>
                </a:solidFill>
                <a:latin typeface="Arial" panose="020B0604020202090204"/>
                <a:cs typeface="Arial" panose="020B0604020202090204"/>
              </a:rPr>
              <a:t> </a:t>
            </a:r>
            <a:r>
              <a:rPr sz="2200" dirty="0">
                <a:solidFill>
                  <a:srgbClr val="FF0000"/>
                </a:solidFill>
                <a:latin typeface="Arial" panose="020B0604020202090204"/>
                <a:cs typeface="Arial" panose="020B0604020202090204"/>
              </a:rPr>
              <a:t>the</a:t>
            </a:r>
            <a:r>
              <a:rPr sz="2200" spc="-15" dirty="0">
                <a:solidFill>
                  <a:srgbClr val="FF0000"/>
                </a:solidFill>
                <a:latin typeface="Arial" panose="020B0604020202090204"/>
                <a:cs typeface="Arial" panose="020B0604020202090204"/>
              </a:rPr>
              <a:t> </a:t>
            </a:r>
            <a:r>
              <a:rPr sz="2200" dirty="0">
                <a:solidFill>
                  <a:srgbClr val="FF0000"/>
                </a:solidFill>
                <a:latin typeface="Arial" panose="020B0604020202090204"/>
                <a:cs typeface="Arial" panose="020B0604020202090204"/>
              </a:rPr>
              <a:t>gradient</a:t>
            </a:r>
            <a:r>
              <a:rPr sz="2200" spc="-20" dirty="0">
                <a:solidFill>
                  <a:srgbClr val="FF0000"/>
                </a:solidFill>
                <a:latin typeface="Arial" panose="020B0604020202090204"/>
                <a:cs typeface="Arial" panose="020B0604020202090204"/>
              </a:rPr>
              <a:t> </a:t>
            </a:r>
            <a:r>
              <a:rPr sz="2200" dirty="0">
                <a:solidFill>
                  <a:srgbClr val="FF0000"/>
                </a:solidFill>
                <a:latin typeface="Arial" panose="020B0604020202090204"/>
                <a:cs typeface="Arial" panose="020B0604020202090204"/>
              </a:rPr>
              <a:t>when</a:t>
            </a:r>
            <a:r>
              <a:rPr sz="2200" spc="-15" dirty="0">
                <a:solidFill>
                  <a:srgbClr val="FF0000"/>
                </a:solidFill>
                <a:latin typeface="Arial" panose="020B0604020202090204"/>
                <a:cs typeface="Arial" panose="020B0604020202090204"/>
              </a:rPr>
              <a:t> </a:t>
            </a:r>
            <a:r>
              <a:rPr sz="2200" dirty="0">
                <a:solidFill>
                  <a:srgbClr val="FF0000"/>
                </a:solidFill>
                <a:latin typeface="Arial" panose="020B0604020202090204"/>
                <a:cs typeface="Arial" panose="020B0604020202090204"/>
              </a:rPr>
              <a:t>x</a:t>
            </a:r>
            <a:r>
              <a:rPr sz="2200" spc="-20" dirty="0">
                <a:solidFill>
                  <a:srgbClr val="FF0000"/>
                </a:solidFill>
                <a:latin typeface="Arial" panose="020B0604020202090204"/>
                <a:cs typeface="Arial" panose="020B0604020202090204"/>
              </a:rPr>
              <a:t> </a:t>
            </a:r>
            <a:r>
              <a:rPr sz="2200" dirty="0">
                <a:solidFill>
                  <a:srgbClr val="FF0000"/>
                </a:solidFill>
                <a:latin typeface="Arial" panose="020B0604020202090204"/>
                <a:cs typeface="Arial" panose="020B0604020202090204"/>
              </a:rPr>
              <a:t>&lt;</a:t>
            </a:r>
            <a:r>
              <a:rPr sz="2200" spc="-15" dirty="0">
                <a:solidFill>
                  <a:srgbClr val="FF0000"/>
                </a:solidFill>
                <a:latin typeface="Arial" panose="020B0604020202090204"/>
                <a:cs typeface="Arial" panose="020B0604020202090204"/>
              </a:rPr>
              <a:t> </a:t>
            </a:r>
            <a:r>
              <a:rPr sz="2200" spc="-25" dirty="0">
                <a:solidFill>
                  <a:srgbClr val="FF0000"/>
                </a:solidFill>
                <a:latin typeface="Arial" panose="020B0604020202090204"/>
                <a:cs typeface="Arial" panose="020B0604020202090204"/>
              </a:rPr>
              <a:t>0?</a:t>
            </a:r>
            <a:endParaRPr sz="2200" dirty="0">
              <a:latin typeface="Arial" panose="020B0604020202090204"/>
              <a:cs typeface="Arial" panose="020B0604020202090204"/>
            </a:endParaRPr>
          </a:p>
        </p:txBody>
      </p:sp>
      <p:pic>
        <p:nvPicPr>
          <p:cNvPr id="10" name="object 6"/>
          <p:cNvPicPr/>
          <p:nvPr>
            <p:custDataLst>
              <p:tags r:id="rId3"/>
            </p:custDataLst>
          </p:nvPr>
        </p:nvPicPr>
        <p:blipFill>
          <a:blip r:embed="rId5" cstate="print"/>
          <a:stretch>
            <a:fillRect/>
          </a:stretch>
        </p:blipFill>
        <p:spPr>
          <a:xfrm>
            <a:off x="2200016" y="2280159"/>
            <a:ext cx="2210964" cy="18249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a:t>
            </a:r>
          </a:p>
        </p:txBody>
      </p:sp>
      <p:grpSp>
        <p:nvGrpSpPr>
          <p:cNvPr id="3" name="object 2"/>
          <p:cNvGrpSpPr/>
          <p:nvPr/>
        </p:nvGrpSpPr>
        <p:grpSpPr>
          <a:xfrm>
            <a:off x="3308832" y="1606662"/>
            <a:ext cx="2032000" cy="2032000"/>
            <a:chOff x="1916912" y="381112"/>
            <a:chExt cx="2032000" cy="2032000"/>
          </a:xfrm>
        </p:grpSpPr>
        <p:sp>
          <p:nvSpPr>
            <p:cNvPr id="4" name="object 3"/>
            <p:cNvSpPr/>
            <p:nvPr>
              <p:custDataLst>
                <p:tags r:id="rId20"/>
              </p:custDataLst>
            </p:nvPr>
          </p:nvSpPr>
          <p:spPr>
            <a:xfrm>
              <a:off x="1921674" y="385874"/>
              <a:ext cx="2022475" cy="2022475"/>
            </a:xfrm>
            <a:custGeom>
              <a:avLst/>
              <a:gdLst/>
              <a:ahLst/>
              <a:cxnLst/>
              <a:rect l="l" t="t" r="r" b="b"/>
              <a:pathLst>
                <a:path w="2022475" h="2022475">
                  <a:moveTo>
                    <a:pt x="1010999" y="2021999"/>
                  </a:move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9"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close/>
                </a:path>
              </a:pathLst>
            </a:custGeom>
            <a:solidFill>
              <a:srgbClr val="F3F3F3"/>
            </a:solidFill>
          </p:spPr>
          <p:txBody>
            <a:bodyPr wrap="square" lIns="0" tIns="0" rIns="0" bIns="0" rtlCol="0"/>
            <a:lstStyle/>
            <a:p>
              <a:endParaRPr/>
            </a:p>
          </p:txBody>
        </p:sp>
        <p:sp>
          <p:nvSpPr>
            <p:cNvPr id="5" name="object 4"/>
            <p:cNvSpPr/>
            <p:nvPr>
              <p:custDataLst>
                <p:tags r:id="rId21"/>
              </p:custDataLst>
            </p:nvPr>
          </p:nvSpPr>
          <p:spPr>
            <a:xfrm>
              <a:off x="1921674" y="385874"/>
              <a:ext cx="2022475" cy="2022475"/>
            </a:xfrm>
            <a:custGeom>
              <a:avLst/>
              <a:gdLst/>
              <a:ahLst/>
              <a:cxnLst/>
              <a:rect l="l" t="t" r="r" b="b"/>
              <a:pathLst>
                <a:path w="2022475" h="2022475">
                  <a:moveTo>
                    <a:pt x="0" y="1010999"/>
                  </a:move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9"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close/>
                </a:path>
              </a:pathLst>
            </a:custGeom>
            <a:ln w="9524">
              <a:solidFill>
                <a:srgbClr val="666666"/>
              </a:solidFill>
            </a:ln>
          </p:spPr>
          <p:txBody>
            <a:bodyPr wrap="square" lIns="0" tIns="0" rIns="0" bIns="0" rtlCol="0"/>
            <a:lstStyle/>
            <a:p>
              <a:endParaRPr/>
            </a:p>
          </p:txBody>
        </p:sp>
      </p:grpSp>
      <p:sp>
        <p:nvSpPr>
          <p:cNvPr id="6" name="object 5"/>
          <p:cNvSpPr txBox="1"/>
          <p:nvPr>
            <p:custDataLst>
              <p:tags r:id="rId1"/>
            </p:custDataLst>
          </p:nvPr>
        </p:nvSpPr>
        <p:spPr>
          <a:xfrm>
            <a:off x="4052203" y="2353947"/>
            <a:ext cx="544830" cy="516890"/>
          </a:xfrm>
          <a:prstGeom prst="rect">
            <a:avLst/>
          </a:prstGeom>
        </p:spPr>
        <p:txBody>
          <a:bodyPr vert="horz" wrap="square" lIns="0" tIns="12700" rIns="0" bIns="0" rtlCol="0">
            <a:spAutoFit/>
          </a:bodyPr>
          <a:lstStyle/>
          <a:p>
            <a:pPr marL="12700">
              <a:lnSpc>
                <a:spcPct val="100000"/>
              </a:lnSpc>
              <a:spcBef>
                <a:spcPts val="100"/>
              </a:spcBef>
            </a:pPr>
            <a:r>
              <a:rPr sz="1600" spc="-20" dirty="0">
                <a:latin typeface="Arial" panose="020B0604020202090204"/>
                <a:cs typeface="Arial" panose="020B0604020202090204"/>
              </a:rPr>
              <a:t>ReLU</a:t>
            </a:r>
            <a:endParaRPr sz="1600">
              <a:latin typeface="Arial" panose="020B0604020202090204"/>
              <a:cs typeface="Arial" panose="020B0604020202090204"/>
            </a:endParaRPr>
          </a:p>
          <a:p>
            <a:pPr marL="74295">
              <a:lnSpc>
                <a:spcPct val="100000"/>
              </a:lnSpc>
              <a:spcBef>
                <a:spcPts val="30"/>
              </a:spcBef>
            </a:pPr>
            <a:r>
              <a:rPr sz="1600" spc="-20" dirty="0">
                <a:latin typeface="Arial" panose="020B0604020202090204"/>
                <a:cs typeface="Arial" panose="020B0604020202090204"/>
              </a:rPr>
              <a:t>gate</a:t>
            </a:r>
            <a:endParaRPr sz="1600">
              <a:latin typeface="Arial" panose="020B0604020202090204"/>
              <a:cs typeface="Arial" panose="020B0604020202090204"/>
            </a:endParaRPr>
          </a:p>
        </p:txBody>
      </p:sp>
      <p:grpSp>
        <p:nvGrpSpPr>
          <p:cNvPr id="7" name="object 6"/>
          <p:cNvGrpSpPr/>
          <p:nvPr/>
        </p:nvGrpSpPr>
        <p:grpSpPr>
          <a:xfrm>
            <a:off x="1683414" y="2243249"/>
            <a:ext cx="5539105" cy="1299845"/>
            <a:chOff x="291494" y="1017699"/>
            <a:chExt cx="5539105" cy="1299845"/>
          </a:xfrm>
        </p:grpSpPr>
        <p:sp>
          <p:nvSpPr>
            <p:cNvPr id="8" name="object 7"/>
            <p:cNvSpPr/>
            <p:nvPr>
              <p:custDataLst>
                <p:tags r:id="rId5"/>
              </p:custDataLst>
            </p:nvPr>
          </p:nvSpPr>
          <p:spPr>
            <a:xfrm>
              <a:off x="364375" y="1396874"/>
              <a:ext cx="1443355" cy="0"/>
            </a:xfrm>
            <a:custGeom>
              <a:avLst/>
              <a:gdLst/>
              <a:ahLst/>
              <a:cxnLst/>
              <a:rect l="l" t="t" r="r" b="b"/>
              <a:pathLst>
                <a:path w="1443355">
                  <a:moveTo>
                    <a:pt x="0" y="0"/>
                  </a:moveTo>
                  <a:lnTo>
                    <a:pt x="1442999" y="0"/>
                  </a:lnTo>
                </a:path>
              </a:pathLst>
            </a:custGeom>
            <a:ln w="19049">
              <a:solidFill>
                <a:srgbClr val="37761C"/>
              </a:solidFill>
            </a:ln>
          </p:spPr>
          <p:txBody>
            <a:bodyPr wrap="square" lIns="0" tIns="0" rIns="0" bIns="0" rtlCol="0"/>
            <a:lstStyle/>
            <a:p>
              <a:endParaRPr/>
            </a:p>
          </p:txBody>
        </p:sp>
        <p:pic>
          <p:nvPicPr>
            <p:cNvPr id="9" name="object 8"/>
            <p:cNvPicPr/>
            <p:nvPr>
              <p:custDataLst>
                <p:tags r:id="rId6"/>
              </p:custDataLst>
            </p:nvPr>
          </p:nvPicPr>
          <p:blipFill>
            <a:blip r:embed="rId23" cstate="print"/>
            <a:stretch>
              <a:fillRect/>
            </a:stretch>
          </p:blipFill>
          <p:spPr>
            <a:xfrm>
              <a:off x="1797850" y="1355884"/>
              <a:ext cx="105500" cy="81980"/>
            </a:xfrm>
            <a:prstGeom prst="rect">
              <a:avLst/>
            </a:prstGeom>
          </p:spPr>
        </p:pic>
        <p:sp>
          <p:nvSpPr>
            <p:cNvPr id="10" name="object 9"/>
            <p:cNvSpPr/>
            <p:nvPr>
              <p:custDataLst>
                <p:tags r:id="rId7"/>
              </p:custDataLst>
            </p:nvPr>
          </p:nvSpPr>
          <p:spPr>
            <a:xfrm>
              <a:off x="3943674" y="1396874"/>
              <a:ext cx="1634489" cy="0"/>
            </a:xfrm>
            <a:custGeom>
              <a:avLst/>
              <a:gdLst/>
              <a:ahLst/>
              <a:cxnLst/>
              <a:rect l="l" t="t" r="r" b="b"/>
              <a:pathLst>
                <a:path w="1634489">
                  <a:moveTo>
                    <a:pt x="0" y="0"/>
                  </a:moveTo>
                  <a:lnTo>
                    <a:pt x="1634099" y="0"/>
                  </a:lnTo>
                </a:path>
              </a:pathLst>
            </a:custGeom>
            <a:ln w="19049">
              <a:solidFill>
                <a:srgbClr val="37761C"/>
              </a:solidFill>
            </a:ln>
          </p:spPr>
          <p:txBody>
            <a:bodyPr wrap="square" lIns="0" tIns="0" rIns="0" bIns="0" rtlCol="0"/>
            <a:lstStyle/>
            <a:p>
              <a:endParaRPr/>
            </a:p>
          </p:txBody>
        </p:sp>
        <p:pic>
          <p:nvPicPr>
            <p:cNvPr id="11" name="object 10"/>
            <p:cNvPicPr/>
            <p:nvPr>
              <p:custDataLst>
                <p:tags r:id="rId8"/>
              </p:custDataLst>
            </p:nvPr>
          </p:nvPicPr>
          <p:blipFill>
            <a:blip r:embed="rId23" cstate="print"/>
            <a:stretch>
              <a:fillRect/>
            </a:stretch>
          </p:blipFill>
          <p:spPr>
            <a:xfrm>
              <a:off x="5568249" y="1355884"/>
              <a:ext cx="105500" cy="81980"/>
            </a:xfrm>
            <a:prstGeom prst="rect">
              <a:avLst/>
            </a:prstGeom>
          </p:spPr>
        </p:pic>
        <p:sp>
          <p:nvSpPr>
            <p:cNvPr id="12" name="object 11"/>
            <p:cNvSpPr/>
            <p:nvPr>
              <p:custDataLst>
                <p:tags r:id="rId9"/>
              </p:custDataLst>
            </p:nvPr>
          </p:nvSpPr>
          <p:spPr>
            <a:xfrm>
              <a:off x="4121594"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p>
          </p:txBody>
        </p:sp>
        <p:pic>
          <p:nvPicPr>
            <p:cNvPr id="13" name="object 12"/>
            <p:cNvPicPr/>
            <p:nvPr>
              <p:custDataLst>
                <p:tags r:id="rId10"/>
              </p:custDataLst>
            </p:nvPr>
          </p:nvPicPr>
          <p:blipFill>
            <a:blip r:embed="rId24" cstate="print"/>
            <a:stretch>
              <a:fillRect/>
            </a:stretch>
          </p:blipFill>
          <p:spPr>
            <a:xfrm>
              <a:off x="4025618" y="1501536"/>
              <a:ext cx="105500" cy="81980"/>
            </a:xfrm>
            <a:prstGeom prst="rect">
              <a:avLst/>
            </a:prstGeom>
          </p:spPr>
        </p:pic>
        <p:sp>
          <p:nvSpPr>
            <p:cNvPr id="14" name="object 13"/>
            <p:cNvSpPr/>
            <p:nvPr>
              <p:custDataLst>
                <p:tags r:id="rId11"/>
              </p:custDataLst>
            </p:nvPr>
          </p:nvSpPr>
          <p:spPr>
            <a:xfrm>
              <a:off x="387469"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p>
          </p:txBody>
        </p:sp>
        <p:pic>
          <p:nvPicPr>
            <p:cNvPr id="15" name="object 14"/>
            <p:cNvPicPr/>
            <p:nvPr>
              <p:custDataLst>
                <p:tags r:id="rId12"/>
              </p:custDataLst>
            </p:nvPr>
          </p:nvPicPr>
          <p:blipFill>
            <a:blip r:embed="rId24" cstate="print"/>
            <a:stretch>
              <a:fillRect/>
            </a:stretch>
          </p:blipFill>
          <p:spPr>
            <a:xfrm>
              <a:off x="291494" y="1501536"/>
              <a:ext cx="105500" cy="81980"/>
            </a:xfrm>
            <a:prstGeom prst="rect">
              <a:avLst/>
            </a:prstGeom>
          </p:spPr>
        </p:pic>
        <p:pic>
          <p:nvPicPr>
            <p:cNvPr id="16" name="object 15"/>
            <p:cNvPicPr/>
            <p:nvPr>
              <p:custDataLst>
                <p:tags r:id="rId13"/>
              </p:custDataLst>
            </p:nvPr>
          </p:nvPicPr>
          <p:blipFill>
            <a:blip r:embed="rId25" cstate="print"/>
            <a:stretch>
              <a:fillRect/>
            </a:stretch>
          </p:blipFill>
          <p:spPr>
            <a:xfrm>
              <a:off x="4627262" y="1642028"/>
              <a:ext cx="381224" cy="620295"/>
            </a:xfrm>
            <a:prstGeom prst="rect">
              <a:avLst/>
            </a:prstGeom>
          </p:spPr>
        </p:pic>
        <p:sp>
          <p:nvSpPr>
            <p:cNvPr id="17" name="object 16"/>
            <p:cNvSpPr/>
            <p:nvPr>
              <p:custDataLst>
                <p:tags r:id="rId14"/>
              </p:custDataLst>
            </p:nvPr>
          </p:nvSpPr>
          <p:spPr>
            <a:xfrm>
              <a:off x="4622499" y="1637266"/>
              <a:ext cx="391160" cy="675640"/>
            </a:xfrm>
            <a:custGeom>
              <a:avLst/>
              <a:gdLst/>
              <a:ahLst/>
              <a:cxnLst/>
              <a:rect l="l" t="t" r="r" b="b"/>
              <a:pathLst>
                <a:path w="391160" h="675639">
                  <a:moveTo>
                    <a:pt x="0" y="0"/>
                  </a:moveTo>
                  <a:lnTo>
                    <a:pt x="390749" y="0"/>
                  </a:lnTo>
                  <a:lnTo>
                    <a:pt x="390749" y="675049"/>
                  </a:lnTo>
                  <a:lnTo>
                    <a:pt x="0" y="675049"/>
                  </a:lnTo>
                  <a:lnTo>
                    <a:pt x="0" y="0"/>
                  </a:lnTo>
                  <a:close/>
                </a:path>
              </a:pathLst>
            </a:custGeom>
            <a:ln w="9524">
              <a:solidFill>
                <a:srgbClr val="FF0000"/>
              </a:solidFill>
            </a:ln>
          </p:spPr>
          <p:txBody>
            <a:bodyPr wrap="square" lIns="0" tIns="0" rIns="0" bIns="0" rtlCol="0"/>
            <a:lstStyle/>
            <a:p>
              <a:endParaRPr/>
            </a:p>
          </p:txBody>
        </p:sp>
        <p:pic>
          <p:nvPicPr>
            <p:cNvPr id="18" name="object 17"/>
            <p:cNvPicPr/>
            <p:nvPr>
              <p:custDataLst>
                <p:tags r:id="rId15"/>
              </p:custDataLst>
            </p:nvPr>
          </p:nvPicPr>
          <p:blipFill>
            <a:blip r:embed="rId26" cstate="print"/>
            <a:stretch>
              <a:fillRect/>
            </a:stretch>
          </p:blipFill>
          <p:spPr>
            <a:xfrm>
              <a:off x="2042026" y="1179150"/>
              <a:ext cx="381199" cy="574719"/>
            </a:xfrm>
            <a:prstGeom prst="rect">
              <a:avLst/>
            </a:prstGeom>
          </p:spPr>
        </p:pic>
        <p:sp>
          <p:nvSpPr>
            <p:cNvPr id="19" name="object 18"/>
            <p:cNvSpPr/>
            <p:nvPr>
              <p:custDataLst>
                <p:tags r:id="rId16"/>
              </p:custDataLst>
            </p:nvPr>
          </p:nvSpPr>
          <p:spPr>
            <a:xfrm>
              <a:off x="2037263" y="1174387"/>
              <a:ext cx="391160" cy="584835"/>
            </a:xfrm>
            <a:custGeom>
              <a:avLst/>
              <a:gdLst/>
              <a:ahLst/>
              <a:cxnLst/>
              <a:rect l="l" t="t" r="r" b="b"/>
              <a:pathLst>
                <a:path w="391160" h="584835">
                  <a:moveTo>
                    <a:pt x="0" y="0"/>
                  </a:moveTo>
                  <a:lnTo>
                    <a:pt x="390724" y="0"/>
                  </a:lnTo>
                  <a:lnTo>
                    <a:pt x="390724" y="584245"/>
                  </a:lnTo>
                  <a:lnTo>
                    <a:pt x="0" y="584245"/>
                  </a:lnTo>
                  <a:lnTo>
                    <a:pt x="0" y="0"/>
                  </a:lnTo>
                  <a:close/>
                </a:path>
              </a:pathLst>
            </a:custGeom>
            <a:ln w="9524">
              <a:solidFill>
                <a:srgbClr val="FF0000"/>
              </a:solidFill>
            </a:ln>
          </p:spPr>
          <p:txBody>
            <a:bodyPr wrap="square" lIns="0" tIns="0" rIns="0" bIns="0" rtlCol="0"/>
            <a:lstStyle/>
            <a:p>
              <a:endParaRPr/>
            </a:p>
          </p:txBody>
        </p:sp>
        <p:pic>
          <p:nvPicPr>
            <p:cNvPr id="20" name="object 19"/>
            <p:cNvPicPr/>
            <p:nvPr>
              <p:custDataLst>
                <p:tags r:id="rId17"/>
              </p:custDataLst>
            </p:nvPr>
          </p:nvPicPr>
          <p:blipFill>
            <a:blip r:embed="rId27" cstate="print"/>
            <a:stretch>
              <a:fillRect/>
            </a:stretch>
          </p:blipFill>
          <p:spPr>
            <a:xfrm>
              <a:off x="439862" y="1688169"/>
              <a:ext cx="1406123" cy="535666"/>
            </a:xfrm>
            <a:prstGeom prst="rect">
              <a:avLst/>
            </a:prstGeom>
          </p:spPr>
        </p:pic>
        <p:sp>
          <p:nvSpPr>
            <p:cNvPr id="21" name="object 20"/>
            <p:cNvSpPr/>
            <p:nvPr>
              <p:custDataLst>
                <p:tags r:id="rId18"/>
              </p:custDataLst>
            </p:nvPr>
          </p:nvSpPr>
          <p:spPr>
            <a:xfrm>
              <a:off x="435100" y="1683407"/>
              <a:ext cx="1416050" cy="584835"/>
            </a:xfrm>
            <a:custGeom>
              <a:avLst/>
              <a:gdLst/>
              <a:ahLst/>
              <a:cxnLst/>
              <a:rect l="l" t="t" r="r" b="b"/>
              <a:pathLst>
                <a:path w="1416050" h="584835">
                  <a:moveTo>
                    <a:pt x="0" y="0"/>
                  </a:moveTo>
                  <a:lnTo>
                    <a:pt x="1415648" y="0"/>
                  </a:lnTo>
                  <a:lnTo>
                    <a:pt x="1415648" y="584249"/>
                  </a:lnTo>
                  <a:lnTo>
                    <a:pt x="0" y="584249"/>
                  </a:lnTo>
                  <a:lnTo>
                    <a:pt x="0" y="0"/>
                  </a:lnTo>
                  <a:close/>
                </a:path>
              </a:pathLst>
            </a:custGeom>
            <a:ln w="9524">
              <a:solidFill>
                <a:srgbClr val="FF0000"/>
              </a:solidFill>
            </a:ln>
          </p:spPr>
          <p:txBody>
            <a:bodyPr wrap="square" lIns="0" tIns="0" rIns="0" bIns="0" rtlCol="0"/>
            <a:lstStyle/>
            <a:p>
              <a:endParaRPr/>
            </a:p>
          </p:txBody>
        </p:sp>
        <p:pic>
          <p:nvPicPr>
            <p:cNvPr id="22" name="object 21"/>
            <p:cNvPicPr/>
            <p:nvPr>
              <p:custDataLst>
                <p:tags r:id="rId19"/>
              </p:custDataLst>
            </p:nvPr>
          </p:nvPicPr>
          <p:blipFill>
            <a:blip r:embed="rId28" cstate="print"/>
            <a:stretch>
              <a:fillRect/>
            </a:stretch>
          </p:blipFill>
          <p:spPr>
            <a:xfrm>
              <a:off x="4007300" y="1017699"/>
              <a:ext cx="1823187" cy="282299"/>
            </a:xfrm>
            <a:prstGeom prst="rect">
              <a:avLst/>
            </a:prstGeom>
          </p:spPr>
        </p:pic>
      </p:grpSp>
      <p:sp>
        <p:nvSpPr>
          <p:cNvPr id="23" name="object 22"/>
          <p:cNvSpPr txBox="1"/>
          <p:nvPr>
            <p:custDataLst>
              <p:tags r:id="rId2"/>
            </p:custDataLst>
          </p:nvPr>
        </p:nvSpPr>
        <p:spPr>
          <a:xfrm>
            <a:off x="2557845" y="2154933"/>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panose="020B0604020202090204"/>
                <a:cs typeface="Arial" panose="020B0604020202090204"/>
              </a:rPr>
              <a:t>x</a:t>
            </a:r>
            <a:endParaRPr sz="2400">
              <a:latin typeface="Arial" panose="020B0604020202090204"/>
              <a:cs typeface="Arial" panose="020B0604020202090204"/>
            </a:endParaRPr>
          </a:p>
        </p:txBody>
      </p:sp>
      <p:sp>
        <p:nvSpPr>
          <p:cNvPr id="24" name="object 23"/>
          <p:cNvSpPr txBox="1"/>
          <p:nvPr>
            <p:custDataLst>
              <p:tags r:id="rId3"/>
            </p:custDataLst>
          </p:nvPr>
        </p:nvSpPr>
        <p:spPr>
          <a:xfrm>
            <a:off x="1929420" y="4137058"/>
            <a:ext cx="3996690" cy="1115060"/>
          </a:xfrm>
          <a:prstGeom prst="rect">
            <a:avLst/>
          </a:prstGeom>
        </p:spPr>
        <p:txBody>
          <a:bodyPr vert="horz" wrap="square" lIns="0" tIns="27940" rIns="0" bIns="0" rtlCol="0">
            <a:spAutoFit/>
          </a:bodyPr>
          <a:lstStyle/>
          <a:p>
            <a:pPr marL="12700" marR="5080">
              <a:lnSpc>
                <a:spcPts val="2850"/>
              </a:lnSpc>
              <a:spcBef>
                <a:spcPts val="220"/>
              </a:spcBef>
            </a:pPr>
            <a:r>
              <a:rPr sz="2400" dirty="0">
                <a:latin typeface="Arial" panose="020B0604020202090204"/>
                <a:cs typeface="Arial" panose="020B0604020202090204"/>
              </a:rPr>
              <a:t>What</a:t>
            </a:r>
            <a:r>
              <a:rPr sz="2400" spc="-30" dirty="0">
                <a:latin typeface="Arial" panose="020B0604020202090204"/>
                <a:cs typeface="Arial" panose="020B0604020202090204"/>
              </a:rPr>
              <a:t> </a:t>
            </a:r>
            <a:r>
              <a:rPr sz="2400" dirty="0">
                <a:latin typeface="Arial" panose="020B0604020202090204"/>
                <a:cs typeface="Arial" panose="020B0604020202090204"/>
              </a:rPr>
              <a:t>happens</a:t>
            </a:r>
            <a:r>
              <a:rPr sz="2400" spc="-15" dirty="0">
                <a:latin typeface="Arial" panose="020B0604020202090204"/>
                <a:cs typeface="Arial" panose="020B0604020202090204"/>
              </a:rPr>
              <a:t> </a:t>
            </a:r>
            <a:r>
              <a:rPr sz="2400" dirty="0">
                <a:latin typeface="Arial" panose="020B0604020202090204"/>
                <a:cs typeface="Arial" panose="020B0604020202090204"/>
              </a:rPr>
              <a:t>when</a:t>
            </a:r>
            <a:r>
              <a:rPr sz="2400" spc="-20" dirty="0">
                <a:latin typeface="Arial" panose="020B0604020202090204"/>
                <a:cs typeface="Arial" panose="020B0604020202090204"/>
              </a:rPr>
              <a:t> </a:t>
            </a:r>
            <a:r>
              <a:rPr sz="2400" dirty="0">
                <a:latin typeface="Arial" panose="020B0604020202090204"/>
                <a:cs typeface="Arial" panose="020B0604020202090204"/>
              </a:rPr>
              <a:t>x</a:t>
            </a:r>
            <a:r>
              <a:rPr sz="2400" spc="-15" dirty="0">
                <a:latin typeface="Arial" panose="020B0604020202090204"/>
                <a:cs typeface="Arial" panose="020B0604020202090204"/>
              </a:rPr>
              <a:t> </a:t>
            </a:r>
            <a:r>
              <a:rPr sz="2400" dirty="0">
                <a:latin typeface="Arial" panose="020B0604020202090204"/>
                <a:cs typeface="Arial" panose="020B0604020202090204"/>
              </a:rPr>
              <a:t>=</a:t>
            </a:r>
            <a:r>
              <a:rPr sz="2400" spc="-15" dirty="0">
                <a:latin typeface="Arial" panose="020B0604020202090204"/>
                <a:cs typeface="Arial" panose="020B0604020202090204"/>
              </a:rPr>
              <a:t> </a:t>
            </a:r>
            <a:r>
              <a:rPr sz="2400" dirty="0">
                <a:latin typeface="Arial" panose="020B0604020202090204"/>
                <a:cs typeface="Arial" panose="020B0604020202090204"/>
              </a:rPr>
              <a:t>-</a:t>
            </a:r>
            <a:r>
              <a:rPr sz="2400" spc="-25" dirty="0">
                <a:latin typeface="Arial" panose="020B0604020202090204"/>
                <a:cs typeface="Arial" panose="020B0604020202090204"/>
              </a:rPr>
              <a:t>10? </a:t>
            </a:r>
            <a:r>
              <a:rPr sz="2400" dirty="0">
                <a:latin typeface="Arial" panose="020B0604020202090204"/>
                <a:cs typeface="Arial" panose="020B0604020202090204"/>
              </a:rPr>
              <a:t>What</a:t>
            </a:r>
            <a:r>
              <a:rPr sz="2400" spc="-30" dirty="0">
                <a:latin typeface="Arial" panose="020B0604020202090204"/>
                <a:cs typeface="Arial" panose="020B0604020202090204"/>
              </a:rPr>
              <a:t> </a:t>
            </a:r>
            <a:r>
              <a:rPr sz="2400" dirty="0">
                <a:latin typeface="Arial" panose="020B0604020202090204"/>
                <a:cs typeface="Arial" panose="020B0604020202090204"/>
              </a:rPr>
              <a:t>happens</a:t>
            </a:r>
            <a:r>
              <a:rPr sz="2400" spc="-15" dirty="0">
                <a:latin typeface="Arial" panose="020B0604020202090204"/>
                <a:cs typeface="Arial" panose="020B0604020202090204"/>
              </a:rPr>
              <a:t> </a:t>
            </a:r>
            <a:r>
              <a:rPr sz="2400" dirty="0">
                <a:latin typeface="Arial" panose="020B0604020202090204"/>
                <a:cs typeface="Arial" panose="020B0604020202090204"/>
              </a:rPr>
              <a:t>when</a:t>
            </a:r>
            <a:r>
              <a:rPr sz="2400" spc="-20" dirty="0">
                <a:latin typeface="Arial" panose="020B0604020202090204"/>
                <a:cs typeface="Arial" panose="020B0604020202090204"/>
              </a:rPr>
              <a:t> </a:t>
            </a:r>
            <a:r>
              <a:rPr sz="2400" dirty="0">
                <a:latin typeface="Arial" panose="020B0604020202090204"/>
                <a:cs typeface="Arial" panose="020B0604020202090204"/>
              </a:rPr>
              <a:t>x</a:t>
            </a:r>
            <a:r>
              <a:rPr sz="2400" spc="-15" dirty="0">
                <a:latin typeface="Arial" panose="020B0604020202090204"/>
                <a:cs typeface="Arial" panose="020B0604020202090204"/>
              </a:rPr>
              <a:t> </a:t>
            </a:r>
            <a:r>
              <a:rPr sz="2400" dirty="0">
                <a:latin typeface="Arial" panose="020B0604020202090204"/>
                <a:cs typeface="Arial" panose="020B0604020202090204"/>
              </a:rPr>
              <a:t>=</a:t>
            </a:r>
            <a:r>
              <a:rPr sz="2400" spc="-15" dirty="0">
                <a:latin typeface="Arial" panose="020B0604020202090204"/>
                <a:cs typeface="Arial" panose="020B0604020202090204"/>
              </a:rPr>
              <a:t> </a:t>
            </a:r>
            <a:r>
              <a:rPr sz="2400" spc="-25" dirty="0">
                <a:latin typeface="Arial" panose="020B0604020202090204"/>
                <a:cs typeface="Arial" panose="020B0604020202090204"/>
              </a:rPr>
              <a:t>0?</a:t>
            </a:r>
            <a:endParaRPr sz="2400">
              <a:latin typeface="Arial" panose="020B0604020202090204"/>
              <a:cs typeface="Arial" panose="020B0604020202090204"/>
            </a:endParaRPr>
          </a:p>
          <a:p>
            <a:pPr marL="12700">
              <a:lnSpc>
                <a:spcPts val="2760"/>
              </a:lnSpc>
            </a:pPr>
            <a:r>
              <a:rPr sz="2400" dirty="0">
                <a:latin typeface="Arial" panose="020B0604020202090204"/>
                <a:cs typeface="Arial" panose="020B0604020202090204"/>
              </a:rPr>
              <a:t>What</a:t>
            </a:r>
            <a:r>
              <a:rPr sz="2400" spc="-30" dirty="0">
                <a:latin typeface="Arial" panose="020B0604020202090204"/>
                <a:cs typeface="Arial" panose="020B0604020202090204"/>
              </a:rPr>
              <a:t> </a:t>
            </a:r>
            <a:r>
              <a:rPr sz="2400" dirty="0">
                <a:latin typeface="Arial" panose="020B0604020202090204"/>
                <a:cs typeface="Arial" panose="020B0604020202090204"/>
              </a:rPr>
              <a:t>happens</a:t>
            </a:r>
            <a:r>
              <a:rPr sz="2400" spc="-15" dirty="0">
                <a:latin typeface="Arial" panose="020B0604020202090204"/>
                <a:cs typeface="Arial" panose="020B0604020202090204"/>
              </a:rPr>
              <a:t> </a:t>
            </a:r>
            <a:r>
              <a:rPr sz="2400" dirty="0">
                <a:latin typeface="Arial" panose="020B0604020202090204"/>
                <a:cs typeface="Arial" panose="020B0604020202090204"/>
              </a:rPr>
              <a:t>when</a:t>
            </a:r>
            <a:r>
              <a:rPr sz="2400" spc="-20" dirty="0">
                <a:latin typeface="Arial" panose="020B0604020202090204"/>
                <a:cs typeface="Arial" panose="020B0604020202090204"/>
              </a:rPr>
              <a:t> </a:t>
            </a:r>
            <a:r>
              <a:rPr sz="2400" dirty="0">
                <a:latin typeface="Arial" panose="020B0604020202090204"/>
                <a:cs typeface="Arial" panose="020B0604020202090204"/>
              </a:rPr>
              <a:t>x</a:t>
            </a:r>
            <a:r>
              <a:rPr sz="2400" spc="-15" dirty="0">
                <a:latin typeface="Arial" panose="020B0604020202090204"/>
                <a:cs typeface="Arial" panose="020B0604020202090204"/>
              </a:rPr>
              <a:t> </a:t>
            </a:r>
            <a:r>
              <a:rPr sz="2400" dirty="0">
                <a:latin typeface="Arial" panose="020B0604020202090204"/>
                <a:cs typeface="Arial" panose="020B0604020202090204"/>
              </a:rPr>
              <a:t>=</a:t>
            </a:r>
            <a:r>
              <a:rPr sz="2400" spc="-15" dirty="0">
                <a:latin typeface="Arial" panose="020B0604020202090204"/>
                <a:cs typeface="Arial" panose="020B0604020202090204"/>
              </a:rPr>
              <a:t> </a:t>
            </a:r>
            <a:r>
              <a:rPr sz="2400" spc="-25" dirty="0">
                <a:latin typeface="Arial" panose="020B0604020202090204"/>
                <a:cs typeface="Arial" panose="020B0604020202090204"/>
              </a:rPr>
              <a:t>10?</a:t>
            </a:r>
            <a:endParaRPr sz="2400">
              <a:latin typeface="Arial" panose="020B0604020202090204"/>
              <a:cs typeface="Arial" panose="020B0604020202090204"/>
            </a:endParaRPr>
          </a:p>
        </p:txBody>
      </p:sp>
      <p:pic>
        <p:nvPicPr>
          <p:cNvPr id="25" name="object 24"/>
          <p:cNvPicPr/>
          <p:nvPr>
            <p:custDataLst>
              <p:tags r:id="rId4"/>
            </p:custDataLst>
          </p:nvPr>
        </p:nvPicPr>
        <p:blipFill>
          <a:blip r:embed="rId29" cstate="print"/>
          <a:stretch>
            <a:fillRect/>
          </a:stretch>
        </p:blipFill>
        <p:spPr>
          <a:xfrm>
            <a:off x="7717026" y="1646519"/>
            <a:ext cx="2210964" cy="18249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Dead ReLU</a:t>
            </a:r>
          </a:p>
        </p:txBody>
      </p:sp>
      <p:grpSp>
        <p:nvGrpSpPr>
          <p:cNvPr id="3" name="object 2"/>
          <p:cNvGrpSpPr/>
          <p:nvPr/>
        </p:nvGrpSpPr>
        <p:grpSpPr>
          <a:xfrm>
            <a:off x="2943098" y="1609725"/>
            <a:ext cx="5713730" cy="3941445"/>
            <a:chOff x="1300353" y="-9525"/>
            <a:chExt cx="5713730" cy="3941445"/>
          </a:xfrm>
        </p:grpSpPr>
        <p:sp>
          <p:nvSpPr>
            <p:cNvPr id="4" name="object 3"/>
            <p:cNvSpPr/>
            <p:nvPr>
              <p:custDataLst>
                <p:tags r:id="rId12"/>
              </p:custDataLst>
            </p:nvPr>
          </p:nvSpPr>
          <p:spPr>
            <a:xfrm>
              <a:off x="1309878" y="0"/>
              <a:ext cx="5694680" cy="3922395"/>
            </a:xfrm>
            <a:custGeom>
              <a:avLst/>
              <a:gdLst/>
              <a:ahLst/>
              <a:cxnLst/>
              <a:rect l="l" t="t" r="r" b="b"/>
              <a:pathLst>
                <a:path w="5694680" h="3922395">
                  <a:moveTo>
                    <a:pt x="3846652" y="605758"/>
                  </a:moveTo>
                  <a:lnTo>
                    <a:pt x="3021784" y="605758"/>
                  </a:lnTo>
                  <a:lnTo>
                    <a:pt x="3658774" y="0"/>
                  </a:lnTo>
                  <a:lnTo>
                    <a:pt x="3884774" y="0"/>
                  </a:lnTo>
                  <a:lnTo>
                    <a:pt x="3846652" y="605758"/>
                  </a:lnTo>
                  <a:close/>
                </a:path>
                <a:path w="5694680" h="3922395">
                  <a:moveTo>
                    <a:pt x="4337489" y="997764"/>
                  </a:moveTo>
                  <a:lnTo>
                    <a:pt x="2254079" y="997764"/>
                  </a:lnTo>
                  <a:lnTo>
                    <a:pt x="2563059" y="134005"/>
                  </a:lnTo>
                  <a:lnTo>
                    <a:pt x="3021784" y="605758"/>
                  </a:lnTo>
                  <a:lnTo>
                    <a:pt x="3846652" y="605758"/>
                  </a:lnTo>
                  <a:lnTo>
                    <a:pt x="3829298" y="881507"/>
                  </a:lnTo>
                  <a:lnTo>
                    <a:pt x="4414723" y="881507"/>
                  </a:lnTo>
                  <a:lnTo>
                    <a:pt x="4337489" y="997764"/>
                  </a:lnTo>
                  <a:close/>
                </a:path>
                <a:path w="5694680" h="3922395">
                  <a:moveTo>
                    <a:pt x="4414723" y="881507"/>
                  </a:moveTo>
                  <a:lnTo>
                    <a:pt x="3829298" y="881507"/>
                  </a:lnTo>
                  <a:lnTo>
                    <a:pt x="4747275" y="380931"/>
                  </a:lnTo>
                  <a:lnTo>
                    <a:pt x="4414723" y="881507"/>
                  </a:lnTo>
                  <a:close/>
                </a:path>
                <a:path w="5694680" h="3922395">
                  <a:moveTo>
                    <a:pt x="1296293" y="3922055"/>
                  </a:moveTo>
                  <a:lnTo>
                    <a:pt x="1266766" y="3276397"/>
                  </a:lnTo>
                  <a:lnTo>
                    <a:pt x="338771" y="3196651"/>
                  </a:lnTo>
                  <a:lnTo>
                    <a:pt x="877904" y="2724898"/>
                  </a:lnTo>
                  <a:lnTo>
                    <a:pt x="0" y="2245844"/>
                  </a:lnTo>
                  <a:lnTo>
                    <a:pt x="1037403" y="1998918"/>
                  </a:lnTo>
                  <a:lnTo>
                    <a:pt x="308980" y="1360562"/>
                  </a:lnTo>
                  <a:lnTo>
                    <a:pt x="1416247" y="1273514"/>
                  </a:lnTo>
                  <a:lnTo>
                    <a:pt x="1186884" y="467979"/>
                  </a:lnTo>
                  <a:lnTo>
                    <a:pt x="2254079" y="997764"/>
                  </a:lnTo>
                  <a:lnTo>
                    <a:pt x="4337489" y="997764"/>
                  </a:lnTo>
                  <a:lnTo>
                    <a:pt x="4318341" y="1026588"/>
                  </a:lnTo>
                  <a:lnTo>
                    <a:pt x="5694516" y="1048302"/>
                  </a:lnTo>
                  <a:lnTo>
                    <a:pt x="4477840" y="1578087"/>
                  </a:lnTo>
                  <a:lnTo>
                    <a:pt x="4816611" y="1940886"/>
                  </a:lnTo>
                  <a:lnTo>
                    <a:pt x="4318341" y="2136889"/>
                  </a:lnTo>
                  <a:lnTo>
                    <a:pt x="4722592" y="2528895"/>
                  </a:lnTo>
                  <a:lnTo>
                    <a:pt x="3859616" y="2528895"/>
                  </a:lnTo>
                  <a:lnTo>
                    <a:pt x="3901402" y="2833469"/>
                  </a:lnTo>
                  <a:lnTo>
                    <a:pt x="3211074" y="2833469"/>
                  </a:lnTo>
                  <a:lnTo>
                    <a:pt x="3137154" y="3109218"/>
                  </a:lnTo>
                  <a:lnTo>
                    <a:pt x="2602604" y="3109218"/>
                  </a:lnTo>
                  <a:lnTo>
                    <a:pt x="2502997" y="3254299"/>
                  </a:lnTo>
                  <a:lnTo>
                    <a:pt x="1984380" y="3254299"/>
                  </a:lnTo>
                  <a:lnTo>
                    <a:pt x="1296293" y="3922055"/>
                  </a:lnTo>
                  <a:close/>
                </a:path>
                <a:path w="5694680" h="3922395">
                  <a:moveTo>
                    <a:pt x="4976637" y="2775244"/>
                  </a:moveTo>
                  <a:lnTo>
                    <a:pt x="3859616" y="2528895"/>
                  </a:lnTo>
                  <a:lnTo>
                    <a:pt x="4722592" y="2528895"/>
                  </a:lnTo>
                  <a:lnTo>
                    <a:pt x="4976637" y="2775244"/>
                  </a:lnTo>
                  <a:close/>
                </a:path>
                <a:path w="5694680" h="3922395">
                  <a:moveTo>
                    <a:pt x="3939234" y="3109218"/>
                  </a:moveTo>
                  <a:lnTo>
                    <a:pt x="3211074" y="2833469"/>
                  </a:lnTo>
                  <a:lnTo>
                    <a:pt x="3901402" y="2833469"/>
                  </a:lnTo>
                  <a:lnTo>
                    <a:pt x="3939234" y="3109218"/>
                  </a:lnTo>
                  <a:close/>
                </a:path>
                <a:path w="5694680" h="3922395">
                  <a:moveTo>
                    <a:pt x="3061329" y="3392078"/>
                  </a:moveTo>
                  <a:lnTo>
                    <a:pt x="2602604" y="3109218"/>
                  </a:lnTo>
                  <a:lnTo>
                    <a:pt x="3137154" y="3109218"/>
                  </a:lnTo>
                  <a:lnTo>
                    <a:pt x="3061329" y="3392078"/>
                  </a:lnTo>
                  <a:close/>
                </a:path>
                <a:path w="5694680" h="3922395">
                  <a:moveTo>
                    <a:pt x="2293624" y="3559257"/>
                  </a:moveTo>
                  <a:lnTo>
                    <a:pt x="1984380" y="3254299"/>
                  </a:lnTo>
                  <a:lnTo>
                    <a:pt x="2502997" y="3254299"/>
                  </a:lnTo>
                  <a:lnTo>
                    <a:pt x="2293624" y="3559257"/>
                  </a:lnTo>
                  <a:close/>
                </a:path>
              </a:pathLst>
            </a:custGeom>
            <a:solidFill>
              <a:srgbClr val="CCCCCC"/>
            </a:solidFill>
          </p:spPr>
          <p:txBody>
            <a:bodyPr wrap="square" lIns="0" tIns="0" rIns="0" bIns="0" rtlCol="0"/>
            <a:lstStyle/>
            <a:p>
              <a:endParaRPr/>
            </a:p>
          </p:txBody>
        </p:sp>
        <p:sp>
          <p:nvSpPr>
            <p:cNvPr id="5" name="object 4"/>
            <p:cNvSpPr/>
            <p:nvPr>
              <p:custDataLst>
                <p:tags r:id="rId13"/>
              </p:custDataLst>
            </p:nvPr>
          </p:nvSpPr>
          <p:spPr>
            <a:xfrm>
              <a:off x="1309878" y="0"/>
              <a:ext cx="5694680" cy="3922395"/>
            </a:xfrm>
            <a:custGeom>
              <a:avLst/>
              <a:gdLst/>
              <a:ahLst/>
              <a:cxnLst/>
              <a:rect l="l" t="t" r="r" b="b"/>
              <a:pathLst>
                <a:path w="5694680" h="3922395">
                  <a:moveTo>
                    <a:pt x="3021784" y="605758"/>
                  </a:moveTo>
                  <a:lnTo>
                    <a:pt x="3658774" y="0"/>
                  </a:lnTo>
                </a:path>
                <a:path w="5694680" h="3922395">
                  <a:moveTo>
                    <a:pt x="3884774" y="0"/>
                  </a:moveTo>
                  <a:lnTo>
                    <a:pt x="3829298" y="881507"/>
                  </a:lnTo>
                  <a:lnTo>
                    <a:pt x="4747275" y="380931"/>
                  </a:lnTo>
                  <a:lnTo>
                    <a:pt x="4318341" y="1026588"/>
                  </a:lnTo>
                  <a:lnTo>
                    <a:pt x="5694516" y="1048302"/>
                  </a:lnTo>
                  <a:lnTo>
                    <a:pt x="4477840" y="1578087"/>
                  </a:lnTo>
                  <a:lnTo>
                    <a:pt x="4816611" y="1940886"/>
                  </a:lnTo>
                  <a:lnTo>
                    <a:pt x="4318341" y="2136889"/>
                  </a:lnTo>
                  <a:lnTo>
                    <a:pt x="4976637" y="2775244"/>
                  </a:lnTo>
                  <a:lnTo>
                    <a:pt x="3859616" y="2528895"/>
                  </a:lnTo>
                  <a:lnTo>
                    <a:pt x="3939234" y="3109218"/>
                  </a:lnTo>
                  <a:lnTo>
                    <a:pt x="3211074" y="2833469"/>
                  </a:lnTo>
                  <a:lnTo>
                    <a:pt x="3061329" y="3392078"/>
                  </a:lnTo>
                  <a:lnTo>
                    <a:pt x="2602604" y="3109218"/>
                  </a:lnTo>
                  <a:lnTo>
                    <a:pt x="2293624" y="3559257"/>
                  </a:lnTo>
                  <a:lnTo>
                    <a:pt x="1984380" y="3254299"/>
                  </a:lnTo>
                  <a:lnTo>
                    <a:pt x="1296293" y="3922055"/>
                  </a:lnTo>
                  <a:lnTo>
                    <a:pt x="1266766" y="3276397"/>
                  </a:lnTo>
                  <a:lnTo>
                    <a:pt x="338771" y="3196651"/>
                  </a:lnTo>
                  <a:lnTo>
                    <a:pt x="877904" y="2724898"/>
                  </a:lnTo>
                  <a:lnTo>
                    <a:pt x="0" y="2245844"/>
                  </a:lnTo>
                  <a:lnTo>
                    <a:pt x="1037403" y="1998918"/>
                  </a:lnTo>
                  <a:lnTo>
                    <a:pt x="308980" y="1360562"/>
                  </a:lnTo>
                  <a:lnTo>
                    <a:pt x="1416247" y="1273514"/>
                  </a:lnTo>
                  <a:lnTo>
                    <a:pt x="1186884" y="467979"/>
                  </a:lnTo>
                  <a:lnTo>
                    <a:pt x="2254079" y="997764"/>
                  </a:lnTo>
                  <a:lnTo>
                    <a:pt x="2563059" y="134005"/>
                  </a:lnTo>
                  <a:lnTo>
                    <a:pt x="3021784" y="605758"/>
                  </a:lnTo>
                </a:path>
              </a:pathLst>
            </a:custGeom>
            <a:ln w="19049">
              <a:solidFill>
                <a:srgbClr val="666666"/>
              </a:solidFill>
            </a:ln>
          </p:spPr>
          <p:txBody>
            <a:bodyPr wrap="square" lIns="0" tIns="0" rIns="0" bIns="0" rtlCol="0"/>
            <a:lstStyle/>
            <a:p>
              <a:endParaRPr/>
            </a:p>
          </p:txBody>
        </p:sp>
      </p:grpSp>
      <p:sp>
        <p:nvSpPr>
          <p:cNvPr id="6" name="object 5"/>
          <p:cNvSpPr txBox="1"/>
          <p:nvPr>
            <p:custDataLst>
              <p:tags r:id="rId1"/>
            </p:custDataLst>
          </p:nvPr>
        </p:nvSpPr>
        <p:spPr>
          <a:xfrm>
            <a:off x="4441895" y="3329000"/>
            <a:ext cx="203898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panose="020B0604020202090204"/>
                <a:cs typeface="Arial" panose="020B0604020202090204"/>
              </a:rPr>
              <a:t>DATA</a:t>
            </a:r>
            <a:r>
              <a:rPr sz="2400" b="1" spc="-20" dirty="0">
                <a:latin typeface="Arial" panose="020B0604020202090204"/>
                <a:cs typeface="Arial" panose="020B0604020202090204"/>
              </a:rPr>
              <a:t> </a:t>
            </a:r>
            <a:r>
              <a:rPr sz="2400" b="1" spc="-10" dirty="0">
                <a:latin typeface="Arial" panose="020B0604020202090204"/>
                <a:cs typeface="Arial" panose="020B0604020202090204"/>
              </a:rPr>
              <a:t>CLOUD</a:t>
            </a:r>
            <a:endParaRPr sz="2400">
              <a:latin typeface="Arial" panose="020B0604020202090204"/>
              <a:cs typeface="Arial" panose="020B0604020202090204"/>
            </a:endParaRPr>
          </a:p>
        </p:txBody>
      </p:sp>
      <p:grpSp>
        <p:nvGrpSpPr>
          <p:cNvPr id="7" name="object 6"/>
          <p:cNvGrpSpPr/>
          <p:nvPr/>
        </p:nvGrpSpPr>
        <p:grpSpPr>
          <a:xfrm>
            <a:off x="1904819" y="1600200"/>
            <a:ext cx="7569834" cy="4375150"/>
            <a:chOff x="262074" y="-19050"/>
            <a:chExt cx="7569834" cy="4375150"/>
          </a:xfrm>
        </p:grpSpPr>
        <p:sp>
          <p:nvSpPr>
            <p:cNvPr id="8" name="object 7"/>
            <p:cNvSpPr/>
            <p:nvPr>
              <p:custDataLst>
                <p:tags r:id="rId6"/>
              </p:custDataLst>
            </p:nvPr>
          </p:nvSpPr>
          <p:spPr>
            <a:xfrm>
              <a:off x="3639025" y="0"/>
              <a:ext cx="19050" cy="3138805"/>
            </a:xfrm>
            <a:custGeom>
              <a:avLst/>
              <a:gdLst/>
              <a:ahLst/>
              <a:cxnLst/>
              <a:rect l="l" t="t" r="r" b="b"/>
              <a:pathLst>
                <a:path w="19050" h="3138805">
                  <a:moveTo>
                    <a:pt x="0" y="3138750"/>
                  </a:moveTo>
                  <a:lnTo>
                    <a:pt x="19049" y="3138750"/>
                  </a:lnTo>
                  <a:lnTo>
                    <a:pt x="19049" y="0"/>
                  </a:lnTo>
                  <a:lnTo>
                    <a:pt x="0" y="0"/>
                  </a:lnTo>
                  <a:lnTo>
                    <a:pt x="0" y="3138750"/>
                  </a:lnTo>
                  <a:close/>
                </a:path>
              </a:pathLst>
            </a:custGeom>
            <a:solidFill>
              <a:srgbClr val="666666"/>
            </a:solidFill>
          </p:spPr>
          <p:txBody>
            <a:bodyPr wrap="square" lIns="0" tIns="0" rIns="0" bIns="0" rtlCol="0"/>
            <a:lstStyle/>
            <a:p>
              <a:endParaRPr/>
            </a:p>
          </p:txBody>
        </p:sp>
        <p:sp>
          <p:nvSpPr>
            <p:cNvPr id="9" name="object 8"/>
            <p:cNvSpPr/>
            <p:nvPr>
              <p:custDataLst>
                <p:tags r:id="rId7"/>
              </p:custDataLst>
            </p:nvPr>
          </p:nvSpPr>
          <p:spPr>
            <a:xfrm>
              <a:off x="271599" y="2199999"/>
              <a:ext cx="7550784" cy="0"/>
            </a:xfrm>
            <a:custGeom>
              <a:avLst/>
              <a:gdLst/>
              <a:ahLst/>
              <a:cxnLst/>
              <a:rect l="l" t="t" r="r" b="b"/>
              <a:pathLst>
                <a:path w="7550784">
                  <a:moveTo>
                    <a:pt x="0" y="0"/>
                  </a:moveTo>
                  <a:lnTo>
                    <a:pt x="7550699" y="0"/>
                  </a:lnTo>
                </a:path>
              </a:pathLst>
            </a:custGeom>
            <a:ln w="19049">
              <a:solidFill>
                <a:srgbClr val="666666"/>
              </a:solidFill>
            </a:ln>
          </p:spPr>
          <p:txBody>
            <a:bodyPr wrap="square" lIns="0" tIns="0" rIns="0" bIns="0" rtlCol="0"/>
            <a:lstStyle/>
            <a:p>
              <a:endParaRPr/>
            </a:p>
          </p:txBody>
        </p:sp>
        <p:sp>
          <p:nvSpPr>
            <p:cNvPr id="10" name="object 9"/>
            <p:cNvSpPr/>
            <p:nvPr>
              <p:custDataLst>
                <p:tags r:id="rId8"/>
              </p:custDataLst>
            </p:nvPr>
          </p:nvSpPr>
          <p:spPr>
            <a:xfrm>
              <a:off x="5309427" y="0"/>
              <a:ext cx="1254760" cy="2861310"/>
            </a:xfrm>
            <a:custGeom>
              <a:avLst/>
              <a:gdLst/>
              <a:ahLst/>
              <a:cxnLst/>
              <a:rect l="l" t="t" r="r" b="b"/>
              <a:pathLst>
                <a:path w="1254759" h="2861310">
                  <a:moveTo>
                    <a:pt x="0" y="0"/>
                  </a:moveTo>
                  <a:lnTo>
                    <a:pt x="1254322" y="2860800"/>
                  </a:lnTo>
                </a:path>
                <a:path w="1254759" h="2861310">
                  <a:moveTo>
                    <a:pt x="548172" y="1294700"/>
                  </a:moveTo>
                  <a:lnTo>
                    <a:pt x="1240517" y="945051"/>
                  </a:lnTo>
                </a:path>
              </a:pathLst>
            </a:custGeom>
            <a:ln w="38099">
              <a:solidFill>
                <a:srgbClr val="37761C"/>
              </a:solidFill>
            </a:ln>
          </p:spPr>
          <p:txBody>
            <a:bodyPr wrap="square" lIns="0" tIns="0" rIns="0" bIns="0" rtlCol="0"/>
            <a:lstStyle/>
            <a:p>
              <a:endParaRPr/>
            </a:p>
          </p:txBody>
        </p:sp>
        <p:pic>
          <p:nvPicPr>
            <p:cNvPr id="11" name="object 10"/>
            <p:cNvPicPr/>
            <p:nvPr>
              <p:custDataLst>
                <p:tags r:id="rId9"/>
              </p:custDataLst>
            </p:nvPr>
          </p:nvPicPr>
          <p:blipFill>
            <a:blip r:embed="rId16" cstate="print"/>
            <a:stretch>
              <a:fillRect/>
            </a:stretch>
          </p:blipFill>
          <p:spPr>
            <a:xfrm>
              <a:off x="6502526" y="848058"/>
              <a:ext cx="220805" cy="172217"/>
            </a:xfrm>
            <a:prstGeom prst="rect">
              <a:avLst/>
            </a:prstGeom>
          </p:spPr>
        </p:pic>
        <p:sp>
          <p:nvSpPr>
            <p:cNvPr id="12" name="object 11"/>
            <p:cNvSpPr/>
            <p:nvPr>
              <p:custDataLst>
                <p:tags r:id="rId10"/>
              </p:custDataLst>
            </p:nvPr>
          </p:nvSpPr>
          <p:spPr>
            <a:xfrm>
              <a:off x="4434624" y="2910150"/>
              <a:ext cx="2020570" cy="1426845"/>
            </a:xfrm>
            <a:custGeom>
              <a:avLst/>
              <a:gdLst/>
              <a:ahLst/>
              <a:cxnLst/>
              <a:rect l="l" t="t" r="r" b="b"/>
              <a:pathLst>
                <a:path w="2020570" h="1426845">
                  <a:moveTo>
                    <a:pt x="2020499" y="0"/>
                  </a:moveTo>
                  <a:lnTo>
                    <a:pt x="0" y="1426499"/>
                  </a:lnTo>
                </a:path>
                <a:path w="2020570" h="1426845">
                  <a:moveTo>
                    <a:pt x="1024624" y="720299"/>
                  </a:moveTo>
                  <a:lnTo>
                    <a:pt x="1335936" y="1158536"/>
                  </a:lnTo>
                </a:path>
              </a:pathLst>
            </a:custGeom>
            <a:ln w="38099">
              <a:solidFill>
                <a:srgbClr val="FF0000"/>
              </a:solidFill>
            </a:ln>
          </p:spPr>
          <p:txBody>
            <a:bodyPr wrap="square" lIns="0" tIns="0" rIns="0" bIns="0" rtlCol="0"/>
            <a:lstStyle/>
            <a:p>
              <a:endParaRPr/>
            </a:p>
          </p:txBody>
        </p:sp>
        <p:pic>
          <p:nvPicPr>
            <p:cNvPr id="13" name="object 12"/>
            <p:cNvPicPr/>
            <p:nvPr>
              <p:custDataLst>
                <p:tags r:id="rId11"/>
              </p:custDataLst>
            </p:nvPr>
          </p:nvPicPr>
          <p:blipFill>
            <a:blip r:embed="rId17" cstate="print"/>
            <a:stretch>
              <a:fillRect/>
            </a:stretch>
          </p:blipFill>
          <p:spPr>
            <a:xfrm>
              <a:off x="5700208" y="4013191"/>
              <a:ext cx="189535" cy="215500"/>
            </a:xfrm>
            <a:prstGeom prst="rect">
              <a:avLst/>
            </a:prstGeom>
          </p:spPr>
        </p:pic>
      </p:grpSp>
      <p:sp>
        <p:nvSpPr>
          <p:cNvPr id="14" name="object 13"/>
          <p:cNvSpPr txBox="1">
            <a:spLocks noGrp="1"/>
          </p:cNvSpPr>
          <p:nvPr>
            <p:custDataLst>
              <p:tags r:id="rId2"/>
            </p:custDataLst>
          </p:nvPr>
        </p:nvSpPr>
        <p:spPr>
          <a:xfrm>
            <a:off x="8351970" y="3083320"/>
            <a:ext cx="1684655" cy="391160"/>
          </a:xfrm>
          <a:prstGeom prst="rect">
            <a:avLst/>
          </a:prstGeom>
        </p:spPr>
        <p:txBody>
          <a:bodyPr vert="horz" wrap="square" lIns="0" tIns="12700" rIns="0" bIns="0" rtlCol="0">
            <a:spAutoFit/>
          </a:bodyPr>
          <a:lstStyle>
            <a:lvl1pPr>
              <a:defRPr sz="2400" b="0" i="0">
                <a:solidFill>
                  <a:schemeClr val="tx1"/>
                </a:solidFill>
                <a:latin typeface="Arial" panose="020B0604020202090204"/>
                <a:ea typeface="+mj-ea"/>
                <a:cs typeface="Arial" panose="020B0604020202090204"/>
              </a:defRPr>
            </a:lvl1pPr>
          </a:lstStyle>
          <a:p>
            <a:pPr marL="12700">
              <a:lnSpc>
                <a:spcPct val="100000"/>
              </a:lnSpc>
              <a:spcBef>
                <a:spcPts val="100"/>
              </a:spcBef>
            </a:pPr>
            <a:r>
              <a:rPr dirty="0">
                <a:solidFill>
                  <a:srgbClr val="37761C"/>
                </a:solidFill>
              </a:rPr>
              <a:t>active</a:t>
            </a:r>
            <a:r>
              <a:rPr spc="-40" dirty="0">
                <a:solidFill>
                  <a:srgbClr val="37761C"/>
                </a:solidFill>
              </a:rPr>
              <a:t> </a:t>
            </a:r>
            <a:r>
              <a:rPr spc="-20" dirty="0">
                <a:solidFill>
                  <a:srgbClr val="37761C"/>
                </a:solidFill>
              </a:rPr>
              <a:t>ReLU</a:t>
            </a:r>
          </a:p>
        </p:txBody>
      </p:sp>
      <p:sp>
        <p:nvSpPr>
          <p:cNvPr id="15" name="object 14"/>
          <p:cNvSpPr txBox="1"/>
          <p:nvPr>
            <p:custDataLst>
              <p:tags r:id="rId3"/>
            </p:custDataLst>
          </p:nvPr>
        </p:nvSpPr>
        <p:spPr>
          <a:xfrm>
            <a:off x="7781595" y="5100308"/>
            <a:ext cx="2429510" cy="1115060"/>
          </a:xfrm>
          <a:prstGeom prst="rect">
            <a:avLst/>
          </a:prstGeom>
        </p:spPr>
        <p:txBody>
          <a:bodyPr vert="horz" wrap="square" lIns="0" tIns="12700" rIns="0" bIns="0" rtlCol="0">
            <a:spAutoFit/>
          </a:bodyPr>
          <a:lstStyle/>
          <a:p>
            <a:pPr marL="12700">
              <a:lnSpc>
                <a:spcPts val="2865"/>
              </a:lnSpc>
              <a:spcBef>
                <a:spcPts val="100"/>
              </a:spcBef>
            </a:pPr>
            <a:r>
              <a:rPr sz="2400" dirty="0">
                <a:solidFill>
                  <a:srgbClr val="FF0000"/>
                </a:solidFill>
                <a:latin typeface="Arial" panose="020B0604020202090204"/>
                <a:cs typeface="Arial" panose="020B0604020202090204"/>
              </a:rPr>
              <a:t>dead</a:t>
            </a:r>
            <a:r>
              <a:rPr sz="2400" spc="-20" dirty="0">
                <a:solidFill>
                  <a:srgbClr val="FF0000"/>
                </a:solidFill>
                <a:latin typeface="Arial" panose="020B0604020202090204"/>
                <a:cs typeface="Arial" panose="020B0604020202090204"/>
              </a:rPr>
              <a:t> ReLU</a:t>
            </a:r>
            <a:endParaRPr sz="2400">
              <a:latin typeface="Arial" panose="020B0604020202090204"/>
              <a:cs typeface="Arial" panose="020B0604020202090204"/>
            </a:endParaRPr>
          </a:p>
          <a:p>
            <a:pPr marL="12700">
              <a:lnSpc>
                <a:spcPts val="2850"/>
              </a:lnSpc>
            </a:pPr>
            <a:r>
              <a:rPr sz="2400" dirty="0">
                <a:solidFill>
                  <a:srgbClr val="FF0000"/>
                </a:solidFill>
                <a:latin typeface="Arial" panose="020B0604020202090204"/>
                <a:cs typeface="Arial" panose="020B0604020202090204"/>
              </a:rPr>
              <a:t>will</a:t>
            </a:r>
            <a:r>
              <a:rPr sz="2400" spc="-25"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never</a:t>
            </a:r>
            <a:r>
              <a:rPr sz="2400" spc="-20" dirty="0">
                <a:solidFill>
                  <a:srgbClr val="FF0000"/>
                </a:solidFill>
                <a:latin typeface="Arial" panose="020B0604020202090204"/>
                <a:cs typeface="Arial" panose="020B0604020202090204"/>
              </a:rPr>
              <a:t> </a:t>
            </a:r>
            <a:r>
              <a:rPr sz="2400" spc="-10" dirty="0">
                <a:solidFill>
                  <a:srgbClr val="FF0000"/>
                </a:solidFill>
                <a:latin typeface="Arial" panose="020B0604020202090204"/>
                <a:cs typeface="Arial" panose="020B0604020202090204"/>
              </a:rPr>
              <a:t>activate</a:t>
            </a:r>
            <a:endParaRPr sz="2400">
              <a:latin typeface="Arial" panose="020B0604020202090204"/>
              <a:cs typeface="Arial" panose="020B0604020202090204"/>
            </a:endParaRPr>
          </a:p>
          <a:p>
            <a:pPr marL="12700">
              <a:lnSpc>
                <a:spcPts val="2865"/>
              </a:lnSpc>
            </a:pPr>
            <a:r>
              <a:rPr sz="2400" dirty="0">
                <a:solidFill>
                  <a:srgbClr val="FF0000"/>
                </a:solidFill>
                <a:latin typeface="Arial" panose="020B0604020202090204"/>
                <a:cs typeface="Arial" panose="020B0604020202090204"/>
              </a:rPr>
              <a:t>=&gt;</a:t>
            </a:r>
            <a:r>
              <a:rPr sz="2400" spc="-20"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never</a:t>
            </a:r>
            <a:r>
              <a:rPr sz="2400" spc="-15" dirty="0">
                <a:solidFill>
                  <a:srgbClr val="FF0000"/>
                </a:solidFill>
                <a:latin typeface="Arial" panose="020B0604020202090204"/>
                <a:cs typeface="Arial" panose="020B0604020202090204"/>
              </a:rPr>
              <a:t> </a:t>
            </a:r>
            <a:r>
              <a:rPr sz="2400" spc="-10" dirty="0">
                <a:solidFill>
                  <a:srgbClr val="FF0000"/>
                </a:solidFill>
                <a:latin typeface="Arial" panose="020B0604020202090204"/>
                <a:cs typeface="Arial" panose="020B0604020202090204"/>
              </a:rPr>
              <a:t>update</a:t>
            </a:r>
            <a:endParaRPr sz="2400">
              <a:latin typeface="Arial" panose="020B0604020202090204"/>
              <a:cs typeface="Arial" panose="020B0604020202090204"/>
            </a:endParaRPr>
          </a:p>
        </p:txBody>
      </p:sp>
      <p:grpSp>
        <p:nvGrpSpPr>
          <p:cNvPr id="16" name="object 15"/>
          <p:cNvGrpSpPr/>
          <p:nvPr/>
        </p:nvGrpSpPr>
        <p:grpSpPr>
          <a:xfrm>
            <a:off x="1819207" y="4753237"/>
            <a:ext cx="3869054" cy="1278255"/>
            <a:chOff x="176462" y="3133987"/>
            <a:chExt cx="3869054" cy="1278255"/>
          </a:xfrm>
        </p:grpSpPr>
        <p:sp>
          <p:nvSpPr>
            <p:cNvPr id="17" name="object 16"/>
            <p:cNvSpPr/>
            <p:nvPr>
              <p:custDataLst>
                <p:tags r:id="rId4"/>
              </p:custDataLst>
            </p:nvPr>
          </p:nvSpPr>
          <p:spPr>
            <a:xfrm>
              <a:off x="181224" y="3138750"/>
              <a:ext cx="3859529" cy="1268730"/>
            </a:xfrm>
            <a:custGeom>
              <a:avLst/>
              <a:gdLst/>
              <a:ahLst/>
              <a:cxnLst/>
              <a:rect l="l" t="t" r="r" b="b"/>
              <a:pathLst>
                <a:path w="3859529" h="1268729">
                  <a:moveTo>
                    <a:pt x="3859199" y="1268699"/>
                  </a:moveTo>
                  <a:lnTo>
                    <a:pt x="0" y="1268699"/>
                  </a:lnTo>
                  <a:lnTo>
                    <a:pt x="0" y="0"/>
                  </a:lnTo>
                  <a:lnTo>
                    <a:pt x="3859199" y="0"/>
                  </a:lnTo>
                  <a:lnTo>
                    <a:pt x="3859199" y="1268699"/>
                  </a:lnTo>
                  <a:close/>
                </a:path>
              </a:pathLst>
            </a:custGeom>
            <a:solidFill>
              <a:srgbClr val="FFFFFF"/>
            </a:solidFill>
          </p:spPr>
          <p:txBody>
            <a:bodyPr wrap="square" lIns="0" tIns="0" rIns="0" bIns="0" rtlCol="0"/>
            <a:lstStyle/>
            <a:p>
              <a:endParaRPr/>
            </a:p>
          </p:txBody>
        </p:sp>
        <p:sp>
          <p:nvSpPr>
            <p:cNvPr id="18" name="object 17"/>
            <p:cNvSpPr/>
            <p:nvPr>
              <p:custDataLst>
                <p:tags r:id="rId5"/>
              </p:custDataLst>
            </p:nvPr>
          </p:nvSpPr>
          <p:spPr>
            <a:xfrm>
              <a:off x="181224" y="3138750"/>
              <a:ext cx="3859529" cy="1268730"/>
            </a:xfrm>
            <a:custGeom>
              <a:avLst/>
              <a:gdLst/>
              <a:ahLst/>
              <a:cxnLst/>
              <a:rect l="l" t="t" r="r" b="b"/>
              <a:pathLst>
                <a:path w="3859529" h="1268729">
                  <a:moveTo>
                    <a:pt x="0" y="0"/>
                  </a:moveTo>
                  <a:lnTo>
                    <a:pt x="3859199" y="0"/>
                  </a:lnTo>
                  <a:lnTo>
                    <a:pt x="3859199" y="1268699"/>
                  </a:lnTo>
                  <a:lnTo>
                    <a:pt x="0" y="1268699"/>
                  </a:lnTo>
                  <a:lnTo>
                    <a:pt x="0" y="0"/>
                  </a:lnTo>
                  <a:close/>
                </a:path>
              </a:pathLst>
            </a:custGeom>
            <a:ln w="9524">
              <a:solidFill>
                <a:srgbClr val="000000"/>
              </a:solidFill>
            </a:ln>
          </p:spPr>
          <p:txBody>
            <a:bodyPr wrap="square" lIns="0" tIns="0" rIns="0" bIns="0" rtlCol="0"/>
            <a:lstStyle/>
            <a:p>
              <a:endParaRPr/>
            </a:p>
          </p:txBody>
        </p:sp>
      </p:grpSp>
      <p:sp>
        <p:nvSpPr>
          <p:cNvPr id="19" name="object 18"/>
          <p:cNvSpPr txBox="1"/>
          <p:nvPr/>
        </p:nvSpPr>
        <p:spPr>
          <a:xfrm>
            <a:off x="1896995" y="4818833"/>
            <a:ext cx="3632200" cy="1115060"/>
          </a:xfrm>
          <a:prstGeom prst="rect">
            <a:avLst/>
          </a:prstGeom>
        </p:spPr>
        <p:txBody>
          <a:bodyPr vert="horz" wrap="square" lIns="0" tIns="27940" rIns="0" bIns="0" rtlCol="0">
            <a:spAutoFit/>
          </a:bodyPr>
          <a:lstStyle/>
          <a:p>
            <a:pPr marL="12700" marR="5080">
              <a:lnSpc>
                <a:spcPts val="2850"/>
              </a:lnSpc>
              <a:spcBef>
                <a:spcPts val="220"/>
              </a:spcBef>
            </a:pPr>
            <a:r>
              <a:rPr sz="2400" dirty="0">
                <a:solidFill>
                  <a:srgbClr val="0000FF"/>
                </a:solidFill>
                <a:latin typeface="Arial" panose="020B0604020202090204"/>
                <a:cs typeface="Arial" panose="020B0604020202090204"/>
              </a:rPr>
              <a:t>=&gt;</a:t>
            </a:r>
            <a:r>
              <a:rPr sz="2400" spc="-20" dirty="0">
                <a:solidFill>
                  <a:srgbClr val="0000FF"/>
                </a:solidFill>
                <a:latin typeface="Arial" panose="020B0604020202090204"/>
                <a:cs typeface="Arial" panose="020B0604020202090204"/>
              </a:rPr>
              <a:t> </a:t>
            </a:r>
            <a:r>
              <a:rPr sz="2400" dirty="0">
                <a:solidFill>
                  <a:srgbClr val="0000FF"/>
                </a:solidFill>
                <a:latin typeface="Arial" panose="020B0604020202090204"/>
                <a:cs typeface="Arial" panose="020B0604020202090204"/>
              </a:rPr>
              <a:t>people</a:t>
            </a:r>
            <a:r>
              <a:rPr sz="2400" spc="-15" dirty="0">
                <a:solidFill>
                  <a:srgbClr val="0000FF"/>
                </a:solidFill>
                <a:latin typeface="Arial" panose="020B0604020202090204"/>
                <a:cs typeface="Arial" panose="020B0604020202090204"/>
              </a:rPr>
              <a:t> </a:t>
            </a:r>
            <a:r>
              <a:rPr sz="2400" dirty="0">
                <a:solidFill>
                  <a:srgbClr val="0000FF"/>
                </a:solidFill>
                <a:latin typeface="Arial" panose="020B0604020202090204"/>
                <a:cs typeface="Arial" panose="020B0604020202090204"/>
              </a:rPr>
              <a:t>like</a:t>
            </a:r>
            <a:r>
              <a:rPr sz="2400" spc="-20" dirty="0">
                <a:solidFill>
                  <a:srgbClr val="0000FF"/>
                </a:solidFill>
                <a:latin typeface="Arial" panose="020B0604020202090204"/>
                <a:cs typeface="Arial" panose="020B0604020202090204"/>
              </a:rPr>
              <a:t> </a:t>
            </a:r>
            <a:r>
              <a:rPr sz="2400" dirty="0">
                <a:solidFill>
                  <a:srgbClr val="0000FF"/>
                </a:solidFill>
                <a:latin typeface="Arial" panose="020B0604020202090204"/>
                <a:cs typeface="Arial" panose="020B0604020202090204"/>
              </a:rPr>
              <a:t>to</a:t>
            </a:r>
            <a:r>
              <a:rPr sz="2400" spc="-15" dirty="0">
                <a:solidFill>
                  <a:srgbClr val="0000FF"/>
                </a:solidFill>
                <a:latin typeface="Arial" panose="020B0604020202090204"/>
                <a:cs typeface="Arial" panose="020B0604020202090204"/>
              </a:rPr>
              <a:t> </a:t>
            </a:r>
            <a:r>
              <a:rPr sz="2400" spc="-10" dirty="0">
                <a:solidFill>
                  <a:srgbClr val="0000FF"/>
                </a:solidFill>
                <a:latin typeface="Arial" panose="020B0604020202090204"/>
                <a:cs typeface="Arial" panose="020B0604020202090204"/>
              </a:rPr>
              <a:t>initialize </a:t>
            </a:r>
            <a:r>
              <a:rPr sz="2400" dirty="0">
                <a:solidFill>
                  <a:srgbClr val="0000FF"/>
                </a:solidFill>
                <a:latin typeface="Arial" panose="020B0604020202090204"/>
                <a:cs typeface="Arial" panose="020B0604020202090204"/>
              </a:rPr>
              <a:t>ReLU</a:t>
            </a:r>
            <a:r>
              <a:rPr sz="2400" spc="-35" dirty="0">
                <a:solidFill>
                  <a:srgbClr val="0000FF"/>
                </a:solidFill>
                <a:latin typeface="Arial" panose="020B0604020202090204"/>
                <a:cs typeface="Arial" panose="020B0604020202090204"/>
              </a:rPr>
              <a:t> </a:t>
            </a:r>
            <a:r>
              <a:rPr sz="2400" dirty="0">
                <a:solidFill>
                  <a:srgbClr val="0000FF"/>
                </a:solidFill>
                <a:latin typeface="Arial" panose="020B0604020202090204"/>
                <a:cs typeface="Arial" panose="020B0604020202090204"/>
              </a:rPr>
              <a:t>neurons</a:t>
            </a:r>
            <a:r>
              <a:rPr sz="2400" spc="-25" dirty="0">
                <a:solidFill>
                  <a:srgbClr val="0000FF"/>
                </a:solidFill>
                <a:latin typeface="Arial" panose="020B0604020202090204"/>
                <a:cs typeface="Arial" panose="020B0604020202090204"/>
              </a:rPr>
              <a:t> </a:t>
            </a:r>
            <a:r>
              <a:rPr sz="2400" dirty="0">
                <a:solidFill>
                  <a:srgbClr val="0000FF"/>
                </a:solidFill>
                <a:latin typeface="Arial" panose="020B0604020202090204"/>
                <a:cs typeface="Arial" panose="020B0604020202090204"/>
              </a:rPr>
              <a:t>with</a:t>
            </a:r>
            <a:r>
              <a:rPr sz="2400" spc="-25" dirty="0">
                <a:solidFill>
                  <a:srgbClr val="0000FF"/>
                </a:solidFill>
                <a:latin typeface="Arial" panose="020B0604020202090204"/>
                <a:cs typeface="Arial" panose="020B0604020202090204"/>
              </a:rPr>
              <a:t> </a:t>
            </a:r>
            <a:r>
              <a:rPr sz="2400" spc="-10" dirty="0">
                <a:solidFill>
                  <a:srgbClr val="0000FF"/>
                </a:solidFill>
                <a:latin typeface="Arial" panose="020B0604020202090204"/>
                <a:cs typeface="Arial" panose="020B0604020202090204"/>
              </a:rPr>
              <a:t>slightly </a:t>
            </a:r>
            <a:r>
              <a:rPr sz="2400" dirty="0">
                <a:solidFill>
                  <a:srgbClr val="0000FF"/>
                </a:solidFill>
                <a:latin typeface="Arial" panose="020B0604020202090204"/>
                <a:cs typeface="Arial" panose="020B0604020202090204"/>
              </a:rPr>
              <a:t>positive</a:t>
            </a:r>
            <a:r>
              <a:rPr sz="2400" spc="-30" dirty="0">
                <a:solidFill>
                  <a:srgbClr val="0000FF"/>
                </a:solidFill>
                <a:latin typeface="Arial" panose="020B0604020202090204"/>
                <a:cs typeface="Arial" panose="020B0604020202090204"/>
              </a:rPr>
              <a:t> </a:t>
            </a:r>
            <a:r>
              <a:rPr sz="2400" dirty="0">
                <a:solidFill>
                  <a:srgbClr val="0000FF"/>
                </a:solidFill>
                <a:latin typeface="Arial" panose="020B0604020202090204"/>
                <a:cs typeface="Arial" panose="020B0604020202090204"/>
              </a:rPr>
              <a:t>biases</a:t>
            </a:r>
            <a:r>
              <a:rPr sz="2400" spc="-30" dirty="0">
                <a:solidFill>
                  <a:srgbClr val="0000FF"/>
                </a:solidFill>
                <a:latin typeface="Arial" panose="020B0604020202090204"/>
                <a:cs typeface="Arial" panose="020B0604020202090204"/>
              </a:rPr>
              <a:t> </a:t>
            </a:r>
            <a:r>
              <a:rPr sz="2400" dirty="0">
                <a:solidFill>
                  <a:srgbClr val="0000FF"/>
                </a:solidFill>
                <a:latin typeface="Arial" panose="020B0604020202090204"/>
                <a:cs typeface="Arial" panose="020B0604020202090204"/>
              </a:rPr>
              <a:t>(e.g.</a:t>
            </a:r>
            <a:r>
              <a:rPr sz="2400" spc="-25" dirty="0">
                <a:solidFill>
                  <a:srgbClr val="0000FF"/>
                </a:solidFill>
                <a:latin typeface="Arial" panose="020B0604020202090204"/>
                <a:cs typeface="Arial" panose="020B0604020202090204"/>
              </a:rPr>
              <a:t> </a:t>
            </a:r>
            <a:r>
              <a:rPr sz="2400" spc="-10" dirty="0">
                <a:solidFill>
                  <a:srgbClr val="0000FF"/>
                </a:solidFill>
                <a:latin typeface="Arial" panose="020B0604020202090204"/>
                <a:cs typeface="Arial" panose="020B0604020202090204"/>
              </a:rPr>
              <a:t>0.01)</a:t>
            </a:r>
            <a:endParaRPr sz="2400">
              <a:latin typeface="Arial" panose="020B0604020202090204"/>
              <a:cs typeface="Arial" panose="020B060402020209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Leaky ReLU</a:t>
            </a:r>
          </a:p>
        </p:txBody>
      </p:sp>
      <p:sp>
        <p:nvSpPr>
          <p:cNvPr id="3" name="object 3"/>
          <p:cNvSpPr txBox="1"/>
          <p:nvPr>
            <p:custDataLst>
              <p:tags r:id="rId1"/>
            </p:custDataLst>
          </p:nvPr>
        </p:nvSpPr>
        <p:spPr>
          <a:xfrm>
            <a:off x="1509260" y="4055883"/>
            <a:ext cx="176974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panose="020B0604020202090204"/>
                <a:cs typeface="Arial" panose="020B0604020202090204"/>
              </a:rPr>
              <a:t>Leaky</a:t>
            </a:r>
            <a:r>
              <a:rPr sz="2400" b="1" spc="-25" dirty="0">
                <a:latin typeface="Arial" panose="020B0604020202090204"/>
                <a:cs typeface="Arial" panose="020B0604020202090204"/>
              </a:rPr>
              <a:t> </a:t>
            </a:r>
            <a:r>
              <a:rPr sz="2400" b="1" spc="-20" dirty="0">
                <a:latin typeface="Arial" panose="020B0604020202090204"/>
                <a:cs typeface="Arial" panose="020B0604020202090204"/>
              </a:rPr>
              <a:t>ReLU</a:t>
            </a:r>
            <a:endParaRPr sz="2400">
              <a:latin typeface="Arial" panose="020B0604020202090204"/>
              <a:cs typeface="Arial" panose="020B0604020202090204"/>
            </a:endParaRPr>
          </a:p>
        </p:txBody>
      </p:sp>
      <p:pic>
        <p:nvPicPr>
          <p:cNvPr id="4" name="object 4"/>
          <p:cNvPicPr/>
          <p:nvPr>
            <p:custDataLst>
              <p:tags r:id="rId2"/>
            </p:custDataLst>
          </p:nvPr>
        </p:nvPicPr>
        <p:blipFill>
          <a:blip r:embed="rId6" cstate="print"/>
          <a:stretch>
            <a:fillRect/>
          </a:stretch>
        </p:blipFill>
        <p:spPr>
          <a:xfrm>
            <a:off x="1497510" y="4447750"/>
            <a:ext cx="3419825" cy="526124"/>
          </a:xfrm>
          <a:prstGeom prst="rect">
            <a:avLst/>
          </a:prstGeom>
        </p:spPr>
      </p:pic>
      <p:sp>
        <p:nvSpPr>
          <p:cNvPr id="5" name="object 5"/>
          <p:cNvSpPr txBox="1"/>
          <p:nvPr>
            <p:custDataLst>
              <p:tags r:id="rId3"/>
            </p:custDataLst>
          </p:nvPr>
        </p:nvSpPr>
        <p:spPr>
          <a:xfrm>
            <a:off x="5715000" y="1933405"/>
            <a:ext cx="4841875" cy="1841500"/>
          </a:xfrm>
          <a:prstGeom prst="rect">
            <a:avLst/>
          </a:prstGeom>
        </p:spPr>
        <p:txBody>
          <a:bodyPr vert="horz" wrap="square" lIns="0" tIns="10795" rIns="0" bIns="0" rtlCol="0">
            <a:spAutoFit/>
          </a:bodyPr>
          <a:lstStyle/>
          <a:p>
            <a:pPr marL="342265" indent="-330200">
              <a:lnSpc>
                <a:spcPts val="2865"/>
              </a:lnSpc>
              <a:spcBef>
                <a:spcPts val="890"/>
              </a:spcBef>
              <a:buChar char="-"/>
              <a:tabLst>
                <a:tab pos="342265" algn="l"/>
                <a:tab pos="342900" algn="l"/>
              </a:tabLst>
            </a:pPr>
            <a:r>
              <a:rPr sz="2400" dirty="0">
                <a:solidFill>
                  <a:srgbClr val="37761C"/>
                </a:solidFill>
                <a:latin typeface="Arial" panose="020B0604020202090204"/>
                <a:cs typeface="Arial" panose="020B0604020202090204"/>
              </a:rPr>
              <a:t>Does</a:t>
            </a:r>
            <a:r>
              <a:rPr sz="2400" spc="-3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not</a:t>
            </a:r>
            <a:r>
              <a:rPr sz="2400" spc="-15" dirty="0">
                <a:solidFill>
                  <a:srgbClr val="37761C"/>
                </a:solidFill>
                <a:latin typeface="Arial" panose="020B0604020202090204"/>
                <a:cs typeface="Arial" panose="020B0604020202090204"/>
              </a:rPr>
              <a:t> </a:t>
            </a:r>
            <a:r>
              <a:rPr sz="2400" spc="-10" dirty="0">
                <a:solidFill>
                  <a:srgbClr val="37761C"/>
                </a:solidFill>
                <a:latin typeface="Arial" panose="020B0604020202090204"/>
                <a:cs typeface="Arial" panose="020B0604020202090204"/>
              </a:rPr>
              <a:t>saturate</a:t>
            </a:r>
            <a:endParaRPr sz="2400" dirty="0">
              <a:latin typeface="Arial" panose="020B0604020202090204"/>
              <a:cs typeface="Arial" panose="020B0604020202090204"/>
            </a:endParaRPr>
          </a:p>
          <a:p>
            <a:pPr marL="342265" indent="-330200">
              <a:lnSpc>
                <a:spcPts val="2850"/>
              </a:lnSpc>
              <a:buChar char="-"/>
              <a:tabLst>
                <a:tab pos="342265" algn="l"/>
                <a:tab pos="342900" algn="l"/>
              </a:tabLst>
            </a:pPr>
            <a:r>
              <a:rPr sz="2400" dirty="0">
                <a:solidFill>
                  <a:srgbClr val="37761C"/>
                </a:solidFill>
                <a:latin typeface="Arial" panose="020B0604020202090204"/>
                <a:cs typeface="Arial" panose="020B0604020202090204"/>
              </a:rPr>
              <a:t>Computationally</a:t>
            </a:r>
            <a:r>
              <a:rPr sz="2400" spc="-85" dirty="0">
                <a:solidFill>
                  <a:srgbClr val="37761C"/>
                </a:solidFill>
                <a:latin typeface="Arial" panose="020B0604020202090204"/>
                <a:cs typeface="Arial" panose="020B0604020202090204"/>
              </a:rPr>
              <a:t> </a:t>
            </a:r>
            <a:r>
              <a:rPr sz="2400" spc="-10" dirty="0">
                <a:solidFill>
                  <a:srgbClr val="37761C"/>
                </a:solidFill>
                <a:latin typeface="Arial" panose="020B0604020202090204"/>
                <a:cs typeface="Arial" panose="020B0604020202090204"/>
              </a:rPr>
              <a:t>efficient</a:t>
            </a:r>
            <a:endParaRPr sz="2400" dirty="0">
              <a:latin typeface="Arial" panose="020B0604020202090204"/>
              <a:cs typeface="Arial" panose="020B0604020202090204"/>
            </a:endParaRPr>
          </a:p>
          <a:p>
            <a:pPr marL="342265" marR="5080" indent="-330200">
              <a:lnSpc>
                <a:spcPts val="2850"/>
              </a:lnSpc>
              <a:spcBef>
                <a:spcPts val="105"/>
              </a:spcBef>
              <a:buChar char="-"/>
              <a:tabLst>
                <a:tab pos="342265" algn="l"/>
                <a:tab pos="342900" algn="l"/>
              </a:tabLst>
            </a:pPr>
            <a:r>
              <a:rPr sz="2400" dirty="0">
                <a:solidFill>
                  <a:srgbClr val="37761C"/>
                </a:solidFill>
                <a:latin typeface="Arial" panose="020B0604020202090204"/>
                <a:cs typeface="Arial" panose="020B0604020202090204"/>
              </a:rPr>
              <a:t>Converges</a:t>
            </a:r>
            <a:r>
              <a:rPr sz="2400" spc="-3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much</a:t>
            </a:r>
            <a:r>
              <a:rPr sz="2400" spc="-2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faster</a:t>
            </a:r>
            <a:r>
              <a:rPr sz="2400" spc="-25" dirty="0">
                <a:solidFill>
                  <a:srgbClr val="37761C"/>
                </a:solidFill>
                <a:latin typeface="Arial" panose="020B0604020202090204"/>
                <a:cs typeface="Arial" panose="020B0604020202090204"/>
              </a:rPr>
              <a:t> </a:t>
            </a:r>
            <a:r>
              <a:rPr sz="2400" spc="-20" dirty="0">
                <a:solidFill>
                  <a:srgbClr val="37761C"/>
                </a:solidFill>
                <a:latin typeface="Arial" panose="020B0604020202090204"/>
                <a:cs typeface="Arial" panose="020B0604020202090204"/>
              </a:rPr>
              <a:t>than </a:t>
            </a:r>
            <a:r>
              <a:rPr sz="2400" dirty="0">
                <a:solidFill>
                  <a:srgbClr val="37761C"/>
                </a:solidFill>
                <a:latin typeface="Arial" panose="020B0604020202090204"/>
                <a:cs typeface="Arial" panose="020B0604020202090204"/>
              </a:rPr>
              <a:t>sigmoid/tanh</a:t>
            </a:r>
            <a:r>
              <a:rPr sz="2400" spc="-3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in</a:t>
            </a:r>
            <a:r>
              <a:rPr sz="2400" spc="-2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practice!</a:t>
            </a:r>
            <a:r>
              <a:rPr sz="2400" spc="-2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(e.g.</a:t>
            </a:r>
            <a:r>
              <a:rPr sz="2400" spc="-20" dirty="0">
                <a:solidFill>
                  <a:srgbClr val="37761C"/>
                </a:solidFill>
                <a:latin typeface="Arial" panose="020B0604020202090204"/>
                <a:cs typeface="Arial" panose="020B0604020202090204"/>
              </a:rPr>
              <a:t> </a:t>
            </a:r>
            <a:r>
              <a:rPr sz="2400" spc="-25" dirty="0">
                <a:solidFill>
                  <a:srgbClr val="37761C"/>
                </a:solidFill>
                <a:latin typeface="Arial" panose="020B0604020202090204"/>
                <a:cs typeface="Arial" panose="020B0604020202090204"/>
              </a:rPr>
              <a:t>6x)</a:t>
            </a:r>
            <a:endParaRPr sz="2400" dirty="0">
              <a:latin typeface="Arial" panose="020B0604020202090204"/>
              <a:cs typeface="Arial" panose="020B0604020202090204"/>
            </a:endParaRPr>
          </a:p>
          <a:p>
            <a:pPr marL="342265" indent="-330200">
              <a:lnSpc>
                <a:spcPts val="2760"/>
              </a:lnSpc>
              <a:buChar char="-"/>
              <a:tabLst>
                <a:tab pos="342265" algn="l"/>
                <a:tab pos="342900" algn="l"/>
              </a:tabLst>
            </a:pPr>
            <a:r>
              <a:rPr sz="2400" b="1" dirty="0">
                <a:solidFill>
                  <a:srgbClr val="37761C"/>
                </a:solidFill>
                <a:latin typeface="Arial" panose="020B0604020202090204"/>
                <a:cs typeface="Arial" panose="020B0604020202090204"/>
              </a:rPr>
              <a:t>will</a:t>
            </a:r>
            <a:r>
              <a:rPr sz="2400" b="1" spc="-20" dirty="0">
                <a:solidFill>
                  <a:srgbClr val="37761C"/>
                </a:solidFill>
                <a:latin typeface="Arial" panose="020B0604020202090204"/>
                <a:cs typeface="Arial" panose="020B0604020202090204"/>
              </a:rPr>
              <a:t> </a:t>
            </a:r>
            <a:r>
              <a:rPr sz="2400" b="1" dirty="0">
                <a:solidFill>
                  <a:srgbClr val="37761C"/>
                </a:solidFill>
                <a:latin typeface="Arial" panose="020B0604020202090204"/>
                <a:cs typeface="Arial" panose="020B0604020202090204"/>
              </a:rPr>
              <a:t>not</a:t>
            </a:r>
            <a:r>
              <a:rPr sz="2400" b="1" spc="-15" dirty="0">
                <a:solidFill>
                  <a:srgbClr val="37761C"/>
                </a:solidFill>
                <a:latin typeface="Arial" panose="020B0604020202090204"/>
                <a:cs typeface="Arial" panose="020B0604020202090204"/>
              </a:rPr>
              <a:t> </a:t>
            </a:r>
            <a:r>
              <a:rPr sz="2400" b="1" spc="-10" dirty="0">
                <a:solidFill>
                  <a:srgbClr val="37761C"/>
                </a:solidFill>
                <a:latin typeface="Arial" panose="020B0604020202090204"/>
                <a:cs typeface="Arial" panose="020B0604020202090204"/>
              </a:rPr>
              <a:t>“die”.</a:t>
            </a:r>
            <a:endParaRPr sz="2400" dirty="0">
              <a:latin typeface="Arial" panose="020B0604020202090204"/>
              <a:cs typeface="Arial" panose="020B0604020202090204"/>
            </a:endParaRPr>
          </a:p>
        </p:txBody>
      </p:sp>
      <p:pic>
        <p:nvPicPr>
          <p:cNvPr id="6" name="object 6"/>
          <p:cNvPicPr/>
          <p:nvPr>
            <p:custDataLst>
              <p:tags r:id="rId4"/>
            </p:custDataLst>
          </p:nvPr>
        </p:nvPicPr>
        <p:blipFill>
          <a:blip r:embed="rId7" cstate="print"/>
          <a:stretch>
            <a:fillRect/>
          </a:stretch>
        </p:blipFill>
        <p:spPr>
          <a:xfrm>
            <a:off x="1953201" y="1933405"/>
            <a:ext cx="2165091" cy="16839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latin typeface="Arial" panose="020B0604020202090204"/>
                <a:cs typeface="Arial" panose="020B0604020202090204"/>
                <a:sym typeface="+mn-ea"/>
              </a:rPr>
              <a:t>Exponential</a:t>
            </a:r>
            <a:r>
              <a:rPr b="1" spc="-35" dirty="0">
                <a:latin typeface="Arial" panose="020B0604020202090204"/>
                <a:cs typeface="Arial" panose="020B0604020202090204"/>
                <a:sym typeface="+mn-ea"/>
              </a:rPr>
              <a:t> </a:t>
            </a:r>
            <a:r>
              <a:rPr b="1" dirty="0">
                <a:latin typeface="Arial" panose="020B0604020202090204"/>
                <a:cs typeface="Arial" panose="020B0604020202090204"/>
                <a:sym typeface="+mn-ea"/>
              </a:rPr>
              <a:t>Linear</a:t>
            </a:r>
            <a:r>
              <a:rPr b="1" spc="-35" dirty="0">
                <a:latin typeface="Arial" panose="020B0604020202090204"/>
                <a:cs typeface="Arial" panose="020B0604020202090204"/>
                <a:sym typeface="+mn-ea"/>
              </a:rPr>
              <a:t> </a:t>
            </a:r>
            <a:r>
              <a:rPr b="1" dirty="0">
                <a:latin typeface="Arial" panose="020B0604020202090204"/>
                <a:cs typeface="Arial" panose="020B0604020202090204"/>
                <a:sym typeface="+mn-ea"/>
              </a:rPr>
              <a:t>Units</a:t>
            </a:r>
            <a:r>
              <a:rPr b="1" spc="-30" dirty="0">
                <a:latin typeface="Arial" panose="020B0604020202090204"/>
                <a:cs typeface="Arial" panose="020B0604020202090204"/>
                <a:sym typeface="+mn-ea"/>
              </a:rPr>
              <a:t> </a:t>
            </a:r>
            <a:r>
              <a:rPr b="1" spc="-10" dirty="0">
                <a:latin typeface="Arial" panose="020B0604020202090204"/>
                <a:cs typeface="Arial" panose="020B0604020202090204"/>
                <a:sym typeface="+mn-ea"/>
              </a:rPr>
              <a:t>(ELU)</a:t>
            </a:r>
            <a:endParaRPr lang="en-US"/>
          </a:p>
        </p:txBody>
      </p:sp>
      <p:pic>
        <p:nvPicPr>
          <p:cNvPr id="3" name="object 3"/>
          <p:cNvPicPr/>
          <p:nvPr>
            <p:custDataLst>
              <p:tags r:id="rId1"/>
            </p:custDataLst>
          </p:nvPr>
        </p:nvPicPr>
        <p:blipFill>
          <a:blip r:embed="rId4" cstate="print"/>
          <a:stretch>
            <a:fillRect/>
          </a:stretch>
        </p:blipFill>
        <p:spPr>
          <a:xfrm>
            <a:off x="1614011" y="4321810"/>
            <a:ext cx="3802165" cy="733199"/>
          </a:xfrm>
          <a:prstGeom prst="rect">
            <a:avLst/>
          </a:prstGeom>
        </p:spPr>
      </p:pic>
      <p:sp>
        <p:nvSpPr>
          <p:cNvPr id="4" name="object 4"/>
          <p:cNvSpPr txBox="1"/>
          <p:nvPr/>
        </p:nvSpPr>
        <p:spPr>
          <a:xfrm>
            <a:off x="1828785" y="1915795"/>
            <a:ext cx="8429625" cy="3026410"/>
          </a:xfrm>
          <a:prstGeom prst="rect">
            <a:avLst/>
          </a:prstGeom>
        </p:spPr>
        <p:txBody>
          <a:bodyPr vert="horz" wrap="square" lIns="0" tIns="212725" rIns="0" bIns="0" rtlCol="0">
            <a:spAutoFit/>
          </a:bodyPr>
          <a:lstStyle/>
          <a:p>
            <a:pPr marL="4551045" indent="-321945">
              <a:lnSpc>
                <a:spcPts val="2630"/>
              </a:lnSpc>
              <a:spcBef>
                <a:spcPts val="1445"/>
              </a:spcBef>
              <a:buFont typeface="Arial" panose="020B0604020202090204"/>
              <a:buChar char="-"/>
              <a:tabLst>
                <a:tab pos="4551045" algn="l"/>
                <a:tab pos="4551680" algn="l"/>
              </a:tabLst>
            </a:pPr>
            <a:r>
              <a:rPr sz="2200" dirty="0">
                <a:solidFill>
                  <a:srgbClr val="37761C"/>
                </a:solidFill>
                <a:latin typeface="Arial" panose="020B0604020202090204"/>
                <a:cs typeface="Arial" panose="020B0604020202090204"/>
              </a:rPr>
              <a:t>All</a:t>
            </a:r>
            <a:r>
              <a:rPr sz="2200" spc="-3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benefits</a:t>
            </a:r>
            <a:r>
              <a:rPr sz="2200" spc="-20"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of</a:t>
            </a:r>
            <a:r>
              <a:rPr sz="2200" spc="-20" dirty="0">
                <a:solidFill>
                  <a:srgbClr val="37761C"/>
                </a:solidFill>
                <a:latin typeface="Arial" panose="020B0604020202090204"/>
                <a:cs typeface="Arial" panose="020B0604020202090204"/>
              </a:rPr>
              <a:t> ReLU</a:t>
            </a:r>
            <a:endParaRPr sz="2200" dirty="0">
              <a:latin typeface="Arial" panose="020B0604020202090204"/>
              <a:cs typeface="Arial" panose="020B0604020202090204"/>
            </a:endParaRPr>
          </a:p>
          <a:p>
            <a:pPr marL="4551045" indent="-321945">
              <a:lnSpc>
                <a:spcPts val="2625"/>
              </a:lnSpc>
              <a:buChar char="-"/>
              <a:tabLst>
                <a:tab pos="4551045" algn="l"/>
                <a:tab pos="4551680" algn="l"/>
              </a:tabLst>
            </a:pPr>
            <a:r>
              <a:rPr sz="2200" dirty="0">
                <a:solidFill>
                  <a:srgbClr val="37761C"/>
                </a:solidFill>
                <a:latin typeface="Arial" panose="020B0604020202090204"/>
                <a:cs typeface="Arial" panose="020B0604020202090204"/>
              </a:rPr>
              <a:t>Closer</a:t>
            </a:r>
            <a:r>
              <a:rPr sz="2200" spc="-2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to</a:t>
            </a:r>
            <a:r>
              <a:rPr sz="2200" spc="-10"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zero</a:t>
            </a:r>
            <a:r>
              <a:rPr sz="2200" spc="-1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mean</a:t>
            </a:r>
            <a:r>
              <a:rPr sz="2200" spc="-10" dirty="0">
                <a:solidFill>
                  <a:srgbClr val="37761C"/>
                </a:solidFill>
                <a:latin typeface="Arial" panose="020B0604020202090204"/>
                <a:cs typeface="Arial" panose="020B0604020202090204"/>
              </a:rPr>
              <a:t> outputs</a:t>
            </a:r>
            <a:endParaRPr sz="2200" dirty="0">
              <a:latin typeface="Arial" panose="020B0604020202090204"/>
              <a:cs typeface="Arial" panose="020B0604020202090204"/>
            </a:endParaRPr>
          </a:p>
          <a:p>
            <a:pPr marL="4551045" marR="5080" indent="-321945">
              <a:lnSpc>
                <a:spcPts val="2630"/>
              </a:lnSpc>
              <a:spcBef>
                <a:spcPts val="90"/>
              </a:spcBef>
              <a:buChar char="-"/>
              <a:tabLst>
                <a:tab pos="4551045" algn="l"/>
                <a:tab pos="4551680" algn="l"/>
              </a:tabLst>
            </a:pPr>
            <a:r>
              <a:rPr sz="2200" dirty="0">
                <a:solidFill>
                  <a:srgbClr val="37761C"/>
                </a:solidFill>
                <a:latin typeface="Arial" panose="020B0604020202090204"/>
                <a:cs typeface="Arial" panose="020B0604020202090204"/>
              </a:rPr>
              <a:t>Negative</a:t>
            </a:r>
            <a:r>
              <a:rPr sz="2200" spc="-50"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saturation</a:t>
            </a:r>
            <a:r>
              <a:rPr sz="2200" spc="-40" dirty="0">
                <a:solidFill>
                  <a:srgbClr val="37761C"/>
                </a:solidFill>
                <a:latin typeface="Arial" panose="020B0604020202090204"/>
                <a:cs typeface="Arial" panose="020B0604020202090204"/>
              </a:rPr>
              <a:t> </a:t>
            </a:r>
            <a:r>
              <a:rPr sz="2200" spc="-10" dirty="0">
                <a:solidFill>
                  <a:srgbClr val="37761C"/>
                </a:solidFill>
                <a:latin typeface="Arial" panose="020B0604020202090204"/>
                <a:cs typeface="Arial" panose="020B0604020202090204"/>
              </a:rPr>
              <a:t>regime </a:t>
            </a:r>
            <a:r>
              <a:rPr sz="2200" dirty="0">
                <a:solidFill>
                  <a:srgbClr val="37761C"/>
                </a:solidFill>
                <a:latin typeface="Arial" panose="020B0604020202090204"/>
                <a:cs typeface="Arial" panose="020B0604020202090204"/>
              </a:rPr>
              <a:t>compared</a:t>
            </a:r>
            <a:r>
              <a:rPr sz="2200" spc="-30"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with</a:t>
            </a:r>
            <a:r>
              <a:rPr sz="2200" spc="-1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Leaky</a:t>
            </a:r>
            <a:r>
              <a:rPr sz="2200" spc="-15" dirty="0">
                <a:solidFill>
                  <a:srgbClr val="37761C"/>
                </a:solidFill>
                <a:latin typeface="Arial" panose="020B0604020202090204"/>
                <a:cs typeface="Arial" panose="020B0604020202090204"/>
              </a:rPr>
              <a:t> </a:t>
            </a:r>
            <a:r>
              <a:rPr sz="2200" spc="-20" dirty="0">
                <a:solidFill>
                  <a:srgbClr val="37761C"/>
                </a:solidFill>
                <a:latin typeface="Arial" panose="020B0604020202090204"/>
                <a:cs typeface="Arial" panose="020B0604020202090204"/>
              </a:rPr>
              <a:t>ReLU </a:t>
            </a:r>
            <a:r>
              <a:rPr sz="2200" dirty="0">
                <a:solidFill>
                  <a:srgbClr val="37761C"/>
                </a:solidFill>
                <a:latin typeface="Arial" panose="020B0604020202090204"/>
                <a:cs typeface="Arial" panose="020B0604020202090204"/>
              </a:rPr>
              <a:t>adds</a:t>
            </a:r>
            <a:r>
              <a:rPr sz="2200" spc="-1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some</a:t>
            </a:r>
            <a:r>
              <a:rPr sz="2200" spc="-1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robustness</a:t>
            </a:r>
            <a:r>
              <a:rPr sz="2200" spc="-15" dirty="0">
                <a:solidFill>
                  <a:srgbClr val="37761C"/>
                </a:solidFill>
                <a:latin typeface="Arial" panose="020B0604020202090204"/>
                <a:cs typeface="Arial" panose="020B0604020202090204"/>
              </a:rPr>
              <a:t> </a:t>
            </a:r>
            <a:r>
              <a:rPr sz="2200" dirty="0">
                <a:solidFill>
                  <a:srgbClr val="37761C"/>
                </a:solidFill>
                <a:latin typeface="Arial" panose="020B0604020202090204"/>
                <a:cs typeface="Arial" panose="020B0604020202090204"/>
              </a:rPr>
              <a:t>to</a:t>
            </a:r>
            <a:r>
              <a:rPr sz="2200" spc="-15" dirty="0">
                <a:solidFill>
                  <a:srgbClr val="37761C"/>
                </a:solidFill>
                <a:latin typeface="Arial" panose="020B0604020202090204"/>
                <a:cs typeface="Arial" panose="020B0604020202090204"/>
              </a:rPr>
              <a:t> </a:t>
            </a:r>
            <a:r>
              <a:rPr sz="2200" spc="-10" dirty="0">
                <a:solidFill>
                  <a:srgbClr val="37761C"/>
                </a:solidFill>
                <a:latin typeface="Arial" panose="020B0604020202090204"/>
                <a:cs typeface="Arial" panose="020B0604020202090204"/>
              </a:rPr>
              <a:t>noise</a:t>
            </a:r>
            <a:endParaRPr sz="2200" dirty="0">
              <a:latin typeface="Arial" panose="020B0604020202090204"/>
              <a:cs typeface="Arial" panose="020B0604020202090204"/>
            </a:endParaRPr>
          </a:p>
          <a:p>
            <a:pPr>
              <a:lnSpc>
                <a:spcPct val="100000"/>
              </a:lnSpc>
              <a:buFont typeface="Arial" panose="020B0604020202090204"/>
              <a:buChar char="-"/>
            </a:pPr>
            <a:endParaRPr sz="2400" dirty="0">
              <a:latin typeface="Arial" panose="020B0604020202090204"/>
              <a:cs typeface="Arial" panose="020B0604020202090204"/>
            </a:endParaRPr>
          </a:p>
          <a:p>
            <a:pPr>
              <a:lnSpc>
                <a:spcPct val="100000"/>
              </a:lnSpc>
              <a:buFont typeface="Arial" panose="020B0604020202090204"/>
              <a:buChar char="-"/>
            </a:pPr>
            <a:endParaRPr sz="2450" dirty="0">
              <a:latin typeface="Arial" panose="020B0604020202090204"/>
              <a:cs typeface="Arial" panose="020B0604020202090204"/>
            </a:endParaRPr>
          </a:p>
          <a:p>
            <a:pPr marL="4551045" indent="-330835">
              <a:lnSpc>
                <a:spcPct val="100000"/>
              </a:lnSpc>
              <a:spcBef>
                <a:spcPts val="5"/>
              </a:spcBef>
              <a:buChar char="-"/>
              <a:tabLst>
                <a:tab pos="4551045" algn="l"/>
                <a:tab pos="4551680" algn="l"/>
              </a:tabLst>
            </a:pPr>
            <a:r>
              <a:rPr sz="2400" dirty="0">
                <a:solidFill>
                  <a:srgbClr val="FF0000"/>
                </a:solidFill>
                <a:latin typeface="Arial" panose="020B0604020202090204"/>
                <a:cs typeface="Arial" panose="020B0604020202090204"/>
              </a:rPr>
              <a:t>Computation</a:t>
            </a:r>
            <a:r>
              <a:rPr sz="2400" spc="-30" dirty="0">
                <a:solidFill>
                  <a:srgbClr val="FF0000"/>
                </a:solidFill>
                <a:latin typeface="Arial" panose="020B0604020202090204"/>
                <a:cs typeface="Arial" panose="020B0604020202090204"/>
              </a:rPr>
              <a:t> </a:t>
            </a:r>
            <a:r>
              <a:rPr sz="2400" dirty="0">
                <a:solidFill>
                  <a:srgbClr val="FF0000"/>
                </a:solidFill>
                <a:latin typeface="Arial" panose="020B0604020202090204"/>
                <a:cs typeface="Arial" panose="020B0604020202090204"/>
              </a:rPr>
              <a:t>requires</a:t>
            </a:r>
            <a:r>
              <a:rPr sz="2400" spc="-30" dirty="0">
                <a:solidFill>
                  <a:srgbClr val="FF0000"/>
                </a:solidFill>
                <a:latin typeface="Arial" panose="020B0604020202090204"/>
                <a:cs typeface="Arial" panose="020B0604020202090204"/>
              </a:rPr>
              <a:t> </a:t>
            </a:r>
            <a:r>
              <a:rPr sz="2400" spc="-10" dirty="0">
                <a:solidFill>
                  <a:srgbClr val="FF0000"/>
                </a:solidFill>
                <a:latin typeface="Arial" panose="020B0604020202090204"/>
                <a:cs typeface="Arial" panose="020B0604020202090204"/>
              </a:rPr>
              <a:t>exp()</a:t>
            </a:r>
            <a:endParaRPr sz="2400" dirty="0">
              <a:latin typeface="Arial" panose="020B0604020202090204"/>
              <a:cs typeface="Arial" panose="020B0604020202090204"/>
            </a:endParaRPr>
          </a:p>
        </p:txBody>
      </p:sp>
      <p:pic>
        <p:nvPicPr>
          <p:cNvPr id="6" name="object 6"/>
          <p:cNvPicPr/>
          <p:nvPr>
            <p:custDataLst>
              <p:tags r:id="rId2"/>
            </p:custDataLst>
          </p:nvPr>
        </p:nvPicPr>
        <p:blipFill>
          <a:blip r:embed="rId5" cstate="print"/>
          <a:stretch>
            <a:fillRect/>
          </a:stretch>
        </p:blipFill>
        <p:spPr>
          <a:xfrm>
            <a:off x="1828785" y="2056569"/>
            <a:ext cx="2257410" cy="17502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90204" pitchFamily="34" charset="0"/>
              </a:rPr>
              <a:t>Common activation function: composite function</a:t>
            </a:r>
            <a:endParaRPr lang="zh-CN" altLang="en-US" dirty="0"/>
          </a:p>
        </p:txBody>
      </p:sp>
      <p:sp>
        <p:nvSpPr>
          <p:cNvPr id="3" name="内容占位符 2"/>
          <p:cNvSpPr>
            <a:spLocks noGrp="1"/>
          </p:cNvSpPr>
          <p:nvPr>
            <p:ph idx="1"/>
          </p:nvPr>
        </p:nvSpPr>
        <p:spPr/>
        <p:txBody>
          <a:bodyPr/>
          <a:lstStyle/>
          <a:p>
            <a:r>
              <a:rPr lang="en-US" altLang="zh-CN" dirty="0" err="1"/>
              <a:t>Swich</a:t>
            </a:r>
            <a:r>
              <a:rPr lang="en-US" altLang="zh-CN" dirty="0"/>
              <a:t> function</a:t>
            </a:r>
            <a:r>
              <a:rPr lang="zh-CN" altLang="en-US" dirty="0"/>
              <a:t>：</a:t>
            </a:r>
            <a:r>
              <a:rPr lang="en-US" altLang="zh-CN" dirty="0"/>
              <a:t>a Self-gated activation function</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799" y="2197809"/>
            <a:ext cx="5486400" cy="391621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026" y="1630218"/>
            <a:ext cx="3149947" cy="4995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solidFill>
                  <a:srgbClr val="333333"/>
                </a:solidFill>
                <a:effectLst/>
                <a:latin typeface="Arial" panose="020B0604020202090204" pitchFamily="34" charset="0"/>
                <a:sym typeface="+mn-ea"/>
              </a:rPr>
              <a:t>GeLU: Gaussian error linear unit</a:t>
            </a:r>
          </a:p>
        </p:txBody>
      </p:sp>
      <p:sp>
        <p:nvSpPr>
          <p:cNvPr id="17" name="object 16"/>
          <p:cNvSpPr txBox="1"/>
          <p:nvPr/>
        </p:nvSpPr>
        <p:spPr>
          <a:xfrm>
            <a:off x="6296784" y="1371853"/>
            <a:ext cx="5285740" cy="3361626"/>
          </a:xfrm>
          <a:prstGeom prst="rect">
            <a:avLst/>
          </a:prstGeom>
        </p:spPr>
        <p:txBody>
          <a:bodyPr vert="horz" wrap="square" lIns="0" tIns="6985" rIns="0" bIns="0" rtlCol="0">
            <a:spAutoFit/>
          </a:bodyPr>
          <a:lstStyle/>
          <a:p>
            <a:pPr marL="502920" marR="336550" indent="-490855">
              <a:lnSpc>
                <a:spcPct val="101000"/>
              </a:lnSpc>
              <a:spcBef>
                <a:spcPts val="55"/>
              </a:spcBef>
              <a:buSzPct val="76000"/>
              <a:buFont typeface="Calibri" panose="020F0702030404030204"/>
              <a:buChar char="-"/>
              <a:tabLst>
                <a:tab pos="502920" algn="l"/>
                <a:tab pos="503555" algn="l"/>
              </a:tabLst>
            </a:pPr>
            <a:r>
              <a:rPr sz="2400" b="1" dirty="0">
                <a:solidFill>
                  <a:srgbClr val="38761D"/>
                </a:solidFill>
                <a:latin typeface="Calibri" panose="020F0702030404030204"/>
                <a:cs typeface="Calibri" panose="020F0702030404030204"/>
              </a:rPr>
              <a:t>Idea</a:t>
            </a:r>
            <a:r>
              <a:rPr sz="2400" dirty="0">
                <a:solidFill>
                  <a:srgbClr val="38761D"/>
                </a:solidFill>
                <a:latin typeface="Calibri" panose="020F0702030404030204"/>
                <a:cs typeface="Calibri" panose="020F0702030404030204"/>
              </a:rPr>
              <a:t>:</a:t>
            </a:r>
            <a:r>
              <a:rPr sz="2400" spc="4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Multiply</a:t>
            </a:r>
            <a:r>
              <a:rPr sz="2400" spc="5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input</a:t>
            </a:r>
            <a:r>
              <a:rPr sz="2400" spc="5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by</a:t>
            </a:r>
            <a:r>
              <a:rPr sz="2400" spc="5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0</a:t>
            </a:r>
            <a:r>
              <a:rPr sz="2400" spc="5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or</a:t>
            </a:r>
            <a:r>
              <a:rPr sz="2400" spc="60" dirty="0">
                <a:solidFill>
                  <a:srgbClr val="38761D"/>
                </a:solidFill>
                <a:latin typeface="Calibri" panose="020F0702030404030204"/>
                <a:cs typeface="Calibri" panose="020F0702030404030204"/>
              </a:rPr>
              <a:t> </a:t>
            </a:r>
            <a:r>
              <a:rPr sz="2400" spc="-50" dirty="0">
                <a:solidFill>
                  <a:srgbClr val="38761D"/>
                </a:solidFill>
                <a:latin typeface="Calibri" panose="020F0702030404030204"/>
                <a:cs typeface="Calibri" panose="020F0702030404030204"/>
              </a:rPr>
              <a:t>1 </a:t>
            </a:r>
            <a:r>
              <a:rPr sz="2400" dirty="0">
                <a:solidFill>
                  <a:srgbClr val="38761D"/>
                </a:solidFill>
                <a:latin typeface="Calibri" panose="020F0702030404030204"/>
                <a:cs typeface="Calibri" panose="020F0702030404030204"/>
              </a:rPr>
              <a:t>at</a:t>
            </a:r>
            <a:r>
              <a:rPr sz="2400" spc="1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random;</a:t>
            </a:r>
            <a:r>
              <a:rPr sz="2400" spc="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large</a:t>
            </a:r>
            <a:r>
              <a:rPr sz="2400" spc="1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values</a:t>
            </a:r>
            <a:r>
              <a:rPr sz="2400" spc="15" dirty="0">
                <a:solidFill>
                  <a:srgbClr val="38761D"/>
                </a:solidFill>
                <a:latin typeface="Calibri" panose="020F0702030404030204"/>
                <a:cs typeface="Calibri" panose="020F0702030404030204"/>
              </a:rPr>
              <a:t> </a:t>
            </a:r>
            <a:r>
              <a:rPr sz="2400" spc="-20" dirty="0">
                <a:solidFill>
                  <a:srgbClr val="38761D"/>
                </a:solidFill>
                <a:latin typeface="Calibri" panose="020F0702030404030204"/>
                <a:cs typeface="Calibri" panose="020F0702030404030204"/>
              </a:rPr>
              <a:t>more </a:t>
            </a:r>
            <a:r>
              <a:rPr sz="2400" dirty="0">
                <a:solidFill>
                  <a:srgbClr val="38761D"/>
                </a:solidFill>
                <a:latin typeface="Calibri" panose="020F0702030404030204"/>
                <a:cs typeface="Calibri" panose="020F0702030404030204"/>
              </a:rPr>
              <a:t>likely</a:t>
            </a:r>
            <a:r>
              <a:rPr sz="2400" spc="1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to</a:t>
            </a:r>
            <a:r>
              <a:rPr sz="2400" spc="3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be</a:t>
            </a:r>
            <a:r>
              <a:rPr sz="2400" spc="3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multiplied</a:t>
            </a:r>
            <a:r>
              <a:rPr sz="2400" spc="3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by</a:t>
            </a:r>
            <a:r>
              <a:rPr sz="2400" spc="30" dirty="0">
                <a:solidFill>
                  <a:srgbClr val="38761D"/>
                </a:solidFill>
                <a:latin typeface="Calibri" panose="020F0702030404030204"/>
                <a:cs typeface="Calibri" panose="020F0702030404030204"/>
              </a:rPr>
              <a:t> </a:t>
            </a:r>
            <a:r>
              <a:rPr sz="2400" spc="-25" dirty="0">
                <a:solidFill>
                  <a:srgbClr val="38761D"/>
                </a:solidFill>
                <a:latin typeface="Calibri" panose="020F0702030404030204"/>
                <a:cs typeface="Calibri" panose="020F0702030404030204"/>
              </a:rPr>
              <a:t>1, </a:t>
            </a:r>
            <a:r>
              <a:rPr sz="2400" dirty="0">
                <a:solidFill>
                  <a:srgbClr val="38761D"/>
                </a:solidFill>
                <a:latin typeface="Calibri" panose="020F0702030404030204"/>
                <a:cs typeface="Calibri" panose="020F0702030404030204"/>
              </a:rPr>
              <a:t>small</a:t>
            </a:r>
            <a:r>
              <a:rPr sz="2400" spc="1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values</a:t>
            </a:r>
            <a:r>
              <a:rPr sz="2400" spc="2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more</a:t>
            </a:r>
            <a:r>
              <a:rPr sz="2400" spc="2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likely</a:t>
            </a:r>
            <a:r>
              <a:rPr sz="2400" spc="2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to</a:t>
            </a:r>
            <a:r>
              <a:rPr sz="2400" spc="30" dirty="0">
                <a:solidFill>
                  <a:srgbClr val="38761D"/>
                </a:solidFill>
                <a:latin typeface="Calibri" panose="020F0702030404030204"/>
                <a:cs typeface="Calibri" panose="020F0702030404030204"/>
              </a:rPr>
              <a:t> </a:t>
            </a:r>
            <a:r>
              <a:rPr sz="2400" spc="-25" dirty="0">
                <a:solidFill>
                  <a:srgbClr val="38761D"/>
                </a:solidFill>
                <a:latin typeface="Calibri" panose="020F0702030404030204"/>
                <a:cs typeface="Calibri" panose="020F0702030404030204"/>
              </a:rPr>
              <a:t>be </a:t>
            </a:r>
            <a:r>
              <a:rPr sz="2400" dirty="0">
                <a:solidFill>
                  <a:srgbClr val="38761D"/>
                </a:solidFill>
                <a:latin typeface="Calibri" panose="020F0702030404030204"/>
                <a:cs typeface="Calibri" panose="020F0702030404030204"/>
              </a:rPr>
              <a:t>multiplied</a:t>
            </a:r>
            <a:r>
              <a:rPr sz="2400" spc="6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by</a:t>
            </a:r>
            <a:r>
              <a:rPr sz="2400" spc="65" dirty="0">
                <a:solidFill>
                  <a:srgbClr val="38761D"/>
                </a:solidFill>
                <a:latin typeface="Calibri" panose="020F0702030404030204"/>
                <a:cs typeface="Calibri" panose="020F0702030404030204"/>
              </a:rPr>
              <a:t> </a:t>
            </a:r>
            <a:r>
              <a:rPr sz="2400" spc="-50" dirty="0">
                <a:solidFill>
                  <a:srgbClr val="38761D"/>
                </a:solidFill>
                <a:latin typeface="Calibri" panose="020F0702030404030204"/>
                <a:cs typeface="Calibri" panose="020F0702030404030204"/>
              </a:rPr>
              <a:t>0</a:t>
            </a:r>
            <a:endParaRPr sz="2400" dirty="0">
              <a:latin typeface="Calibri" panose="020F0702030404030204"/>
              <a:cs typeface="Calibri" panose="020F0702030404030204"/>
            </a:endParaRPr>
          </a:p>
          <a:p>
            <a:pPr marL="502920">
              <a:lnSpc>
                <a:spcPct val="100000"/>
              </a:lnSpc>
              <a:spcBef>
                <a:spcPts val="25"/>
              </a:spcBef>
            </a:pPr>
            <a:r>
              <a:rPr sz="2400" spc="-10" dirty="0">
                <a:solidFill>
                  <a:srgbClr val="38761D"/>
                </a:solidFill>
                <a:latin typeface="Calibri" panose="020F0702030404030204"/>
                <a:cs typeface="Calibri" panose="020F0702030404030204"/>
              </a:rPr>
              <a:t>(data-</a:t>
            </a:r>
            <a:r>
              <a:rPr sz="2400" dirty="0">
                <a:solidFill>
                  <a:srgbClr val="38761D"/>
                </a:solidFill>
                <a:latin typeface="Calibri" panose="020F0702030404030204"/>
                <a:cs typeface="Calibri" panose="020F0702030404030204"/>
              </a:rPr>
              <a:t>dependent</a:t>
            </a:r>
            <a:r>
              <a:rPr sz="2400" spc="130" dirty="0">
                <a:solidFill>
                  <a:srgbClr val="38761D"/>
                </a:solidFill>
                <a:latin typeface="Calibri" panose="020F0702030404030204"/>
                <a:cs typeface="Calibri" panose="020F0702030404030204"/>
              </a:rPr>
              <a:t> </a:t>
            </a:r>
            <a:r>
              <a:rPr sz="2400" spc="-10" dirty="0">
                <a:solidFill>
                  <a:srgbClr val="38761D"/>
                </a:solidFill>
                <a:latin typeface="Calibri" panose="020F0702030404030204"/>
                <a:cs typeface="Calibri" panose="020F0702030404030204"/>
              </a:rPr>
              <a:t>dropout)</a:t>
            </a:r>
            <a:endParaRPr sz="2400" dirty="0">
              <a:latin typeface="Calibri" panose="020F0702030404030204"/>
              <a:cs typeface="Calibri" panose="020F0702030404030204"/>
            </a:endParaRPr>
          </a:p>
          <a:p>
            <a:pPr marL="502920" marR="1479550" indent="-490855">
              <a:lnSpc>
                <a:spcPct val="101000"/>
              </a:lnSpc>
              <a:spcBef>
                <a:spcPts val="95"/>
              </a:spcBef>
              <a:buSzPct val="76000"/>
              <a:buChar char="-"/>
              <a:tabLst>
                <a:tab pos="502920" algn="l"/>
                <a:tab pos="503555" algn="l"/>
              </a:tabLst>
            </a:pPr>
            <a:r>
              <a:rPr sz="2400" spc="-45" dirty="0">
                <a:solidFill>
                  <a:srgbClr val="38761D"/>
                </a:solidFill>
                <a:latin typeface="Calibri" panose="020F0702030404030204"/>
                <a:cs typeface="Calibri" panose="020F0702030404030204"/>
              </a:rPr>
              <a:t>Take</a:t>
            </a:r>
            <a:r>
              <a:rPr sz="2400" spc="-2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expectation</a:t>
            </a:r>
            <a:r>
              <a:rPr sz="2400" spc="-20" dirty="0">
                <a:solidFill>
                  <a:srgbClr val="38761D"/>
                </a:solidFill>
                <a:latin typeface="Calibri" panose="020F0702030404030204"/>
                <a:cs typeface="Calibri" panose="020F0702030404030204"/>
              </a:rPr>
              <a:t> over </a:t>
            </a:r>
            <a:r>
              <a:rPr sz="2400" spc="-10" dirty="0">
                <a:solidFill>
                  <a:srgbClr val="38761D"/>
                </a:solidFill>
                <a:latin typeface="Calibri" panose="020F0702030404030204"/>
                <a:cs typeface="Calibri" panose="020F0702030404030204"/>
              </a:rPr>
              <a:t>randomness</a:t>
            </a:r>
            <a:endParaRPr sz="2400" dirty="0">
              <a:latin typeface="Calibri" panose="020F0702030404030204"/>
              <a:cs typeface="Calibri" panose="020F0702030404030204"/>
            </a:endParaRPr>
          </a:p>
          <a:p>
            <a:pPr marL="502920" marR="244475" indent="-490855">
              <a:lnSpc>
                <a:spcPct val="101000"/>
              </a:lnSpc>
              <a:buSzPct val="76000"/>
              <a:buChar char="-"/>
              <a:tabLst>
                <a:tab pos="502920" algn="l"/>
                <a:tab pos="503555" algn="l"/>
              </a:tabLst>
            </a:pPr>
            <a:r>
              <a:rPr sz="2400" dirty="0">
                <a:solidFill>
                  <a:srgbClr val="38761D"/>
                </a:solidFill>
                <a:latin typeface="Calibri" panose="020F0702030404030204"/>
                <a:cs typeface="Calibri" panose="020F0702030404030204"/>
              </a:rPr>
              <a:t>Very</a:t>
            </a:r>
            <a:r>
              <a:rPr sz="2400" spc="1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common</a:t>
            </a:r>
            <a:r>
              <a:rPr sz="2400" spc="1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in</a:t>
            </a:r>
            <a:r>
              <a:rPr sz="2400" spc="15" dirty="0">
                <a:solidFill>
                  <a:srgbClr val="38761D"/>
                </a:solidFill>
                <a:latin typeface="Calibri" panose="020F0702030404030204"/>
                <a:cs typeface="Calibri" panose="020F0702030404030204"/>
              </a:rPr>
              <a:t> </a:t>
            </a:r>
            <a:r>
              <a:rPr sz="2400" spc="-25" dirty="0">
                <a:solidFill>
                  <a:srgbClr val="38761D"/>
                </a:solidFill>
                <a:latin typeface="Calibri" panose="020F0702030404030204"/>
                <a:cs typeface="Calibri" panose="020F0702030404030204"/>
              </a:rPr>
              <a:t>Transformers </a:t>
            </a:r>
            <a:r>
              <a:rPr sz="2400" spc="-20" dirty="0">
                <a:solidFill>
                  <a:srgbClr val="38761D"/>
                </a:solidFill>
                <a:latin typeface="Calibri" panose="020F0702030404030204"/>
                <a:cs typeface="Calibri" panose="020F0702030404030204"/>
              </a:rPr>
              <a:t>(BERT,</a:t>
            </a:r>
            <a:r>
              <a:rPr sz="2400" spc="-110" dirty="0">
                <a:solidFill>
                  <a:srgbClr val="38761D"/>
                </a:solidFill>
                <a:latin typeface="Calibri" panose="020F0702030404030204"/>
                <a:cs typeface="Calibri" panose="020F0702030404030204"/>
              </a:rPr>
              <a:t> </a:t>
            </a:r>
            <a:r>
              <a:rPr sz="2400" spc="-40" dirty="0">
                <a:solidFill>
                  <a:srgbClr val="38761D"/>
                </a:solidFill>
                <a:latin typeface="Calibri" panose="020F0702030404030204"/>
                <a:cs typeface="Calibri" panose="020F0702030404030204"/>
              </a:rPr>
              <a:t>GPT,</a:t>
            </a:r>
            <a:r>
              <a:rPr sz="2400" spc="-110" dirty="0">
                <a:solidFill>
                  <a:srgbClr val="38761D"/>
                </a:solidFill>
                <a:latin typeface="Calibri" panose="020F0702030404030204"/>
                <a:cs typeface="Calibri" panose="020F0702030404030204"/>
              </a:rPr>
              <a:t> </a:t>
            </a:r>
            <a:r>
              <a:rPr sz="2400" spc="-20" dirty="0" err="1">
                <a:solidFill>
                  <a:srgbClr val="38761D"/>
                </a:solidFill>
                <a:latin typeface="Calibri" panose="020F0702030404030204"/>
                <a:cs typeface="Calibri" panose="020F0702030404030204"/>
              </a:rPr>
              <a:t>ViT</a:t>
            </a:r>
            <a:r>
              <a:rPr sz="2400" spc="-20" dirty="0">
                <a:solidFill>
                  <a:srgbClr val="38761D"/>
                </a:solidFill>
                <a:latin typeface="Calibri" panose="020F0702030404030204"/>
                <a:cs typeface="Calibri" panose="020F0702030404030204"/>
              </a:rPr>
              <a:t>)</a:t>
            </a:r>
            <a:endParaRPr sz="2400" dirty="0">
              <a:latin typeface="Calibri" panose="020F0702030404030204"/>
              <a:cs typeface="Calibri" panose="020F0702030404030204"/>
            </a:endParaRPr>
          </a:p>
        </p:txBody>
      </p:sp>
      <p:pic>
        <p:nvPicPr>
          <p:cNvPr id="18" name="Picture 17"/>
          <p:cNvPicPr>
            <a:picLocks noChangeAspect="1"/>
          </p:cNvPicPr>
          <p:nvPr>
            <p:custDataLst>
              <p:tags r:id="rId1"/>
            </p:custDataLst>
          </p:nvPr>
        </p:nvPicPr>
        <p:blipFill>
          <a:blip r:embed="rId4"/>
          <a:stretch>
            <a:fillRect/>
          </a:stretch>
        </p:blipFill>
        <p:spPr>
          <a:xfrm>
            <a:off x="762000" y="4495800"/>
            <a:ext cx="5086350" cy="1228725"/>
          </a:xfrm>
          <a:prstGeom prst="rect">
            <a:avLst/>
          </a:prstGeom>
        </p:spPr>
      </p:pic>
      <p:pic>
        <p:nvPicPr>
          <p:cNvPr id="19" name="Picture 18"/>
          <p:cNvPicPr>
            <a:picLocks noChangeAspect="1"/>
          </p:cNvPicPr>
          <p:nvPr>
            <p:custDataLst>
              <p:tags r:id="rId2"/>
            </p:custDataLst>
          </p:nvPr>
        </p:nvPicPr>
        <p:blipFill>
          <a:blip r:embed="rId5"/>
          <a:stretch>
            <a:fillRect/>
          </a:stretch>
        </p:blipFill>
        <p:spPr>
          <a:xfrm>
            <a:off x="838200" y="1219200"/>
            <a:ext cx="4686935" cy="3010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67200" y="3827780"/>
            <a:ext cx="6457950" cy="1280795"/>
          </a:xfrm>
        </p:spPr>
        <p:txBody>
          <a:bodyPr/>
          <a:lstStyle/>
          <a:p>
            <a:r>
              <a:rPr lang="en-US" altLang="zh-CN" dirty="0"/>
              <a:t>Chapter 4: Neural Networks</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latin typeface="Arial" panose="020B0604020202090204"/>
                <a:cs typeface="Arial" panose="020B0604020202090204"/>
                <a:sym typeface="+mn-ea"/>
              </a:rPr>
              <a:t>In</a:t>
            </a:r>
            <a:r>
              <a:rPr b="1" spc="-15" dirty="0">
                <a:latin typeface="Arial" panose="020B0604020202090204"/>
                <a:cs typeface="Arial" panose="020B0604020202090204"/>
                <a:sym typeface="+mn-ea"/>
              </a:rPr>
              <a:t> </a:t>
            </a:r>
            <a:r>
              <a:rPr b="1" spc="-10" dirty="0">
                <a:latin typeface="Arial" panose="020B0604020202090204"/>
                <a:cs typeface="Arial" panose="020B0604020202090204"/>
                <a:sym typeface="+mn-ea"/>
              </a:rPr>
              <a:t>practice:</a:t>
            </a:r>
            <a:endParaRPr lang="en-US"/>
          </a:p>
        </p:txBody>
      </p:sp>
      <p:sp>
        <p:nvSpPr>
          <p:cNvPr id="4" name="object 3"/>
          <p:cNvSpPr txBox="1"/>
          <p:nvPr/>
        </p:nvSpPr>
        <p:spPr>
          <a:xfrm>
            <a:off x="1067031" y="1447800"/>
            <a:ext cx="9979660" cy="3950970"/>
          </a:xfrm>
          <a:prstGeom prst="rect">
            <a:avLst/>
          </a:prstGeom>
        </p:spPr>
        <p:txBody>
          <a:bodyPr vert="horz" wrap="square" lIns="0" tIns="12700" rIns="0" bIns="0" rtlCol="0">
            <a:spAutoFit/>
          </a:bodyPr>
          <a:lstStyle/>
          <a:p>
            <a:pPr marL="2209165" indent="-559435">
              <a:lnSpc>
                <a:spcPts val="3815"/>
              </a:lnSpc>
              <a:spcBef>
                <a:spcPts val="100"/>
              </a:spcBef>
              <a:buSzPct val="94000"/>
              <a:buChar char="-"/>
              <a:tabLst>
                <a:tab pos="2209165" algn="l"/>
                <a:tab pos="2209800" algn="l"/>
              </a:tabLst>
            </a:pPr>
            <a:r>
              <a:rPr sz="3200" dirty="0">
                <a:latin typeface="Calibri" panose="020F0702030404030204"/>
                <a:cs typeface="Calibri" panose="020F0702030404030204"/>
              </a:rPr>
              <a:t>Don’t</a:t>
            </a:r>
            <a:r>
              <a:rPr sz="3200" spc="-20" dirty="0">
                <a:latin typeface="Calibri" panose="020F0702030404030204"/>
                <a:cs typeface="Calibri" panose="020F0702030404030204"/>
              </a:rPr>
              <a:t> </a:t>
            </a:r>
            <a:r>
              <a:rPr sz="3200" dirty="0">
                <a:latin typeface="Calibri" panose="020F0702030404030204"/>
                <a:cs typeface="Calibri" panose="020F0702030404030204"/>
              </a:rPr>
              <a:t>think</a:t>
            </a:r>
            <a:r>
              <a:rPr sz="3200" spc="-20" dirty="0">
                <a:latin typeface="Calibri" panose="020F0702030404030204"/>
                <a:cs typeface="Calibri" panose="020F0702030404030204"/>
              </a:rPr>
              <a:t> </a:t>
            </a:r>
            <a:r>
              <a:rPr sz="3200" dirty="0">
                <a:latin typeface="Calibri" panose="020F0702030404030204"/>
                <a:cs typeface="Calibri" panose="020F0702030404030204"/>
              </a:rPr>
              <a:t>too</a:t>
            </a:r>
            <a:r>
              <a:rPr sz="3200" spc="-15" dirty="0">
                <a:latin typeface="Calibri" panose="020F0702030404030204"/>
                <a:cs typeface="Calibri" panose="020F0702030404030204"/>
              </a:rPr>
              <a:t> </a:t>
            </a:r>
            <a:r>
              <a:rPr sz="3200" dirty="0">
                <a:latin typeface="Calibri" panose="020F0702030404030204"/>
                <a:cs typeface="Calibri" panose="020F0702030404030204"/>
              </a:rPr>
              <a:t>hard.</a:t>
            </a:r>
            <a:r>
              <a:rPr sz="3200" spc="-10" dirty="0">
                <a:latin typeface="Calibri" panose="020F0702030404030204"/>
                <a:cs typeface="Calibri" panose="020F0702030404030204"/>
              </a:rPr>
              <a:t> </a:t>
            </a:r>
            <a:r>
              <a:rPr sz="3200" dirty="0">
                <a:latin typeface="Calibri" panose="020F0702030404030204"/>
                <a:cs typeface="Calibri" panose="020F0702030404030204"/>
              </a:rPr>
              <a:t>Just</a:t>
            </a:r>
            <a:r>
              <a:rPr sz="3200" spc="-15" dirty="0">
                <a:latin typeface="Calibri" panose="020F0702030404030204"/>
                <a:cs typeface="Calibri" panose="020F0702030404030204"/>
              </a:rPr>
              <a:t> </a:t>
            </a:r>
            <a:r>
              <a:rPr sz="3200" dirty="0">
                <a:latin typeface="Calibri" panose="020F0702030404030204"/>
                <a:cs typeface="Calibri" panose="020F0702030404030204"/>
              </a:rPr>
              <a:t>use</a:t>
            </a:r>
            <a:r>
              <a:rPr sz="3200" spc="-20" dirty="0">
                <a:latin typeface="Calibri" panose="020F0702030404030204"/>
                <a:cs typeface="Calibri" panose="020F0702030404030204"/>
              </a:rPr>
              <a:t> </a:t>
            </a:r>
            <a:r>
              <a:rPr sz="3200" spc="-20" dirty="0">
                <a:solidFill>
                  <a:srgbClr val="38761D"/>
                </a:solidFill>
                <a:latin typeface="Calibri" panose="020F0702030404030204"/>
                <a:cs typeface="Calibri" panose="020F0702030404030204"/>
              </a:rPr>
              <a:t>ReLU</a:t>
            </a:r>
            <a:endParaRPr sz="3200" dirty="0">
              <a:latin typeface="Calibri" panose="020F0702030404030204"/>
              <a:cs typeface="Calibri" panose="020F0702030404030204"/>
            </a:endParaRPr>
          </a:p>
          <a:p>
            <a:pPr marL="2209165" marR="1311275" indent="-558800">
              <a:lnSpc>
                <a:spcPts val="3910"/>
              </a:lnSpc>
              <a:spcBef>
                <a:spcPts val="45"/>
              </a:spcBef>
              <a:buSzPct val="94000"/>
              <a:buChar char="-"/>
              <a:tabLst>
                <a:tab pos="2209165" algn="l"/>
                <a:tab pos="2209800" algn="l"/>
              </a:tabLst>
            </a:pPr>
            <a:r>
              <a:rPr sz="3200" spc="-10" dirty="0">
                <a:latin typeface="Calibri" panose="020F0702030404030204"/>
                <a:cs typeface="Calibri" panose="020F0702030404030204"/>
              </a:rPr>
              <a:t>Try</a:t>
            </a:r>
            <a:r>
              <a:rPr sz="3200" spc="-50" dirty="0">
                <a:latin typeface="Calibri" panose="020F0702030404030204"/>
                <a:cs typeface="Calibri" panose="020F0702030404030204"/>
              </a:rPr>
              <a:t> </a:t>
            </a:r>
            <a:r>
              <a:rPr sz="3200" dirty="0">
                <a:latin typeface="Calibri" panose="020F0702030404030204"/>
                <a:cs typeface="Calibri" panose="020F0702030404030204"/>
              </a:rPr>
              <a:t>out</a:t>
            </a:r>
            <a:r>
              <a:rPr sz="3200" spc="-45" dirty="0">
                <a:latin typeface="Calibri" panose="020F0702030404030204"/>
                <a:cs typeface="Calibri" panose="020F0702030404030204"/>
              </a:rPr>
              <a:t> </a:t>
            </a:r>
            <a:r>
              <a:rPr sz="3200" dirty="0">
                <a:solidFill>
                  <a:srgbClr val="BF9000"/>
                </a:solidFill>
                <a:latin typeface="Calibri" panose="020F0702030404030204"/>
                <a:cs typeface="Calibri" panose="020F0702030404030204"/>
              </a:rPr>
              <a:t>Leaky</a:t>
            </a:r>
            <a:r>
              <a:rPr sz="3200" spc="-50" dirty="0">
                <a:solidFill>
                  <a:srgbClr val="BF9000"/>
                </a:solidFill>
                <a:latin typeface="Calibri" panose="020F0702030404030204"/>
                <a:cs typeface="Calibri" panose="020F0702030404030204"/>
              </a:rPr>
              <a:t> </a:t>
            </a:r>
            <a:r>
              <a:rPr sz="3200" dirty="0">
                <a:solidFill>
                  <a:srgbClr val="BF9000"/>
                </a:solidFill>
                <a:latin typeface="Calibri" panose="020F0702030404030204"/>
                <a:cs typeface="Calibri" panose="020F0702030404030204"/>
              </a:rPr>
              <a:t>ReLU</a:t>
            </a:r>
            <a:r>
              <a:rPr sz="3200" spc="-50" dirty="0">
                <a:solidFill>
                  <a:srgbClr val="BF9000"/>
                </a:solidFill>
                <a:latin typeface="Calibri" panose="020F0702030404030204"/>
                <a:cs typeface="Calibri" panose="020F0702030404030204"/>
              </a:rPr>
              <a:t> </a:t>
            </a:r>
            <a:r>
              <a:rPr sz="3200" dirty="0">
                <a:solidFill>
                  <a:srgbClr val="BF9000"/>
                </a:solidFill>
                <a:latin typeface="Calibri" panose="020F0702030404030204"/>
                <a:cs typeface="Calibri" panose="020F0702030404030204"/>
              </a:rPr>
              <a:t>/</a:t>
            </a:r>
            <a:r>
              <a:rPr sz="3200" spc="-50" dirty="0">
                <a:solidFill>
                  <a:srgbClr val="BF9000"/>
                </a:solidFill>
                <a:latin typeface="Calibri" panose="020F0702030404030204"/>
                <a:cs typeface="Calibri" panose="020F0702030404030204"/>
              </a:rPr>
              <a:t> </a:t>
            </a:r>
            <a:r>
              <a:rPr sz="3200" dirty="0">
                <a:solidFill>
                  <a:srgbClr val="BF9000"/>
                </a:solidFill>
                <a:latin typeface="Calibri" panose="020F0702030404030204"/>
                <a:cs typeface="Calibri" panose="020F0702030404030204"/>
              </a:rPr>
              <a:t>ELU</a:t>
            </a:r>
            <a:r>
              <a:rPr sz="3200" spc="-55" dirty="0">
                <a:solidFill>
                  <a:srgbClr val="BF9000"/>
                </a:solidFill>
                <a:latin typeface="Calibri" panose="020F0702030404030204"/>
                <a:cs typeface="Calibri" panose="020F0702030404030204"/>
              </a:rPr>
              <a:t> </a:t>
            </a:r>
            <a:r>
              <a:rPr sz="3200" dirty="0">
                <a:solidFill>
                  <a:srgbClr val="BF9000"/>
                </a:solidFill>
                <a:latin typeface="Calibri" panose="020F0702030404030204"/>
                <a:cs typeface="Calibri" panose="020F0702030404030204"/>
              </a:rPr>
              <a:t>/</a:t>
            </a:r>
            <a:r>
              <a:rPr sz="3200" spc="-45" dirty="0">
                <a:solidFill>
                  <a:srgbClr val="BF9000"/>
                </a:solidFill>
                <a:latin typeface="Calibri" panose="020F0702030404030204"/>
                <a:cs typeface="Calibri" panose="020F0702030404030204"/>
              </a:rPr>
              <a:t> </a:t>
            </a:r>
            <a:r>
              <a:rPr sz="3200" spc="-20" dirty="0">
                <a:solidFill>
                  <a:srgbClr val="BF9000"/>
                </a:solidFill>
                <a:latin typeface="Calibri" panose="020F0702030404030204"/>
                <a:cs typeface="Calibri" panose="020F0702030404030204"/>
              </a:rPr>
              <a:t>GELU </a:t>
            </a:r>
            <a:r>
              <a:rPr sz="3200" dirty="0">
                <a:latin typeface="Calibri" panose="020F0702030404030204"/>
                <a:cs typeface="Calibri" panose="020F0702030404030204"/>
              </a:rPr>
              <a:t>if</a:t>
            </a:r>
            <a:r>
              <a:rPr sz="3200" spc="-45" dirty="0">
                <a:latin typeface="Calibri" panose="020F0702030404030204"/>
                <a:cs typeface="Calibri" panose="020F0702030404030204"/>
              </a:rPr>
              <a:t> </a:t>
            </a:r>
            <a:r>
              <a:rPr sz="3200" dirty="0">
                <a:latin typeface="Calibri" panose="020F0702030404030204"/>
                <a:cs typeface="Calibri" panose="020F0702030404030204"/>
              </a:rPr>
              <a:t>you</a:t>
            </a:r>
            <a:r>
              <a:rPr sz="3200" spc="-30" dirty="0">
                <a:latin typeface="Calibri" panose="020F0702030404030204"/>
                <a:cs typeface="Calibri" panose="020F0702030404030204"/>
              </a:rPr>
              <a:t> </a:t>
            </a:r>
            <a:r>
              <a:rPr sz="3200" dirty="0">
                <a:latin typeface="Calibri" panose="020F0702030404030204"/>
                <a:cs typeface="Calibri" panose="020F0702030404030204"/>
              </a:rPr>
              <a:t>need</a:t>
            </a:r>
            <a:r>
              <a:rPr sz="3200" spc="-30" dirty="0">
                <a:latin typeface="Calibri" panose="020F0702030404030204"/>
                <a:cs typeface="Calibri" panose="020F0702030404030204"/>
              </a:rPr>
              <a:t> </a:t>
            </a:r>
            <a:r>
              <a:rPr sz="3200" dirty="0">
                <a:latin typeface="Calibri" panose="020F0702030404030204"/>
                <a:cs typeface="Calibri" panose="020F0702030404030204"/>
              </a:rPr>
              <a:t>to</a:t>
            </a:r>
            <a:r>
              <a:rPr sz="3200" spc="-40" dirty="0">
                <a:latin typeface="Calibri" panose="020F0702030404030204"/>
                <a:cs typeface="Calibri" panose="020F0702030404030204"/>
              </a:rPr>
              <a:t> </a:t>
            </a:r>
            <a:r>
              <a:rPr sz="3200" dirty="0">
                <a:latin typeface="Calibri" panose="020F0702030404030204"/>
                <a:cs typeface="Calibri" panose="020F0702030404030204"/>
              </a:rPr>
              <a:t>squeeze</a:t>
            </a:r>
            <a:r>
              <a:rPr sz="3200" spc="-40" dirty="0">
                <a:latin typeface="Calibri" panose="020F0702030404030204"/>
                <a:cs typeface="Calibri" panose="020F0702030404030204"/>
              </a:rPr>
              <a:t> </a:t>
            </a:r>
            <a:r>
              <a:rPr sz="3200" dirty="0">
                <a:latin typeface="Calibri" panose="020F0702030404030204"/>
                <a:cs typeface="Calibri" panose="020F0702030404030204"/>
              </a:rPr>
              <a:t>that</a:t>
            </a:r>
            <a:r>
              <a:rPr sz="3200" spc="-35" dirty="0">
                <a:latin typeface="Calibri" panose="020F0702030404030204"/>
                <a:cs typeface="Calibri" panose="020F0702030404030204"/>
              </a:rPr>
              <a:t> </a:t>
            </a:r>
            <a:r>
              <a:rPr sz="3200" dirty="0">
                <a:latin typeface="Calibri" panose="020F0702030404030204"/>
                <a:cs typeface="Calibri" panose="020F0702030404030204"/>
              </a:rPr>
              <a:t>last</a:t>
            </a:r>
            <a:r>
              <a:rPr sz="3200" spc="-35" dirty="0">
                <a:latin typeface="Calibri" panose="020F0702030404030204"/>
                <a:cs typeface="Calibri" panose="020F0702030404030204"/>
              </a:rPr>
              <a:t> </a:t>
            </a:r>
            <a:r>
              <a:rPr sz="3200" spc="-20" dirty="0">
                <a:latin typeface="Calibri" panose="020F0702030404030204"/>
                <a:cs typeface="Calibri" panose="020F0702030404030204"/>
              </a:rPr>
              <a:t>0.1%</a:t>
            </a:r>
            <a:endParaRPr sz="3200" dirty="0">
              <a:latin typeface="Calibri" panose="020F0702030404030204"/>
              <a:cs typeface="Calibri" panose="020F0702030404030204"/>
            </a:endParaRPr>
          </a:p>
          <a:p>
            <a:pPr marL="2209165" indent="-559435">
              <a:lnSpc>
                <a:spcPts val="3650"/>
              </a:lnSpc>
              <a:buSzPct val="94000"/>
              <a:buChar char="-"/>
              <a:tabLst>
                <a:tab pos="2209165" algn="l"/>
                <a:tab pos="2209800" algn="l"/>
              </a:tabLst>
            </a:pPr>
            <a:r>
              <a:rPr sz="3200" dirty="0">
                <a:solidFill>
                  <a:srgbClr val="FF0000"/>
                </a:solidFill>
                <a:latin typeface="Calibri" panose="020F0702030404030204"/>
                <a:cs typeface="Calibri" panose="020F0702030404030204"/>
              </a:rPr>
              <a:t>Don’t use</a:t>
            </a:r>
            <a:r>
              <a:rPr sz="3200" spc="-5" dirty="0">
                <a:solidFill>
                  <a:srgbClr val="FF0000"/>
                </a:solidFill>
                <a:latin typeface="Calibri" panose="020F0702030404030204"/>
                <a:cs typeface="Calibri" panose="020F0702030404030204"/>
              </a:rPr>
              <a:t> </a:t>
            </a:r>
            <a:r>
              <a:rPr sz="3200" dirty="0">
                <a:solidFill>
                  <a:srgbClr val="FF0000"/>
                </a:solidFill>
                <a:latin typeface="Calibri" panose="020F0702030404030204"/>
                <a:cs typeface="Calibri" panose="020F0702030404030204"/>
              </a:rPr>
              <a:t>sigmoid</a:t>
            </a:r>
            <a:r>
              <a:rPr sz="3200" spc="5" dirty="0">
                <a:solidFill>
                  <a:srgbClr val="FF0000"/>
                </a:solidFill>
                <a:latin typeface="Calibri" panose="020F0702030404030204"/>
                <a:cs typeface="Calibri" panose="020F0702030404030204"/>
              </a:rPr>
              <a:t> </a:t>
            </a:r>
            <a:r>
              <a:rPr sz="3200" dirty="0">
                <a:solidFill>
                  <a:srgbClr val="FF0000"/>
                </a:solidFill>
                <a:latin typeface="Calibri" panose="020F0702030404030204"/>
                <a:cs typeface="Calibri" panose="020F0702030404030204"/>
              </a:rPr>
              <a:t>or</a:t>
            </a:r>
            <a:r>
              <a:rPr sz="3200" spc="-5" dirty="0">
                <a:solidFill>
                  <a:srgbClr val="FF0000"/>
                </a:solidFill>
                <a:latin typeface="Calibri" panose="020F0702030404030204"/>
                <a:cs typeface="Calibri" panose="020F0702030404030204"/>
              </a:rPr>
              <a:t> </a:t>
            </a:r>
            <a:r>
              <a:rPr sz="3200" spc="-20" dirty="0">
                <a:solidFill>
                  <a:srgbClr val="FF0000"/>
                </a:solidFill>
                <a:latin typeface="Calibri" panose="020F0702030404030204"/>
                <a:cs typeface="Calibri" panose="020F0702030404030204"/>
              </a:rPr>
              <a:t>tanh</a:t>
            </a:r>
            <a:endParaRPr sz="3200" dirty="0">
              <a:latin typeface="Calibri" panose="020F0702030404030204"/>
              <a:cs typeface="Calibri" panose="020F0702030404030204"/>
            </a:endParaRPr>
          </a:p>
          <a:p>
            <a:pPr marL="12700" marR="2936240">
              <a:lnSpc>
                <a:spcPts val="3820"/>
              </a:lnSpc>
              <a:spcBef>
                <a:spcPts val="3410"/>
              </a:spcBef>
            </a:pPr>
            <a:r>
              <a:rPr sz="3200" dirty="0">
                <a:latin typeface="Calibri" panose="020F0702030404030204"/>
                <a:cs typeface="Calibri" panose="020F0702030404030204"/>
              </a:rPr>
              <a:t>Some</a:t>
            </a:r>
            <a:r>
              <a:rPr sz="3200" spc="-70" dirty="0">
                <a:latin typeface="Calibri" panose="020F0702030404030204"/>
                <a:cs typeface="Calibri" panose="020F0702030404030204"/>
              </a:rPr>
              <a:t> </a:t>
            </a:r>
            <a:r>
              <a:rPr sz="3200" dirty="0">
                <a:latin typeface="Calibri" panose="020F0702030404030204"/>
                <a:cs typeface="Calibri" panose="020F0702030404030204"/>
              </a:rPr>
              <a:t>recent</a:t>
            </a:r>
            <a:r>
              <a:rPr sz="3200" spc="-50" dirty="0">
                <a:latin typeface="Calibri" panose="020F0702030404030204"/>
                <a:cs typeface="Calibri" panose="020F0702030404030204"/>
              </a:rPr>
              <a:t> </a:t>
            </a:r>
            <a:r>
              <a:rPr sz="3200" dirty="0">
                <a:latin typeface="Calibri" panose="020F0702030404030204"/>
                <a:cs typeface="Calibri" panose="020F0702030404030204"/>
              </a:rPr>
              <a:t>architectures</a:t>
            </a:r>
            <a:r>
              <a:rPr sz="3200" spc="-55" dirty="0">
                <a:latin typeface="Calibri" panose="020F0702030404030204"/>
                <a:cs typeface="Calibri" panose="020F0702030404030204"/>
              </a:rPr>
              <a:t> </a:t>
            </a:r>
            <a:r>
              <a:rPr sz="3200" dirty="0">
                <a:latin typeface="Calibri" panose="020F0702030404030204"/>
                <a:cs typeface="Calibri" panose="020F0702030404030204"/>
              </a:rPr>
              <a:t>use</a:t>
            </a:r>
            <a:r>
              <a:rPr sz="3200" spc="-60" dirty="0">
                <a:latin typeface="Calibri" panose="020F0702030404030204"/>
                <a:cs typeface="Calibri" panose="020F0702030404030204"/>
              </a:rPr>
              <a:t> </a:t>
            </a:r>
            <a:r>
              <a:rPr sz="3200" spc="-20" dirty="0">
                <a:latin typeface="Calibri" panose="020F0702030404030204"/>
                <a:cs typeface="Calibri" panose="020F0702030404030204"/>
              </a:rPr>
              <a:t>GeLU</a:t>
            </a:r>
            <a:r>
              <a:rPr lang="en-US" sz="3200" spc="-20" dirty="0">
                <a:latin typeface="Calibri" panose="020F0702030404030204"/>
                <a:cs typeface="Calibri" panose="020F0702030404030204"/>
              </a:rPr>
              <a:t> </a:t>
            </a:r>
            <a:r>
              <a:rPr sz="3200" dirty="0">
                <a:latin typeface="Calibri" panose="020F0702030404030204"/>
                <a:cs typeface="Calibri" panose="020F0702030404030204"/>
              </a:rPr>
              <a:t>instead</a:t>
            </a:r>
            <a:r>
              <a:rPr sz="3200" spc="-55" dirty="0">
                <a:latin typeface="Calibri" panose="020F0702030404030204"/>
                <a:cs typeface="Calibri" panose="020F0702030404030204"/>
              </a:rPr>
              <a:t> </a:t>
            </a:r>
            <a:r>
              <a:rPr sz="3200" dirty="0">
                <a:latin typeface="Calibri" panose="020F0702030404030204"/>
                <a:cs typeface="Calibri" panose="020F0702030404030204"/>
              </a:rPr>
              <a:t>of</a:t>
            </a:r>
            <a:r>
              <a:rPr sz="3200" spc="-55" dirty="0">
                <a:latin typeface="Calibri" panose="020F0702030404030204"/>
                <a:cs typeface="Calibri" panose="020F0702030404030204"/>
              </a:rPr>
              <a:t> </a:t>
            </a:r>
            <a:r>
              <a:rPr sz="3200" dirty="0">
                <a:latin typeface="Calibri" panose="020F0702030404030204"/>
                <a:cs typeface="Calibri" panose="020F0702030404030204"/>
              </a:rPr>
              <a:t>ReLU,</a:t>
            </a:r>
            <a:r>
              <a:rPr sz="3200" spc="-50" dirty="0">
                <a:latin typeface="Calibri" panose="020F0702030404030204"/>
                <a:cs typeface="Calibri" panose="020F0702030404030204"/>
              </a:rPr>
              <a:t> </a:t>
            </a:r>
            <a:r>
              <a:rPr sz="3200" dirty="0">
                <a:latin typeface="Calibri" panose="020F0702030404030204"/>
                <a:cs typeface="Calibri" panose="020F0702030404030204"/>
              </a:rPr>
              <a:t>but</a:t>
            </a:r>
            <a:r>
              <a:rPr sz="3200" spc="-45" dirty="0">
                <a:latin typeface="Calibri" panose="020F0702030404030204"/>
                <a:cs typeface="Calibri" panose="020F0702030404030204"/>
              </a:rPr>
              <a:t> </a:t>
            </a:r>
            <a:r>
              <a:rPr sz="3200" dirty="0">
                <a:latin typeface="Calibri" panose="020F0702030404030204"/>
                <a:cs typeface="Calibri" panose="020F0702030404030204"/>
              </a:rPr>
              <a:t>the</a:t>
            </a:r>
            <a:r>
              <a:rPr sz="3200" spc="-55" dirty="0">
                <a:latin typeface="Calibri" panose="020F0702030404030204"/>
                <a:cs typeface="Calibri" panose="020F0702030404030204"/>
              </a:rPr>
              <a:t> </a:t>
            </a:r>
            <a:r>
              <a:rPr sz="3200" dirty="0">
                <a:latin typeface="Calibri" panose="020F0702030404030204"/>
                <a:cs typeface="Calibri" panose="020F0702030404030204"/>
              </a:rPr>
              <a:t>gains</a:t>
            </a:r>
            <a:r>
              <a:rPr sz="3200" spc="-50" dirty="0">
                <a:latin typeface="Calibri" panose="020F0702030404030204"/>
                <a:cs typeface="Calibri" panose="020F0702030404030204"/>
              </a:rPr>
              <a:t> </a:t>
            </a:r>
            <a:r>
              <a:rPr sz="3200" dirty="0">
                <a:latin typeface="Calibri" panose="020F0702030404030204"/>
                <a:cs typeface="Calibri" panose="020F0702030404030204"/>
              </a:rPr>
              <a:t>are</a:t>
            </a:r>
            <a:r>
              <a:rPr sz="3200" spc="-50" dirty="0">
                <a:latin typeface="Calibri" panose="020F0702030404030204"/>
                <a:cs typeface="Calibri" panose="020F0702030404030204"/>
              </a:rPr>
              <a:t> </a:t>
            </a:r>
            <a:r>
              <a:rPr sz="3200" spc="-10" dirty="0">
                <a:latin typeface="Calibri" panose="020F0702030404030204"/>
                <a:cs typeface="Calibri" panose="020F0702030404030204"/>
              </a:rPr>
              <a:t>minimal</a:t>
            </a:r>
            <a:endParaRPr sz="3200" dirty="0">
              <a:latin typeface="Calibri" panose="020F0702030404030204"/>
              <a:cs typeface="Calibri" panose="020F0702030404030204"/>
            </a:endParaRPr>
          </a:p>
          <a:p>
            <a:pPr marL="12700" marR="5080">
              <a:lnSpc>
                <a:spcPts val="2090"/>
              </a:lnSpc>
              <a:spcBef>
                <a:spcPts val="150"/>
              </a:spcBef>
            </a:pPr>
            <a:r>
              <a:rPr sz="1800" dirty="0">
                <a:latin typeface="Calibri" panose="020F0702030404030204"/>
                <a:cs typeface="Calibri" panose="020F0702030404030204"/>
              </a:rPr>
              <a:t>Dosovitskiy</a:t>
            </a:r>
            <a:r>
              <a:rPr sz="1800" spc="-35" dirty="0">
                <a:latin typeface="Calibri" panose="020F0702030404030204"/>
                <a:cs typeface="Calibri" panose="020F0702030404030204"/>
              </a:rPr>
              <a:t> </a:t>
            </a:r>
            <a:r>
              <a:rPr sz="1800" dirty="0">
                <a:latin typeface="Calibri" panose="020F0702030404030204"/>
                <a:cs typeface="Calibri" panose="020F0702030404030204"/>
              </a:rPr>
              <a:t>et</a:t>
            </a:r>
            <a:r>
              <a:rPr sz="1800" spc="-35" dirty="0">
                <a:latin typeface="Calibri" panose="020F0702030404030204"/>
                <a:cs typeface="Calibri" panose="020F0702030404030204"/>
              </a:rPr>
              <a:t> </a:t>
            </a:r>
            <a:r>
              <a:rPr sz="1800" dirty="0">
                <a:latin typeface="Calibri" panose="020F0702030404030204"/>
                <a:cs typeface="Calibri" panose="020F0702030404030204"/>
              </a:rPr>
              <a:t>al,</a:t>
            </a:r>
            <a:r>
              <a:rPr sz="1800" spc="-30" dirty="0">
                <a:latin typeface="Calibri" panose="020F0702030404030204"/>
                <a:cs typeface="Calibri" panose="020F0702030404030204"/>
              </a:rPr>
              <a:t> </a:t>
            </a:r>
            <a:r>
              <a:rPr sz="1800" spc="-25" dirty="0">
                <a:latin typeface="Calibri" panose="020F0702030404030204"/>
                <a:cs typeface="Calibri" panose="020F0702030404030204"/>
              </a:rPr>
              <a:t>“An </a:t>
            </a:r>
            <a:r>
              <a:rPr sz="1800" dirty="0">
                <a:latin typeface="Calibri" panose="020F0702030404030204"/>
                <a:cs typeface="Calibri" panose="020F0702030404030204"/>
              </a:rPr>
              <a:t>Image</a:t>
            </a:r>
            <a:r>
              <a:rPr sz="1800" spc="-30" dirty="0">
                <a:latin typeface="Calibri" panose="020F0702030404030204"/>
                <a:cs typeface="Calibri" panose="020F0702030404030204"/>
              </a:rPr>
              <a:t> </a:t>
            </a:r>
            <a:r>
              <a:rPr sz="1800" dirty="0">
                <a:latin typeface="Calibri" panose="020F0702030404030204"/>
                <a:cs typeface="Calibri" panose="020F0702030404030204"/>
              </a:rPr>
              <a:t>is</a:t>
            </a:r>
            <a:r>
              <a:rPr sz="1800" spc="-30" dirty="0">
                <a:latin typeface="Calibri" panose="020F0702030404030204"/>
                <a:cs typeface="Calibri" panose="020F0702030404030204"/>
              </a:rPr>
              <a:t> </a:t>
            </a:r>
            <a:r>
              <a:rPr sz="1800" dirty="0">
                <a:latin typeface="Calibri" panose="020F0702030404030204"/>
                <a:cs typeface="Calibri" panose="020F0702030404030204"/>
              </a:rPr>
              <a:t>Worth</a:t>
            </a:r>
            <a:r>
              <a:rPr sz="1800" spc="-30" dirty="0">
                <a:latin typeface="Calibri" panose="020F0702030404030204"/>
                <a:cs typeface="Calibri" panose="020F0702030404030204"/>
              </a:rPr>
              <a:t> </a:t>
            </a:r>
            <a:r>
              <a:rPr sz="1800" dirty="0">
                <a:latin typeface="Calibri" panose="020F0702030404030204"/>
                <a:cs typeface="Calibri" panose="020F0702030404030204"/>
              </a:rPr>
              <a:t>16x16</a:t>
            </a:r>
            <a:r>
              <a:rPr sz="1800" spc="-30" dirty="0">
                <a:latin typeface="Calibri" panose="020F0702030404030204"/>
                <a:cs typeface="Calibri" panose="020F0702030404030204"/>
              </a:rPr>
              <a:t> </a:t>
            </a:r>
            <a:r>
              <a:rPr sz="1800" spc="-10" dirty="0">
                <a:latin typeface="Calibri" panose="020F0702030404030204"/>
                <a:cs typeface="Calibri" panose="020F0702030404030204"/>
              </a:rPr>
              <a:t>Words:</a:t>
            </a:r>
            <a:r>
              <a:rPr sz="1800" spc="-25" dirty="0">
                <a:latin typeface="Calibri" panose="020F0702030404030204"/>
                <a:cs typeface="Calibri" panose="020F0702030404030204"/>
              </a:rPr>
              <a:t> </a:t>
            </a:r>
            <a:r>
              <a:rPr sz="1800" spc="-20" dirty="0">
                <a:latin typeface="Calibri" panose="020F0702030404030204"/>
                <a:cs typeface="Calibri" panose="020F0702030404030204"/>
              </a:rPr>
              <a:t>Transformers</a:t>
            </a:r>
            <a:r>
              <a:rPr sz="1800" spc="-35" dirty="0">
                <a:latin typeface="Calibri" panose="020F0702030404030204"/>
                <a:cs typeface="Calibri" panose="020F0702030404030204"/>
              </a:rPr>
              <a:t> </a:t>
            </a:r>
            <a:r>
              <a:rPr sz="1800" dirty="0">
                <a:latin typeface="Calibri" panose="020F0702030404030204"/>
                <a:cs typeface="Calibri" panose="020F0702030404030204"/>
              </a:rPr>
              <a:t>for</a:t>
            </a:r>
            <a:r>
              <a:rPr sz="1800" spc="-30" dirty="0">
                <a:latin typeface="Calibri" panose="020F0702030404030204"/>
                <a:cs typeface="Calibri" panose="020F0702030404030204"/>
              </a:rPr>
              <a:t> </a:t>
            </a:r>
            <a:r>
              <a:rPr sz="1800" dirty="0">
                <a:latin typeface="Calibri" panose="020F0702030404030204"/>
                <a:cs typeface="Calibri" panose="020F0702030404030204"/>
              </a:rPr>
              <a:t>Image</a:t>
            </a:r>
            <a:r>
              <a:rPr sz="1800" spc="-30" dirty="0">
                <a:latin typeface="Calibri" panose="020F0702030404030204"/>
                <a:cs typeface="Calibri" panose="020F0702030404030204"/>
              </a:rPr>
              <a:t> </a:t>
            </a:r>
            <a:r>
              <a:rPr sz="1800" dirty="0">
                <a:latin typeface="Calibri" panose="020F0702030404030204"/>
                <a:cs typeface="Calibri" panose="020F0702030404030204"/>
              </a:rPr>
              <a:t>Recognition</a:t>
            </a:r>
            <a:r>
              <a:rPr sz="1800" spc="-25" dirty="0">
                <a:latin typeface="Calibri" panose="020F0702030404030204"/>
                <a:cs typeface="Calibri" panose="020F0702030404030204"/>
              </a:rPr>
              <a:t> </a:t>
            </a:r>
            <a:r>
              <a:rPr sz="1800" dirty="0">
                <a:latin typeface="Calibri" panose="020F0702030404030204"/>
                <a:cs typeface="Calibri" panose="020F0702030404030204"/>
              </a:rPr>
              <a:t>at</a:t>
            </a:r>
            <a:r>
              <a:rPr sz="1800" spc="-35" dirty="0">
                <a:latin typeface="Calibri" panose="020F0702030404030204"/>
                <a:cs typeface="Calibri" panose="020F0702030404030204"/>
              </a:rPr>
              <a:t> </a:t>
            </a:r>
            <a:r>
              <a:rPr sz="1800" spc="-20" dirty="0">
                <a:latin typeface="Calibri" panose="020F0702030404030204"/>
                <a:cs typeface="Calibri" panose="020F0702030404030204"/>
              </a:rPr>
              <a:t>Scale”,</a:t>
            </a:r>
            <a:r>
              <a:rPr sz="1800" spc="-30" dirty="0">
                <a:latin typeface="Calibri" panose="020F0702030404030204"/>
                <a:cs typeface="Calibri" panose="020F0702030404030204"/>
              </a:rPr>
              <a:t> </a:t>
            </a:r>
            <a:r>
              <a:rPr sz="1800" dirty="0">
                <a:latin typeface="Calibri" panose="020F0702030404030204"/>
                <a:cs typeface="Calibri" panose="020F0702030404030204"/>
              </a:rPr>
              <a:t>ICLR</a:t>
            </a:r>
            <a:r>
              <a:rPr sz="1800" spc="-30" dirty="0">
                <a:latin typeface="Calibri" panose="020F0702030404030204"/>
                <a:cs typeface="Calibri" panose="020F0702030404030204"/>
              </a:rPr>
              <a:t> </a:t>
            </a:r>
            <a:r>
              <a:rPr sz="1800" spc="-20" dirty="0">
                <a:latin typeface="Calibri" panose="020F0702030404030204"/>
                <a:cs typeface="Calibri" panose="020F0702030404030204"/>
              </a:rPr>
              <a:t>2021 </a:t>
            </a:r>
            <a:r>
              <a:rPr sz="1800" dirty="0">
                <a:latin typeface="Calibri" panose="020F0702030404030204"/>
                <a:cs typeface="Calibri" panose="020F0702030404030204"/>
              </a:rPr>
              <a:t>Liu</a:t>
            </a:r>
            <a:r>
              <a:rPr sz="1800" spc="-30" dirty="0">
                <a:latin typeface="Calibri" panose="020F0702030404030204"/>
                <a:cs typeface="Calibri" panose="020F0702030404030204"/>
              </a:rPr>
              <a:t> </a:t>
            </a:r>
            <a:r>
              <a:rPr sz="1800" dirty="0">
                <a:latin typeface="Calibri" panose="020F0702030404030204"/>
                <a:cs typeface="Calibri" panose="020F0702030404030204"/>
              </a:rPr>
              <a:t>et</a:t>
            </a:r>
            <a:r>
              <a:rPr sz="1800" spc="-20" dirty="0">
                <a:latin typeface="Calibri" panose="020F0702030404030204"/>
                <a:cs typeface="Calibri" panose="020F0702030404030204"/>
              </a:rPr>
              <a:t> </a:t>
            </a:r>
            <a:r>
              <a:rPr sz="1800" dirty="0">
                <a:latin typeface="Calibri" panose="020F0702030404030204"/>
                <a:cs typeface="Calibri" panose="020F0702030404030204"/>
              </a:rPr>
              <a:t>al,</a:t>
            </a:r>
            <a:r>
              <a:rPr sz="1800" spc="-15" dirty="0">
                <a:latin typeface="Calibri" panose="020F0702030404030204"/>
                <a:cs typeface="Calibri" panose="020F0702030404030204"/>
              </a:rPr>
              <a:t> </a:t>
            </a:r>
            <a:r>
              <a:rPr sz="1800" spc="-55" dirty="0">
                <a:latin typeface="Calibri" panose="020F0702030404030204"/>
                <a:cs typeface="Calibri" panose="020F0702030404030204"/>
              </a:rPr>
              <a:t>“A</a:t>
            </a:r>
            <a:r>
              <a:rPr sz="1800" spc="-20" dirty="0">
                <a:latin typeface="Calibri" panose="020F0702030404030204"/>
                <a:cs typeface="Calibri" panose="020F0702030404030204"/>
              </a:rPr>
              <a:t> </a:t>
            </a:r>
            <a:r>
              <a:rPr sz="1800" dirty="0">
                <a:latin typeface="Calibri" panose="020F0702030404030204"/>
                <a:cs typeface="Calibri" panose="020F0702030404030204"/>
              </a:rPr>
              <a:t>ConvNet</a:t>
            </a:r>
            <a:r>
              <a:rPr sz="1800" spc="-20" dirty="0">
                <a:latin typeface="Calibri" panose="020F0702030404030204"/>
                <a:cs typeface="Calibri" panose="020F0702030404030204"/>
              </a:rPr>
              <a:t> </a:t>
            </a:r>
            <a:r>
              <a:rPr sz="1800" dirty="0">
                <a:latin typeface="Calibri" panose="020F0702030404030204"/>
                <a:cs typeface="Calibri" panose="020F0702030404030204"/>
              </a:rPr>
              <a:t>for</a:t>
            </a:r>
            <a:r>
              <a:rPr sz="1800" spc="-20" dirty="0">
                <a:latin typeface="Calibri" panose="020F0702030404030204"/>
                <a:cs typeface="Calibri" panose="020F0702030404030204"/>
              </a:rPr>
              <a:t> </a:t>
            </a:r>
            <a:r>
              <a:rPr sz="1800" dirty="0">
                <a:latin typeface="Calibri" panose="020F0702030404030204"/>
                <a:cs typeface="Calibri" panose="020F0702030404030204"/>
              </a:rPr>
              <a:t>the</a:t>
            </a:r>
            <a:r>
              <a:rPr sz="1800" spc="-15" dirty="0">
                <a:latin typeface="Calibri" panose="020F0702030404030204"/>
                <a:cs typeface="Calibri" panose="020F0702030404030204"/>
              </a:rPr>
              <a:t> </a:t>
            </a:r>
            <a:r>
              <a:rPr sz="1800" spc="-20" dirty="0">
                <a:latin typeface="Calibri" panose="020F0702030404030204"/>
                <a:cs typeface="Calibri" panose="020F0702030404030204"/>
              </a:rPr>
              <a:t>2020s”,</a:t>
            </a:r>
            <a:r>
              <a:rPr sz="1800" spc="-15" dirty="0">
                <a:latin typeface="Calibri" panose="020F0702030404030204"/>
                <a:cs typeface="Calibri" panose="020F0702030404030204"/>
              </a:rPr>
              <a:t> </a:t>
            </a:r>
            <a:r>
              <a:rPr sz="1800" dirty="0">
                <a:latin typeface="Calibri" panose="020F0702030404030204"/>
                <a:cs typeface="Calibri" panose="020F0702030404030204"/>
              </a:rPr>
              <a:t>arXiv</a:t>
            </a:r>
            <a:r>
              <a:rPr sz="1800" spc="-15" dirty="0">
                <a:latin typeface="Calibri" panose="020F0702030404030204"/>
                <a:cs typeface="Calibri" panose="020F0702030404030204"/>
              </a:rPr>
              <a:t> </a:t>
            </a:r>
            <a:r>
              <a:rPr sz="1800" spc="-20" dirty="0">
                <a:latin typeface="Calibri" panose="020F0702030404030204"/>
                <a:cs typeface="Calibri" panose="020F0702030404030204"/>
              </a:rPr>
              <a:t>2022</a:t>
            </a:r>
            <a:endParaRPr sz="1800" dirty="0">
              <a:latin typeface="Calibri" panose="020F0702030404030204"/>
              <a:cs typeface="Calibri" panose="020F07020304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90204" pitchFamily="34" charset="0"/>
              </a:rPr>
              <a:t>Common activation functions and their derivatives</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050" y="1905000"/>
            <a:ext cx="7835265" cy="35274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4.2 </a:t>
            </a:r>
            <a:r>
              <a:rPr lang="en-GB" altLang="zh-CN" dirty="0"/>
              <a:t>Neural Network</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solidFill>
                  <a:srgbClr val="333333"/>
                </a:solidFill>
                <a:latin typeface="Arial" panose="020B0604020202090204" pitchFamily="34" charset="0"/>
              </a:rPr>
              <a:t>A</a:t>
            </a:r>
            <a:r>
              <a:rPr lang="en-GB" altLang="zh-CN" b="0" i="0" dirty="0">
                <a:solidFill>
                  <a:srgbClr val="333333"/>
                </a:solidFill>
                <a:effectLst/>
                <a:latin typeface="Arial" panose="020B0604020202090204" pitchFamily="34" charset="0"/>
              </a:rPr>
              <a:t>rtificial Neural </a:t>
            </a:r>
            <a:r>
              <a:rPr lang="en-GB" altLang="zh-CN" dirty="0">
                <a:solidFill>
                  <a:srgbClr val="333333"/>
                </a:solidFill>
                <a:latin typeface="Arial" panose="020B0604020202090204" pitchFamily="34" charset="0"/>
              </a:rPr>
              <a:t>N</a:t>
            </a:r>
            <a:r>
              <a:rPr lang="en-GB" altLang="zh-CN" b="0" i="0" dirty="0">
                <a:solidFill>
                  <a:srgbClr val="333333"/>
                </a:solidFill>
                <a:effectLst/>
                <a:latin typeface="Arial" panose="020B0604020202090204" pitchFamily="34" charset="0"/>
              </a:rPr>
              <a:t>etwork (ANN)</a:t>
            </a:r>
            <a:endParaRPr lang="zh-CN" altLang="en-US" dirty="0"/>
          </a:p>
        </p:txBody>
      </p:sp>
      <p:sp>
        <p:nvSpPr>
          <p:cNvPr id="3" name="内容占位符 2"/>
          <p:cNvSpPr>
            <a:spLocks noGrp="1"/>
          </p:cNvSpPr>
          <p:nvPr>
            <p:ph idx="1"/>
          </p:nvPr>
        </p:nvSpPr>
        <p:spPr/>
        <p:txBody>
          <a:bodyPr/>
          <a:lstStyle/>
          <a:p>
            <a:r>
              <a:rPr lang="en-GB" altLang="zh-CN" dirty="0"/>
              <a:t>ANN is mainly composed of a large number of neurons and their directed connections. So consider three aspects:</a:t>
            </a:r>
            <a:endParaRPr lang="zh-CN" altLang="en-US" dirty="0"/>
          </a:p>
          <a:p>
            <a:endParaRPr lang="en-US" altLang="zh-CN" dirty="0"/>
          </a:p>
          <a:p>
            <a:r>
              <a:rPr lang="en-GB" altLang="zh-CN" dirty="0"/>
              <a:t>Activation rules of neurons</a:t>
            </a:r>
            <a:endParaRPr lang="en-US" altLang="zh-CN" dirty="0"/>
          </a:p>
          <a:p>
            <a:pPr lvl="1"/>
            <a:r>
              <a:rPr lang="en-GB" altLang="zh-CN" b="0" i="0" dirty="0">
                <a:solidFill>
                  <a:srgbClr val="333333"/>
                </a:solidFill>
                <a:effectLst/>
              </a:rPr>
              <a:t>Mainly refers to the mapping relationship between the input and output of neurons, which is generally a nonlinear function.</a:t>
            </a:r>
            <a:endParaRPr lang="zh-CN" altLang="en-US" dirty="0"/>
          </a:p>
          <a:p>
            <a:r>
              <a:rPr lang="en-GB" altLang="zh-CN" dirty="0"/>
              <a:t>Topological structure of network</a:t>
            </a:r>
            <a:endParaRPr lang="en-US" altLang="zh-CN" dirty="0"/>
          </a:p>
          <a:p>
            <a:pPr lvl="1"/>
            <a:r>
              <a:rPr lang="en-GB" altLang="zh-CN" b="0" i="0" dirty="0">
                <a:solidFill>
                  <a:srgbClr val="333333"/>
                </a:solidFill>
                <a:effectLst/>
              </a:rPr>
              <a:t>The connection between different neurons.</a:t>
            </a:r>
            <a:endParaRPr lang="zh-CN" altLang="en-US" dirty="0"/>
          </a:p>
          <a:p>
            <a:r>
              <a:rPr lang="en-US" altLang="zh-CN" dirty="0"/>
              <a:t>Learning Algorithm</a:t>
            </a:r>
          </a:p>
          <a:p>
            <a:pPr lvl="1"/>
            <a:r>
              <a:rPr lang="en-GB" altLang="zh-CN" b="0" i="0" dirty="0">
                <a:solidFill>
                  <a:srgbClr val="333333"/>
                </a:solidFill>
                <a:effectLst/>
              </a:rPr>
              <a:t>The parameters of neural network are learned by training data.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Network structure</a:t>
            </a:r>
            <a:endParaRPr lang="zh-CN" altLang="en-US" dirty="0"/>
          </a:p>
        </p:txBody>
      </p:sp>
      <p:sp>
        <p:nvSpPr>
          <p:cNvPr id="3" name="内容占位符 2"/>
          <p:cNvSpPr>
            <a:spLocks noGrp="1"/>
          </p:cNvSpPr>
          <p:nvPr>
            <p:ph idx="1"/>
          </p:nvPr>
        </p:nvSpPr>
        <p:spPr/>
        <p:txBody>
          <a:bodyPr/>
          <a:lstStyle/>
          <a:p>
            <a:r>
              <a:rPr lang="en-GB" altLang="zh-CN" dirty="0"/>
              <a:t>ANN is composed of neuron model, and this information processing network composed of many neurons has a parallel distribution structure.</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3366" y="2750184"/>
            <a:ext cx="6945267" cy="2253402"/>
          </a:xfrm>
          <a:prstGeom prst="rect">
            <a:avLst/>
          </a:prstGeom>
        </p:spPr>
      </p:pic>
      <p:sp>
        <p:nvSpPr>
          <p:cNvPr id="7" name="矩形 6"/>
          <p:cNvSpPr/>
          <p:nvPr/>
        </p:nvSpPr>
        <p:spPr>
          <a:xfrm>
            <a:off x="3048000" y="5267520"/>
            <a:ext cx="6096000" cy="646331"/>
          </a:xfrm>
          <a:prstGeom prst="rect">
            <a:avLst/>
          </a:prstGeom>
        </p:spPr>
        <p:txBody>
          <a:bodyPr>
            <a:spAutoFit/>
          </a:bodyPr>
          <a:lstStyle/>
          <a:p>
            <a:r>
              <a:rPr lang="en-GB" altLang="zh-CN" b="0" i="0" dirty="0">
                <a:solidFill>
                  <a:srgbClr val="333333"/>
                </a:solidFill>
                <a:effectLst/>
                <a:latin typeface="Arial" panose="020B0604020202090204" pitchFamily="34" charset="0"/>
              </a:rPr>
              <a:t>A circular node represents a neuron, and a square node represents a group of neurons.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Graph Neural Networks (GNNs)</a:t>
            </a:r>
            <a:endParaRPr kumimoji="1" lang="zh-CN" altLang="en-US" dirty="0"/>
          </a:p>
        </p:txBody>
      </p:sp>
      <p:sp>
        <p:nvSpPr>
          <p:cNvPr id="3" name="内容占位符 2"/>
          <p:cNvSpPr>
            <a:spLocks noGrp="1"/>
          </p:cNvSpPr>
          <p:nvPr>
            <p:ph idx="1"/>
          </p:nvPr>
        </p:nvSpPr>
        <p:spPr/>
        <p:txBody>
          <a:bodyPr/>
          <a:lstStyle/>
          <a:p>
            <a:r>
              <a:rPr kumimoji="1" lang="en-GB" altLang="zh-CN" dirty="0"/>
              <a:t>Used for graph data structures, such as knowledge maps, social networks, molecular networks, etc.</a:t>
            </a:r>
          </a:p>
          <a:p>
            <a:r>
              <a:rPr kumimoji="1" lang="en-US" altLang="zh-CN" dirty="0"/>
              <a:t>Graph Convolutional Networks</a:t>
            </a:r>
            <a:r>
              <a:rPr kumimoji="1" lang="zh-CN" altLang="en-US" dirty="0"/>
              <a:t> </a:t>
            </a:r>
            <a:r>
              <a:rPr kumimoji="1" lang="en-US" altLang="zh-CN" dirty="0"/>
              <a:t>(GCN)</a:t>
            </a:r>
          </a:p>
          <a:p>
            <a:pPr lvl="1"/>
            <a:r>
              <a:rPr lang="en-GB" altLang="zh-CN" sz="2400" b="0" i="0" dirty="0" err="1">
                <a:solidFill>
                  <a:srgbClr val="222222"/>
                </a:solidFill>
                <a:effectLst/>
              </a:rPr>
              <a:t>Kipf</a:t>
            </a:r>
            <a:r>
              <a:rPr lang="en-GB" altLang="zh-CN" sz="2400" b="0" i="0" dirty="0">
                <a:solidFill>
                  <a:srgbClr val="222222"/>
                </a:solidFill>
                <a:effectLst/>
              </a:rPr>
              <a:t>, T. N., &amp; Welling, M. (2016). Semi-supervised classification with graph convolutional networks. </a:t>
            </a:r>
            <a:r>
              <a:rPr lang="en-GB" altLang="zh-CN" sz="2400" b="0" i="1" dirty="0" err="1">
                <a:solidFill>
                  <a:srgbClr val="222222"/>
                </a:solidFill>
                <a:effectLst/>
              </a:rPr>
              <a:t>arXiv</a:t>
            </a:r>
            <a:r>
              <a:rPr lang="en-GB" altLang="zh-CN" sz="2400" b="0" i="1" dirty="0">
                <a:solidFill>
                  <a:srgbClr val="222222"/>
                </a:solidFill>
                <a:effectLst/>
              </a:rPr>
              <a:t> preprint arXiv:1609.02907</a:t>
            </a:r>
            <a:r>
              <a:rPr lang="en-GB" altLang="zh-CN" sz="2400" b="0" i="0" dirty="0">
                <a:solidFill>
                  <a:srgbClr val="222222"/>
                </a:solidFill>
                <a:effectLst/>
              </a:rPr>
              <a:t>.</a:t>
            </a:r>
            <a:endParaRPr kumimoji="1" lang="en-US" altLang="zh-CN" sz="2400" dirty="0"/>
          </a:p>
          <a:p>
            <a:r>
              <a:rPr kumimoji="1" lang="en-US" altLang="zh-CN" dirty="0"/>
              <a:t>Graph Attention Networks</a:t>
            </a:r>
          </a:p>
          <a:p>
            <a:pPr lvl="1"/>
            <a:r>
              <a:rPr lang="en-GB" altLang="zh-CN" sz="2400" b="0" i="0" dirty="0" err="1">
                <a:solidFill>
                  <a:srgbClr val="222222"/>
                </a:solidFill>
                <a:effectLst/>
              </a:rPr>
              <a:t>Veličković</a:t>
            </a:r>
            <a:r>
              <a:rPr lang="en-GB" altLang="zh-CN" sz="2400" b="0" i="0" dirty="0">
                <a:solidFill>
                  <a:srgbClr val="222222"/>
                </a:solidFill>
                <a:effectLst/>
              </a:rPr>
              <a:t>, P., </a:t>
            </a:r>
            <a:r>
              <a:rPr lang="en-GB" altLang="zh-CN" sz="2400" b="0" i="0" dirty="0" err="1">
                <a:solidFill>
                  <a:srgbClr val="222222"/>
                </a:solidFill>
                <a:effectLst/>
              </a:rPr>
              <a:t>Cucurull</a:t>
            </a:r>
            <a:r>
              <a:rPr lang="en-GB" altLang="zh-CN" sz="2400" b="0" i="0" dirty="0">
                <a:solidFill>
                  <a:srgbClr val="222222"/>
                </a:solidFill>
                <a:effectLst/>
              </a:rPr>
              <a:t>, G., Casanova, A., Romero, A., </a:t>
            </a:r>
            <a:r>
              <a:rPr lang="en-GB" altLang="zh-CN" sz="2400" b="0" i="0" dirty="0" err="1">
                <a:solidFill>
                  <a:srgbClr val="222222"/>
                </a:solidFill>
                <a:effectLst/>
              </a:rPr>
              <a:t>Lio</a:t>
            </a:r>
            <a:r>
              <a:rPr lang="en-GB" altLang="zh-CN" sz="2400" b="0" i="0" dirty="0">
                <a:solidFill>
                  <a:srgbClr val="222222"/>
                </a:solidFill>
                <a:effectLst/>
              </a:rPr>
              <a:t>, P., &amp; </a:t>
            </a:r>
            <a:r>
              <a:rPr lang="en-GB" altLang="zh-CN" sz="2400" b="0" i="0" dirty="0" err="1">
                <a:solidFill>
                  <a:srgbClr val="222222"/>
                </a:solidFill>
                <a:effectLst/>
              </a:rPr>
              <a:t>Bengio</a:t>
            </a:r>
            <a:r>
              <a:rPr lang="en-GB" altLang="zh-CN" sz="2400" b="0" i="0" dirty="0">
                <a:solidFill>
                  <a:srgbClr val="222222"/>
                </a:solidFill>
                <a:effectLst/>
              </a:rPr>
              <a:t>, Y. (2017). Graph attention networks. </a:t>
            </a:r>
            <a:r>
              <a:rPr lang="en-GB" altLang="zh-CN" sz="2400" b="0" i="1" dirty="0" err="1">
                <a:solidFill>
                  <a:srgbClr val="222222"/>
                </a:solidFill>
                <a:effectLst/>
              </a:rPr>
              <a:t>arXiv</a:t>
            </a:r>
            <a:r>
              <a:rPr lang="en-GB" altLang="zh-CN" sz="2400" b="0" i="1" dirty="0">
                <a:solidFill>
                  <a:srgbClr val="222222"/>
                </a:solidFill>
                <a:effectLst/>
              </a:rPr>
              <a:t> preprint arXiv:1710.10903</a:t>
            </a:r>
            <a:r>
              <a:rPr lang="en-GB" altLang="zh-CN" sz="2400" b="0" i="0" dirty="0">
                <a:solidFill>
                  <a:srgbClr val="222222"/>
                </a:solidFill>
                <a:effectLst/>
              </a:rPr>
              <a:t>.</a:t>
            </a:r>
            <a:endParaRPr kumimoji="1" lang="en-US" altLang="zh-CN" sz="2400" dirty="0"/>
          </a:p>
          <a:p>
            <a:r>
              <a:rPr kumimoji="1" lang="en-US" altLang="zh-CN" dirty="0"/>
              <a:t>GNN with mini-batch training</a:t>
            </a:r>
          </a:p>
          <a:p>
            <a:pPr lvl="1"/>
            <a:r>
              <a:rPr lang="en-US" sz="2400" dirty="0"/>
              <a:t>Hamilton, Will, </a:t>
            </a:r>
            <a:r>
              <a:rPr lang="en-US" sz="2400" dirty="0" err="1"/>
              <a:t>Zhitao</a:t>
            </a:r>
            <a:r>
              <a:rPr lang="en-US" sz="2400" dirty="0"/>
              <a:t> Ying, and Jure </a:t>
            </a:r>
            <a:r>
              <a:rPr lang="en-US" sz="2400" dirty="0" err="1"/>
              <a:t>Leskovec</a:t>
            </a:r>
            <a:r>
              <a:rPr lang="en-US" sz="2400" dirty="0"/>
              <a:t>. "Inductive representation learning on large graphs." </a:t>
            </a:r>
            <a:r>
              <a:rPr lang="en-US" sz="2400" i="1" dirty="0"/>
              <a:t>Advances in neural information processing systems</a:t>
            </a:r>
            <a:r>
              <a:rPr lang="en-US" sz="2400" dirty="0"/>
              <a:t> 30 (2017).</a:t>
            </a:r>
            <a:endParaRPr kumimoji="1"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 (NN)</a:t>
            </a:r>
            <a:endParaRPr lang="zh-CN" altLang="en-US" dirty="0"/>
          </a:p>
        </p:txBody>
      </p:sp>
      <p:sp>
        <p:nvSpPr>
          <p:cNvPr id="3" name="内容占位符 2"/>
          <p:cNvSpPr>
            <a:spLocks noGrp="1"/>
          </p:cNvSpPr>
          <p:nvPr>
            <p:ph idx="1"/>
          </p:nvPr>
        </p:nvSpPr>
        <p:spPr/>
        <p:txBody>
          <a:bodyPr/>
          <a:lstStyle/>
          <a:p>
            <a:r>
              <a:rPr lang="en-GB" altLang="zh-CN" dirty="0"/>
              <a:t>NN was originally used as a main connectionist model.</a:t>
            </a:r>
          </a:p>
          <a:p>
            <a:pPr lvl="1"/>
            <a:r>
              <a:rPr lang="en-GB" altLang="zh-CN" b="0" i="0" dirty="0">
                <a:solidFill>
                  <a:srgbClr val="333333"/>
                </a:solidFill>
                <a:effectLst/>
              </a:rPr>
              <a:t>In the late 1980s, one of the most popular connectionist models </a:t>
            </a:r>
            <a:r>
              <a:rPr lang="en-GB" altLang="zh-CN" dirty="0">
                <a:solidFill>
                  <a:srgbClr val="333333"/>
                </a:solidFill>
              </a:rPr>
              <a:t>was the </a:t>
            </a:r>
            <a:r>
              <a:rPr lang="en-US" altLang="zh-CN" dirty="0">
                <a:solidFill>
                  <a:srgbClr val="333333"/>
                </a:solidFill>
              </a:rPr>
              <a:t>Parallel Distributed Processing </a:t>
            </a:r>
            <a:r>
              <a:rPr lang="en-GB" altLang="zh-CN" dirty="0">
                <a:solidFill>
                  <a:srgbClr val="333333"/>
                </a:solidFill>
              </a:rPr>
              <a:t>(PDP) network</a:t>
            </a:r>
            <a:r>
              <a:rPr lang="en-GB" altLang="zh-CN" b="0" i="0" dirty="0">
                <a:solidFill>
                  <a:srgbClr val="333333"/>
                </a:solidFill>
                <a:effectLst/>
              </a:rPr>
              <a:t>, which had three main characteristics:</a:t>
            </a:r>
            <a:endParaRPr lang="en-US" altLang="zh-CN" dirty="0"/>
          </a:p>
          <a:p>
            <a:pPr lvl="2"/>
            <a:r>
              <a:rPr lang="en-US" altLang="zh-CN" dirty="0"/>
              <a:t>1</a:t>
            </a:r>
            <a:r>
              <a:rPr lang="zh-CN" altLang="en-US" dirty="0"/>
              <a:t>）</a:t>
            </a:r>
            <a:r>
              <a:rPr lang="en-GB" altLang="zh-CN" dirty="0"/>
              <a:t>Information representation is distributed (non-local)</a:t>
            </a:r>
            <a:r>
              <a:rPr lang="zh-CN" altLang="en-US" dirty="0"/>
              <a:t> </a:t>
            </a:r>
            <a:endParaRPr lang="en-US" altLang="zh-CN" dirty="0"/>
          </a:p>
          <a:p>
            <a:pPr lvl="2"/>
            <a:r>
              <a:rPr lang="en-US" altLang="zh-CN" dirty="0"/>
              <a:t>2</a:t>
            </a:r>
            <a:r>
              <a:rPr lang="zh-CN" altLang="en-US" dirty="0"/>
              <a:t>）</a:t>
            </a:r>
            <a:r>
              <a:rPr lang="en-GB" altLang="zh-CN" dirty="0"/>
              <a:t>Memory and knowledge are stored in the connections between units</a:t>
            </a:r>
            <a:endParaRPr lang="en-US" altLang="zh-CN" dirty="0"/>
          </a:p>
          <a:p>
            <a:pPr lvl="2"/>
            <a:r>
              <a:rPr lang="en-US" altLang="zh-CN" dirty="0"/>
              <a:t>3</a:t>
            </a:r>
            <a:r>
              <a:rPr lang="zh-CN" altLang="en-US" dirty="0"/>
              <a:t>）</a:t>
            </a:r>
            <a:r>
              <a:rPr lang="en-GB" altLang="zh-CN" dirty="0"/>
              <a:t>Learn new knowledge by gradually changing the connection strength between units.</a:t>
            </a:r>
            <a:endParaRPr lang="en-US" altLang="zh-CN" dirty="0"/>
          </a:p>
          <a:p>
            <a:pPr lvl="1"/>
            <a:r>
              <a:rPr lang="en-GB" altLang="zh-CN" b="0" i="0" dirty="0">
                <a:solidFill>
                  <a:srgbClr val="333333"/>
                </a:solidFill>
                <a:effectLst/>
              </a:rPr>
              <a:t>After introducing error back propagation to improve its learning ability, neural networks are increasingly applied to various machine learning tasks.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4.3</a:t>
            </a:r>
            <a:r>
              <a:rPr lang="zh-CN" altLang="en-US" dirty="0"/>
              <a:t> </a:t>
            </a:r>
            <a:r>
              <a:rPr lang="en-GB" altLang="zh-CN" dirty="0"/>
              <a:t>Feedforward Neural Network</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Network structure</a:t>
            </a:r>
            <a:endParaRPr lang="zh-CN" altLang="en-US" dirty="0"/>
          </a:p>
        </p:txBody>
      </p:sp>
      <p:sp>
        <p:nvSpPr>
          <p:cNvPr id="3" name="内容占位符 2"/>
          <p:cNvSpPr>
            <a:spLocks noGrp="1"/>
          </p:cNvSpPr>
          <p:nvPr>
            <p:ph idx="1"/>
          </p:nvPr>
        </p:nvSpPr>
        <p:spPr/>
        <p:txBody>
          <a:bodyPr/>
          <a:lstStyle/>
          <a:p>
            <a:r>
              <a:rPr lang="en-GB" altLang="zh-CN" dirty="0"/>
              <a:t>Feedforward NN (fully connected NN, multilayer perceptron)</a:t>
            </a:r>
          </a:p>
          <a:p>
            <a:r>
              <a:rPr lang="en-GB" altLang="zh-CN" dirty="0"/>
              <a:t>Each neuron belongs to different layers, and there is no connection in the layers.</a:t>
            </a:r>
            <a:endParaRPr lang="en-US" altLang="zh-CN" dirty="0"/>
          </a:p>
          <a:p>
            <a:pPr lvl="1"/>
            <a:r>
              <a:rPr lang="en-GB" altLang="zh-CN" b="0" i="0" dirty="0">
                <a:solidFill>
                  <a:srgbClr val="333333"/>
                </a:solidFill>
                <a:effectLst/>
              </a:rPr>
              <a:t>The neurons between two adjacent layers are connected in pairs.</a:t>
            </a:r>
            <a:endParaRPr lang="en-US" altLang="zh-CN" dirty="0"/>
          </a:p>
          <a:p>
            <a:pPr lvl="1"/>
            <a:r>
              <a:rPr lang="en-GB" altLang="zh-CN" b="0" i="0" dirty="0">
                <a:solidFill>
                  <a:srgbClr val="333333"/>
                </a:solidFill>
                <a:effectLst/>
              </a:rPr>
              <a:t>There is no feedback, and the signal propagates unidirectionally from input to output layer, a directed acyclic graph.</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74" y="3962400"/>
            <a:ext cx="4133851" cy="2362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Feedforward Neural Network (FNN)</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24" name="墨迹 23"/>
              <p14:cNvContentPartPr/>
              <p14:nvPr/>
            </p14:nvContentPartPr>
            <p14:xfrm>
              <a:off x="12954020" y="5201507"/>
              <a:ext cx="360" cy="360"/>
            </p14:xfrm>
          </p:contentPart>
        </mc:Choice>
        <mc:Fallback xmlns="">
          <p:pic>
            <p:nvPicPr>
              <p:cNvPr id="24" name="墨迹 23"/>
            </p:nvPicPr>
            <p:blipFill>
              <a:blip r:embed="rId3"/>
            </p:blipFill>
            <p:spPr>
              <a:xfrm>
                <a:off x="12954020" y="5201507"/>
                <a:ext cx="360" cy="36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27" name="墨迹 26"/>
              <p14:cNvContentPartPr/>
              <p14:nvPr/>
            </p14:nvContentPartPr>
            <p14:xfrm>
              <a:off x="10413380" y="4736747"/>
              <a:ext cx="11880" cy="15480"/>
            </p14:xfrm>
          </p:contentPart>
        </mc:Choice>
        <mc:Fallback xmlns="">
          <p:pic>
            <p:nvPicPr>
              <p:cNvPr id="27" name="墨迹 26"/>
            </p:nvPicPr>
            <p:blipFill>
              <a:blip r:embed="rId5"/>
            </p:blipFill>
            <p:spPr>
              <a:xfrm>
                <a:off x="10413380" y="4736747"/>
                <a:ext cx="11880" cy="15480"/>
              </a:xfrm>
              <a:prstGeom prst="rect"/>
            </p:spPr>
          </p:pic>
        </mc:Fallback>
      </mc:AlternateContent>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414691"/>
            <a:ext cx="4531956" cy="2543010"/>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3759" y="2414331"/>
            <a:ext cx="4134387" cy="2994068"/>
          </a:xfrm>
          <a:prstGeom prst="rect">
            <a:avLst/>
          </a:prstGeom>
        </p:spPr>
      </p:pic>
      <p:sp>
        <p:nvSpPr>
          <p:cNvPr id="6" name="矩形 5"/>
          <p:cNvSpPr/>
          <p:nvPr/>
        </p:nvSpPr>
        <p:spPr>
          <a:xfrm>
            <a:off x="6443759" y="1295400"/>
            <a:ext cx="4114800" cy="923330"/>
          </a:xfrm>
          <a:prstGeom prst="rect">
            <a:avLst/>
          </a:prstGeom>
        </p:spPr>
        <p:txBody>
          <a:bodyPr wrap="square">
            <a:spAutoFit/>
          </a:bodyPr>
          <a:lstStyle/>
          <a:p>
            <a:r>
              <a:rPr lang="en-GB" altLang="zh-CN" b="0" i="0" dirty="0">
                <a:solidFill>
                  <a:schemeClr val="tx2">
                    <a:lumMod val="60000"/>
                    <a:lumOff val="40000"/>
                  </a:schemeClr>
                </a:solidFill>
                <a:effectLst/>
                <a:latin typeface="Arial" panose="020B0604020202090204" pitchFamily="34" charset="0"/>
              </a:rPr>
              <a:t>Given a feedforward neural network, the following notations are used to describe such a network:</a:t>
            </a:r>
            <a:endParaRPr lang="zh-CN" altLang="en-US" dirty="0">
              <a:solidFill>
                <a:schemeClr val="tx2">
                  <a:lumMod val="60000"/>
                  <a:lumOff val="4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dirty="0">
                <a:sym typeface="+mn-ea"/>
              </a:rPr>
              <a:t>4.1 Neuron </a:t>
            </a:r>
            <a:endParaRPr lang="en-US" altLang="zh-CN" dirty="0"/>
          </a:p>
          <a:p>
            <a:r>
              <a:rPr dirty="0">
                <a:sym typeface="+mn-ea"/>
              </a:rPr>
              <a:t>4.2 Neural Network</a:t>
            </a:r>
            <a:endParaRPr lang="en-US" altLang="zh-CN" dirty="0"/>
          </a:p>
          <a:p>
            <a:r>
              <a:rPr dirty="0">
                <a:sym typeface="+mn-ea"/>
              </a:rPr>
              <a:t>4.3</a:t>
            </a:r>
            <a:r>
              <a:rPr lang="zh-CN" altLang="en-US" dirty="0">
                <a:sym typeface="+mn-ea"/>
              </a:rPr>
              <a:t> </a:t>
            </a:r>
            <a:r>
              <a:rPr dirty="0">
                <a:sym typeface="+mn-ea"/>
              </a:rPr>
              <a:t>Feedforward Neural Network</a:t>
            </a:r>
            <a:endParaRPr lang="en-US" altLang="zh-CN" dirty="0"/>
          </a:p>
          <a:p>
            <a:r>
              <a:rPr dirty="0">
                <a:sym typeface="+mn-ea"/>
              </a:rPr>
              <a:t>4.4</a:t>
            </a:r>
            <a:r>
              <a:rPr lang="zh-CN" altLang="en-US" dirty="0">
                <a:sym typeface="+mn-ea"/>
              </a:rPr>
              <a:t> </a:t>
            </a:r>
            <a:r>
              <a:rPr lang="en-GB" dirty="0">
                <a:sym typeface="+mn-ea"/>
              </a:rPr>
              <a:t>Back Propagation (BP) Algorithm</a:t>
            </a:r>
          </a:p>
          <a:p>
            <a:r>
              <a:rPr lang="en-GB" dirty="0">
                <a:sym typeface="+mn-ea"/>
              </a:rPr>
              <a:t>4.5 </a:t>
            </a:r>
            <a:r>
              <a:rPr lang="en-GB">
                <a:sym typeface="+mn-ea"/>
              </a:rPr>
              <a:t>BP Examples</a:t>
            </a:r>
            <a:endParaRPr lang="en-GB" dirty="0">
              <a:sym typeface="+mn-ea"/>
            </a:endParaRPr>
          </a:p>
          <a:p>
            <a:r>
              <a:rPr lang="en" altLang="zh-CN" dirty="0"/>
              <a:t>4.6 Computational Graph and Automatic Differentiation</a:t>
            </a:r>
            <a:endParaRPr lang="en-US" altLang="zh-CN" dirty="0"/>
          </a:p>
          <a:p>
            <a:r>
              <a:rPr lang="en-US" altLang="zh-CN" dirty="0"/>
              <a:t>4.7 Optimization Problem</a:t>
            </a:r>
          </a:p>
          <a:p>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4BFD753-9AD8-A0DD-CADB-E2276BF1A81D}"/>
              </a:ext>
            </a:extLst>
          </p:cNvPr>
          <p:cNvSpPr>
            <a:spLocks noGrp="1"/>
          </p:cNvSpPr>
          <p:nvPr>
            <p:ph type="title"/>
          </p:nvPr>
        </p:nvSpPr>
        <p:spPr/>
        <p:txBody>
          <a:bodyPr/>
          <a:lstStyle/>
          <a:p>
            <a:r>
              <a:rPr lang="en-US" altLang="zh-CN" dirty="0"/>
              <a:t>Information Propagation Process</a:t>
            </a:r>
            <a:endParaRPr lang="zh-CN" altLang="en-US" dirty="0"/>
          </a:p>
        </p:txBody>
      </p:sp>
      <p:sp>
        <p:nvSpPr>
          <p:cNvPr id="4" name="内容占位符 3">
            <a:extLst>
              <a:ext uri="{FF2B5EF4-FFF2-40B4-BE49-F238E27FC236}">
                <a16:creationId xmlns:a16="http://schemas.microsoft.com/office/drawing/2014/main" id="{6B47ABB2-2E47-51E6-08E2-A585AE4C331B}"/>
              </a:ext>
            </a:extLst>
          </p:cNvPr>
          <p:cNvSpPr>
            <a:spLocks noGrp="1"/>
          </p:cNvSpPr>
          <p:nvPr>
            <p:ph idx="1"/>
          </p:nvPr>
        </p:nvSpPr>
        <p:spPr/>
        <p:txBody>
          <a:bodyPr/>
          <a:lstStyle/>
          <a:p>
            <a:r>
              <a:rPr lang="en" altLang="zh-CN" dirty="0"/>
              <a:t>FNN spreads information through the following formula</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Forward calculation:</a:t>
            </a:r>
          </a:p>
          <a:p>
            <a:pPr marL="0" indent="0">
              <a:buNone/>
            </a:pPr>
            <a:endParaRPr lang="zh-CN" altLang="en-US" dirty="0"/>
          </a:p>
        </p:txBody>
      </p:sp>
      <p:pic>
        <p:nvPicPr>
          <p:cNvPr id="5" name="图片 4">
            <a:extLst>
              <a:ext uri="{FF2B5EF4-FFF2-40B4-BE49-F238E27FC236}">
                <a16:creationId xmlns:a16="http://schemas.microsoft.com/office/drawing/2014/main" id="{96E473E8-B532-7721-CF7A-C3B5C9DC7A19}"/>
              </a:ext>
            </a:extLst>
          </p:cNvPr>
          <p:cNvPicPr>
            <a:picLocks noChangeAspect="1"/>
          </p:cNvPicPr>
          <p:nvPr/>
        </p:nvPicPr>
        <p:blipFill>
          <a:blip r:embed="rId2"/>
          <a:stretch>
            <a:fillRect/>
          </a:stretch>
        </p:blipFill>
        <p:spPr>
          <a:xfrm>
            <a:off x="2209800" y="1809310"/>
            <a:ext cx="7759700" cy="2235200"/>
          </a:xfrm>
          <a:prstGeom prst="rect">
            <a:avLst/>
          </a:prstGeom>
        </p:spPr>
      </p:pic>
      <p:pic>
        <p:nvPicPr>
          <p:cNvPr id="6" name="图片 5">
            <a:extLst>
              <a:ext uri="{FF2B5EF4-FFF2-40B4-BE49-F238E27FC236}">
                <a16:creationId xmlns:a16="http://schemas.microsoft.com/office/drawing/2014/main" id="{87C18849-8C4F-6FF5-D1F8-C52C951EF3AF}"/>
              </a:ext>
            </a:extLst>
          </p:cNvPr>
          <p:cNvPicPr>
            <a:picLocks noChangeAspect="1"/>
          </p:cNvPicPr>
          <p:nvPr/>
        </p:nvPicPr>
        <p:blipFill>
          <a:blip r:embed="rId3"/>
          <a:stretch>
            <a:fillRect/>
          </a:stretch>
        </p:blipFill>
        <p:spPr>
          <a:xfrm>
            <a:off x="2209800" y="4876800"/>
            <a:ext cx="7772400" cy="816164"/>
          </a:xfrm>
          <a:prstGeom prst="rect">
            <a:avLst/>
          </a:prstGeom>
        </p:spPr>
      </p:pic>
    </p:spTree>
    <p:extLst>
      <p:ext uri="{BB962C8B-B14F-4D97-AF65-F5344CB8AC3E}">
        <p14:creationId xmlns:p14="http://schemas.microsoft.com/office/powerpoint/2010/main" val="45400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Universal Approximation Theorem</a:t>
            </a:r>
            <a:endParaRPr lang="zh-CN" altLang="en-US" dirty="0"/>
          </a:p>
        </p:txBody>
      </p:sp>
      <p:sp>
        <p:nvSpPr>
          <p:cNvPr id="9" name="矩形 8"/>
          <p:cNvSpPr/>
          <p:nvPr/>
        </p:nvSpPr>
        <p:spPr>
          <a:xfrm>
            <a:off x="1524000" y="5005090"/>
            <a:ext cx="9753600" cy="1200329"/>
          </a:xfrm>
          <a:prstGeom prst="rect">
            <a:avLst/>
          </a:prstGeom>
        </p:spPr>
        <p:txBody>
          <a:bodyPr wrap="square">
            <a:spAutoFit/>
          </a:bodyPr>
          <a:lstStyle/>
          <a:p>
            <a:pPr algn="just"/>
            <a:r>
              <a:rPr lang="en-GB" altLang="zh-CN" b="0" i="0" dirty="0">
                <a:solidFill>
                  <a:srgbClr val="333333"/>
                </a:solidFill>
                <a:effectLst/>
                <a:latin typeface="Arial" panose="020B0604020202090204" pitchFamily="34" charset="0"/>
              </a:rPr>
              <a:t>According to the universal approximation theorem, a feedforward neural network consisting of a linear output layer and at least one hidden layer using the "squeezing" property can approximate any bounded closed set function defined in real number space with arbitrary accuracy as long as the number of neurons in the hidden layer is sufficient.</a:t>
            </a:r>
            <a:endParaRPr lang="zh-CN" altLang="en-US"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75242"/>
            <a:ext cx="5266040" cy="3829848"/>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7010400" y="1175242"/>
                <a:ext cx="381000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FF0000"/>
                          </a:solidFill>
                          <a:latin typeface="Cambria Math" panose="02040503050406030204" pitchFamily="18" charset="0"/>
                        </a:rPr>
                        <m:t>𝑦</m:t>
                      </m:r>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𝜙</m:t>
                      </m:r>
                      <m:d>
                        <m:dPr>
                          <m:ctrlPr>
                            <a:rPr kumimoji="1" lang="en-US" altLang="zh-CN" sz="2400" b="0" i="1" smtClean="0">
                              <a:solidFill>
                                <a:srgbClr val="FF0000"/>
                              </a:solidFill>
                              <a:latin typeface="Cambria Math" panose="02040503050406030204" pitchFamily="18" charset="0"/>
                            </a:rPr>
                          </m:ctrlPr>
                        </m:dPr>
                        <m:e>
                          <m:r>
                            <a:rPr kumimoji="1" lang="en-US" altLang="zh-CN" sz="2400" b="0" i="1" smtClean="0">
                              <a:solidFill>
                                <a:srgbClr val="FF0000"/>
                              </a:solidFill>
                              <a:latin typeface="Cambria Math" panose="02040503050406030204" pitchFamily="18" charset="0"/>
                            </a:rPr>
                            <m:t>𝑋</m:t>
                          </m:r>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𝑊</m:t>
                          </m:r>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𝑏</m:t>
                          </m:r>
                        </m:e>
                      </m:d>
                    </m:oMath>
                    <m:oMath xmlns:m="http://schemas.openxmlformats.org/officeDocument/2006/math">
                      <m:r>
                        <a:rPr kumimoji="1" lang="en-US" altLang="zh-CN" sz="2400" b="0" i="1" smtClean="0">
                          <a:solidFill>
                            <a:srgbClr val="FF0000"/>
                          </a:solidFill>
                          <a:latin typeface="Cambria Math" panose="02040503050406030204" pitchFamily="18" charset="0"/>
                        </a:rPr>
                        <m:t>𝑦</m:t>
                      </m:r>
                      <m:r>
                        <a:rPr kumimoji="1" lang="en-US" altLang="zh-CN" sz="2400" b="0" i="1" smtClean="0">
                          <a:solidFill>
                            <a:srgbClr val="FF0000"/>
                          </a:solidFill>
                          <a:latin typeface="Cambria Math" panose="02040503050406030204" pitchFamily="18" charset="0"/>
                        </a:rPr>
                        <m:t>=</m:t>
                      </m:r>
                      <m:sSup>
                        <m:sSupPr>
                          <m:ctrlPr>
                            <a:rPr kumimoji="1" lang="en-US" altLang="zh-CN" sz="2400" b="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𝑤</m:t>
                          </m:r>
                        </m:e>
                        <m:sup>
                          <m:r>
                            <a:rPr kumimoji="1" lang="en-US" altLang="zh-CN" sz="2400" b="0" i="1" smtClean="0">
                              <a:solidFill>
                                <a:srgbClr val="FF0000"/>
                              </a:solidFill>
                              <a:latin typeface="Cambria Math" panose="02040503050406030204" pitchFamily="18" charset="0"/>
                            </a:rPr>
                            <m:t>2</m:t>
                          </m:r>
                        </m:sup>
                      </m:sSup>
                      <m:r>
                        <a:rPr kumimoji="1" lang="en-US" altLang="zh-CN" sz="2400" b="0" i="1" smtClean="0">
                          <a:solidFill>
                            <a:srgbClr val="FF0000"/>
                          </a:solidFill>
                          <a:latin typeface="Cambria Math" panose="02040503050406030204" pitchFamily="18" charset="0"/>
                        </a:rPr>
                        <m:t>𝜎</m:t>
                      </m:r>
                      <m:d>
                        <m:dPr>
                          <m:ctrlPr>
                            <a:rPr kumimoji="1" lang="en-US" altLang="zh-CN" sz="2400" b="0" i="1" smtClean="0">
                              <a:solidFill>
                                <a:srgbClr val="FF0000"/>
                              </a:solidFill>
                              <a:latin typeface="Cambria Math" panose="02040503050406030204" pitchFamily="18" charset="0"/>
                            </a:rPr>
                          </m:ctrlPr>
                        </m:dPr>
                        <m:e>
                          <m:sSup>
                            <m:sSupPr>
                              <m:ctrlPr>
                                <a:rPr kumimoji="1" lang="en-US" altLang="zh-CN" sz="2400" b="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𝑤</m:t>
                              </m:r>
                            </m:e>
                            <m:sup>
                              <m:r>
                                <a:rPr kumimoji="1" lang="en-US" altLang="zh-CN" sz="2400" b="0" i="1" smtClean="0">
                                  <a:solidFill>
                                    <a:srgbClr val="FF0000"/>
                                  </a:solidFill>
                                  <a:latin typeface="Cambria Math" panose="02040503050406030204" pitchFamily="18" charset="0"/>
                                </a:rPr>
                                <m:t>1</m:t>
                              </m:r>
                            </m:sup>
                          </m:sSup>
                          <m:r>
                            <a:rPr kumimoji="1" lang="en-US" altLang="zh-CN" sz="2400" b="0" i="1" smtClean="0">
                              <a:solidFill>
                                <a:srgbClr val="FF0000"/>
                              </a:solidFill>
                              <a:latin typeface="Cambria Math" panose="02040503050406030204" pitchFamily="18" charset="0"/>
                            </a:rPr>
                            <m:t>𝑥</m:t>
                          </m:r>
                          <m:r>
                            <a:rPr kumimoji="1" lang="en-US" altLang="zh-CN" sz="2400" b="0" i="1" smtClean="0">
                              <a:solidFill>
                                <a:srgbClr val="FF0000"/>
                              </a:solidFill>
                              <a:latin typeface="Cambria Math" panose="02040503050406030204" pitchFamily="18" charset="0"/>
                            </a:rPr>
                            <m:t>+</m:t>
                          </m:r>
                          <m:sSup>
                            <m:sSupPr>
                              <m:ctrlPr>
                                <a:rPr kumimoji="1" lang="en-US" altLang="zh-CN" sz="2400" b="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𝑏</m:t>
                              </m:r>
                            </m:e>
                            <m:sup>
                              <m:r>
                                <a:rPr kumimoji="1" lang="en-US" altLang="zh-CN" sz="2400" b="0" i="1" smtClean="0">
                                  <a:solidFill>
                                    <a:srgbClr val="FF0000"/>
                                  </a:solidFill>
                                  <a:latin typeface="Cambria Math" panose="02040503050406030204" pitchFamily="18" charset="0"/>
                                </a:rPr>
                                <m:t>1</m:t>
                              </m:r>
                            </m:sup>
                          </m:sSup>
                        </m:e>
                      </m:d>
                      <m:r>
                        <a:rPr kumimoji="1" lang="en-US" altLang="zh-CN" sz="2400" b="0" i="1" smtClean="0">
                          <a:solidFill>
                            <a:srgbClr val="FF0000"/>
                          </a:solidFill>
                          <a:latin typeface="Cambria Math" panose="02040503050406030204" pitchFamily="18" charset="0"/>
                        </a:rPr>
                        <m:t>+</m:t>
                      </m:r>
                      <m:sSup>
                        <m:sSupPr>
                          <m:ctrlPr>
                            <a:rPr kumimoji="1" lang="en-US" altLang="zh-CN" sz="2400" b="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𝑏</m:t>
                          </m:r>
                        </m:e>
                        <m:sup>
                          <m:r>
                            <a:rPr kumimoji="1" lang="en-US" altLang="zh-CN" sz="2400" b="0" i="1" smtClean="0">
                              <a:solidFill>
                                <a:srgbClr val="FF0000"/>
                              </a:solidFill>
                              <a:latin typeface="Cambria Math" panose="02040503050406030204" pitchFamily="18" charset="0"/>
                            </a:rPr>
                            <m:t>2</m:t>
                          </m:r>
                        </m:sup>
                      </m:sSup>
                    </m:oMath>
                  </m:oMathPara>
                </a14:m>
                <a:endParaRPr kumimoji="1" lang="zh-CN" altLang="en-US" sz="2400"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010400" y="1175242"/>
                <a:ext cx="3810000" cy="830997"/>
              </a:xfrm>
              <a:prstGeom prst="rect">
                <a:avLst/>
              </a:prstGeom>
              <a:blipFill rotWithShape="1">
                <a:blip r:embed="rId4"/>
                <a:stretch>
                  <a:fillRect t="-59" b="33"/>
                </a:stretch>
              </a:blipFill>
            </p:spPr>
            <p:txBody>
              <a:bodyPr/>
              <a:lstStyle/>
              <a:p>
                <a:r>
                  <a:rPr lang="en-US" altLang="en-US">
                    <a:noFill/>
                  </a:rPr>
                  <a:t> </a:t>
                </a:r>
              </a:p>
            </p:txBody>
          </p:sp>
        </mc:Fallback>
      </mc:AlternateContent>
      <p:sp>
        <p:nvSpPr>
          <p:cNvPr id="5" name="文本框 4"/>
          <p:cNvSpPr txBox="1"/>
          <p:nvPr/>
        </p:nvSpPr>
        <p:spPr>
          <a:xfrm>
            <a:off x="7239000" y="2133600"/>
            <a:ext cx="3429000" cy="923330"/>
          </a:xfrm>
          <a:prstGeom prst="rect">
            <a:avLst/>
          </a:prstGeom>
          <a:noFill/>
        </p:spPr>
        <p:txBody>
          <a:bodyPr wrap="square" rtlCol="0">
            <a:spAutoFit/>
          </a:bodyPr>
          <a:lstStyle/>
          <a:p>
            <a:pPr algn="just"/>
            <a:r>
              <a:rPr lang="en-GB" altLang="zh-CN" b="0" i="0" dirty="0">
                <a:solidFill>
                  <a:srgbClr val="333333"/>
                </a:solidFill>
                <a:effectLst/>
                <a:latin typeface="Arial" panose="020B0604020202090204" pitchFamily="34" charset="0"/>
              </a:rPr>
              <a:t>Thinking: Can a two-layer </a:t>
            </a:r>
            <a:r>
              <a:rPr lang="en-GB" altLang="zh-CN" b="0" i="0" dirty="0" err="1">
                <a:solidFill>
                  <a:srgbClr val="333333"/>
                </a:solidFill>
                <a:effectLst/>
                <a:latin typeface="Arial" panose="020B0604020202090204" pitchFamily="34" charset="0"/>
              </a:rPr>
              <a:t>ReLU</a:t>
            </a:r>
            <a:r>
              <a:rPr lang="en-GB" altLang="zh-CN" b="0" i="0" dirty="0">
                <a:solidFill>
                  <a:srgbClr val="333333"/>
                </a:solidFill>
                <a:effectLst/>
                <a:latin typeface="Arial" panose="020B0604020202090204" pitchFamily="34" charset="0"/>
              </a:rPr>
              <a:t> network simulate any bounded closed set function?</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90204" pitchFamily="34" charset="0"/>
              </a:rPr>
              <a:t>Applied to Machine </a:t>
            </a:r>
            <a:r>
              <a:rPr lang="en-GB" altLang="zh-CN" dirty="0">
                <a:solidFill>
                  <a:srgbClr val="333333"/>
                </a:solidFill>
                <a:latin typeface="Arial" panose="020B0604020202090204" pitchFamily="34" charset="0"/>
              </a:rPr>
              <a:t>L</a:t>
            </a:r>
            <a:r>
              <a:rPr lang="en-GB" altLang="zh-CN" b="0" i="0" dirty="0">
                <a:solidFill>
                  <a:srgbClr val="333333"/>
                </a:solidFill>
                <a:effectLst/>
                <a:latin typeface="Arial" panose="020B0604020202090204" pitchFamily="34" charset="0"/>
              </a:rPr>
              <a:t>earning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GB" altLang="zh-CN" dirty="0"/>
                  <a:t>NN can be used as a "universal" function, transform complex features or approximate a complex conditional distribution.</a:t>
                </a:r>
                <a:endParaRPr lang="en-US" altLang="zh-CN" dirty="0"/>
              </a:p>
              <a:p>
                <a:endParaRPr lang="en-US" altLang="zh-CN" dirty="0"/>
              </a:p>
              <a:p>
                <a:endParaRPr lang="en-US" altLang="zh-CN" dirty="0"/>
              </a:p>
              <a:p>
                <a:endParaRPr lang="en-US" altLang="zh-CN" dirty="0"/>
              </a:p>
              <a:p>
                <a:endParaRPr lang="en-US" altLang="zh-CN" dirty="0"/>
              </a:p>
              <a:p>
                <a:pPr lvl="1"/>
                <a:r>
                  <a:rPr lang="en-US" altLang="zh-CN" dirty="0"/>
                  <a:t>If </a:t>
                </a:r>
                <a14:m>
                  <m:oMath xmlns:m="http://schemas.openxmlformats.org/officeDocument/2006/math">
                    <m:r>
                      <a:rPr lang="en-US" altLang="zh-CN" i="1" dirty="0" smtClean="0">
                        <a:latin typeface="Cambria Math" panose="02040503050406030204" pitchFamily="18" charset="0"/>
                      </a:rPr>
                      <m:t>𝑔</m:t>
                    </m:r>
                    <m:r>
                      <a:rPr lang="en-US" altLang="zh-CN" i="1" dirty="0" smtClean="0">
                        <a:latin typeface="Cambria Math" panose="02040503050406030204" pitchFamily="18" charset="0"/>
                      </a:rPr>
                      <m:t>(⋅)</m:t>
                    </m:r>
                  </m:oMath>
                </a14:m>
                <a:r>
                  <a:rPr lang="en-US" altLang="zh-CN" dirty="0"/>
                  <a:t> is Logistic Regression, t</a:t>
                </a:r>
                <a:r>
                  <a:rPr lang="en-GB" altLang="zh-CN" dirty="0"/>
                  <a:t>hen Logistic regression classifier can be regarded as the last layer of neural network.</a:t>
                </a:r>
                <a:endParaRPr lang="en-US" altLang="zh-CN" dirty="0"/>
              </a:p>
              <a:p>
                <a:endParaRPr lang="en-US" altLang="zh-CN"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ltLang="en-US">
                    <a:noFill/>
                  </a:rPr>
                  <a:t> </a:t>
                </a:r>
              </a:p>
            </p:txBody>
          </p:sp>
        </mc:Fallback>
      </mc:AlternateContent>
      <p:pic>
        <p:nvPicPr>
          <p:cNvPr id="19" name="图片 1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2286000"/>
            <a:ext cx="3271243" cy="707590"/>
          </a:xfrm>
          <a:prstGeom prst="rect">
            <a:avLst/>
          </a:prstGeom>
        </p:spPr>
      </p:pic>
      <p:cxnSp>
        <p:nvCxnSpPr>
          <p:cNvPr id="7" name="直接连接符 6"/>
          <p:cNvCxnSpPr/>
          <p:nvPr/>
        </p:nvCxnSpPr>
        <p:spPr>
          <a:xfrm>
            <a:off x="5404842" y="2917390"/>
            <a:ext cx="808224" cy="0"/>
          </a:xfrm>
          <a:prstGeom prst="line">
            <a:avLst/>
          </a:prstGeom>
        </p:spPr>
        <p:style>
          <a:lnRef idx="3">
            <a:schemeClr val="accent4"/>
          </a:lnRef>
          <a:fillRef idx="0">
            <a:schemeClr val="accent4"/>
          </a:fillRef>
          <a:effectRef idx="2">
            <a:schemeClr val="accent4"/>
          </a:effectRef>
          <a:fontRef idx="minor">
            <a:schemeClr val="tx1"/>
          </a:fontRef>
        </p:style>
      </p:cxnSp>
      <p:sp>
        <p:nvSpPr>
          <p:cNvPr id="9" name="文本框 8"/>
          <p:cNvSpPr txBox="1"/>
          <p:nvPr/>
        </p:nvSpPr>
        <p:spPr>
          <a:xfrm>
            <a:off x="7081242" y="3755591"/>
            <a:ext cx="2411238" cy="461665"/>
          </a:xfrm>
          <a:prstGeom prst="rect">
            <a:avLst/>
          </a:prstGeom>
          <a:noFill/>
        </p:spPr>
        <p:txBody>
          <a:bodyPr wrap="none" rtlCol="0">
            <a:spAutoFit/>
          </a:bodyPr>
          <a:lstStyle/>
          <a:p>
            <a:r>
              <a:rPr lang="en-US" altLang="zh-CN" sz="2400" dirty="0"/>
              <a:t>Neural networks</a:t>
            </a:r>
            <a:endParaRPr lang="zh-CN" altLang="en-US" sz="2400" dirty="0"/>
          </a:p>
        </p:txBody>
      </p:sp>
      <p:cxnSp>
        <p:nvCxnSpPr>
          <p:cNvPr id="11" name="直接连接符 10"/>
          <p:cNvCxnSpPr>
            <a:endCxn id="9" idx="0"/>
          </p:cNvCxnSpPr>
          <p:nvPr/>
        </p:nvCxnSpPr>
        <p:spPr>
          <a:xfrm>
            <a:off x="5709642" y="2917390"/>
            <a:ext cx="2577219" cy="838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924812" y="2993591"/>
            <a:ext cx="2080231" cy="38098"/>
          </a:xfrm>
          <a:prstGeom prst="line">
            <a:avLst/>
          </a:prstGeom>
        </p:spPr>
        <p:style>
          <a:lnRef idx="2">
            <a:schemeClr val="accent2"/>
          </a:lnRef>
          <a:fillRef idx="0">
            <a:schemeClr val="accent2"/>
          </a:fillRef>
          <a:effectRef idx="1">
            <a:schemeClr val="accent2"/>
          </a:effectRef>
          <a:fontRef idx="minor">
            <a:schemeClr val="tx1"/>
          </a:fontRef>
        </p:style>
      </p:cxnSp>
      <p:sp>
        <p:nvSpPr>
          <p:cNvPr id="14" name="文本框 13"/>
          <p:cNvSpPr txBox="1"/>
          <p:nvPr/>
        </p:nvSpPr>
        <p:spPr>
          <a:xfrm>
            <a:off x="4169548" y="3755590"/>
            <a:ext cx="1383712" cy="461665"/>
          </a:xfrm>
          <a:prstGeom prst="rect">
            <a:avLst/>
          </a:prstGeom>
          <a:noFill/>
        </p:spPr>
        <p:txBody>
          <a:bodyPr wrap="none" rtlCol="0">
            <a:spAutoFit/>
          </a:bodyPr>
          <a:lstStyle/>
          <a:p>
            <a:r>
              <a:rPr lang="en-US" altLang="zh-CN" sz="2400" dirty="0"/>
              <a:t>classifier</a:t>
            </a:r>
            <a:endParaRPr lang="zh-CN" altLang="en-US" sz="2400" dirty="0"/>
          </a:p>
        </p:txBody>
      </p:sp>
      <p:cxnSp>
        <p:nvCxnSpPr>
          <p:cNvPr id="16" name="直接连接符 15"/>
          <p:cNvCxnSpPr>
            <a:stCxn id="14" idx="0"/>
          </p:cNvCxnSpPr>
          <p:nvPr/>
        </p:nvCxnSpPr>
        <p:spPr>
          <a:xfrm flipV="1">
            <a:off x="4861404" y="3031689"/>
            <a:ext cx="899502" cy="72390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Deep Feedforward Neural Network</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1" y="1295400"/>
            <a:ext cx="6153647" cy="494430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90204" pitchFamily="34" charset="0"/>
              </a:rPr>
              <a:t>Parameter Learning</a:t>
            </a:r>
            <a:endParaRPr lang="zh-CN" altLang="en-US" dirty="0"/>
          </a:p>
        </p:txBody>
      </p:sp>
      <p:sp>
        <p:nvSpPr>
          <p:cNvPr id="3" name="内容占位符 2"/>
          <p:cNvSpPr>
            <a:spLocks noGrp="1"/>
          </p:cNvSpPr>
          <p:nvPr>
            <p:ph idx="1"/>
          </p:nvPr>
        </p:nvSpPr>
        <p:spPr/>
        <p:txBody>
          <a:bodyPr/>
          <a:lstStyle/>
          <a:p>
            <a:r>
              <a:rPr lang="en-GB" altLang="zh-CN" dirty="0"/>
              <a:t>For multi-classification problems</a:t>
            </a:r>
            <a:endParaRPr lang="en-US" altLang="zh-CN" dirty="0"/>
          </a:p>
          <a:p>
            <a:pPr lvl="1"/>
            <a:r>
              <a:rPr lang="en-GB" altLang="zh-CN" b="0" i="0" dirty="0">
                <a:solidFill>
                  <a:srgbClr val="333333"/>
                </a:solidFill>
                <a:effectLst/>
              </a:rPr>
              <a:t>If </a:t>
            </a:r>
            <a:r>
              <a:rPr lang="en-GB" altLang="zh-CN" b="0" i="0" dirty="0" err="1">
                <a:solidFill>
                  <a:srgbClr val="333333"/>
                </a:solidFill>
                <a:effectLst/>
              </a:rPr>
              <a:t>Softmax</a:t>
            </a:r>
            <a:r>
              <a:rPr lang="en-GB" altLang="zh-CN" b="0" i="0" dirty="0">
                <a:solidFill>
                  <a:srgbClr val="333333"/>
                </a:solidFill>
                <a:effectLst/>
              </a:rPr>
              <a:t> regression classifier is used, it is equivalent to setting C neurons in the last layer, and its output is conditional probability of each class after being normalized by </a:t>
            </a:r>
            <a:r>
              <a:rPr lang="en-GB" altLang="zh-CN" b="0" i="0" dirty="0" err="1">
                <a:solidFill>
                  <a:srgbClr val="333333"/>
                </a:solidFill>
                <a:effectLst/>
              </a:rPr>
              <a:t>Softmax</a:t>
            </a:r>
            <a:r>
              <a:rPr lang="en-GB" altLang="zh-CN" b="0" i="0" dirty="0">
                <a:solidFill>
                  <a:srgbClr val="333333"/>
                </a:solidFill>
                <a:effectLst/>
              </a:rPr>
              <a:t> function.</a:t>
            </a:r>
            <a:endParaRPr lang="en-US" altLang="zh-CN" dirty="0"/>
          </a:p>
          <a:p>
            <a:endParaRPr lang="en-US" altLang="zh-CN" dirty="0"/>
          </a:p>
          <a:p>
            <a:pPr lvl="1"/>
            <a:endParaRPr lang="en-US" altLang="zh-CN" dirty="0"/>
          </a:p>
          <a:p>
            <a:pPr lvl="1"/>
            <a:r>
              <a:rPr lang="en-GB" altLang="zh-CN" b="0" i="0" dirty="0">
                <a:solidFill>
                  <a:srgbClr val="333333"/>
                </a:solidFill>
                <a:effectLst/>
              </a:rPr>
              <a:t>Using the cross entropy loss function, for the sample (</a:t>
            </a:r>
            <a:r>
              <a:rPr lang="en-GB" altLang="zh-CN" b="0" i="0" dirty="0" err="1">
                <a:solidFill>
                  <a:srgbClr val="333333"/>
                </a:solidFill>
                <a:effectLst/>
              </a:rPr>
              <a:t>x,y</a:t>
            </a:r>
            <a:r>
              <a:rPr lang="en-GB" altLang="zh-CN" b="0" i="0" dirty="0">
                <a:solidFill>
                  <a:srgbClr val="333333"/>
                </a:solidFill>
                <a:effectLst/>
              </a:rPr>
              <a:t>), the loss function is</a:t>
            </a:r>
            <a:endParaRPr lang="en-US" altLang="zh-CN"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565" y="2878872"/>
            <a:ext cx="3030869" cy="900257"/>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455" y="4876800"/>
            <a:ext cx="3515090" cy="5983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90204" pitchFamily="34" charset="0"/>
              </a:rPr>
              <a:t>Parameter Learning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Given a dataset </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 = </m:t>
                    </m:r>
                    <m:sSubSup>
                      <m:sSubSupPr>
                        <m:ctrlPr>
                          <a:rPr lang="en-US" altLang="zh-CN" i="1" dirty="0" smtClean="0">
                            <a:latin typeface="Cambria Math" panose="02040503050406030204" pitchFamily="18" charset="0"/>
                          </a:rPr>
                        </m:ctrlPr>
                      </m:sSubSupPr>
                      <m:e>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𝑦</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 )}</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r>
                          <m:rPr>
                            <m:nor/>
                          </m:rPr>
                          <a:rPr lang="en-US" altLang="zh-CN" dirty="0">
                            <a:latin typeface="Cambria Math" panose="02040503050406030204" pitchFamily="18" charset="0"/>
                          </a:rPr>
                          <m:t> </m:t>
                        </m:r>
                      </m:sup>
                    </m:sSubSup>
                  </m:oMath>
                </a14:m>
                <a:r>
                  <a:rPr lang="en-US" altLang="zh-CN" dirty="0"/>
                  <a:t> </a:t>
                </a:r>
                <a:r>
                  <a:rPr lang="zh-CN" altLang="en-US" dirty="0"/>
                  <a:t>，</a:t>
                </a:r>
                <a:r>
                  <a:rPr lang="en-US" altLang="zh-CN" dirty="0"/>
                  <a:t>input each sample </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en-US" altLang="zh-CN" dirty="0"/>
                  <a:t> to feedforward NN, get its output </a:t>
                </a:r>
                <a14:m>
                  <m:oMath xmlns:m="http://schemas.openxmlformats.org/officeDocument/2006/math">
                    <m:sSup>
                      <m:sSupPr>
                        <m:ctrlPr>
                          <a:rPr lang="en-US" altLang="zh-CN" i="1" dirty="0">
                            <a:latin typeface="Cambria Math" panose="02040503050406030204" pitchFamily="18" charset="0"/>
                          </a:rPr>
                        </m:ctrlPr>
                      </m:s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en-US" altLang="zh-CN" dirty="0"/>
                  <a:t>, structured risk function on dataset D is</a:t>
                </a:r>
              </a:p>
              <a:p>
                <a:endParaRPr lang="en-US" altLang="zh-CN" dirty="0"/>
              </a:p>
              <a:p>
                <a:endParaRPr lang="en-US" altLang="zh-CN" dirty="0"/>
              </a:p>
              <a:p>
                <a:r>
                  <a:rPr lang="en-US" altLang="zh-CN" dirty="0"/>
                  <a:t>Gradient descent</a:t>
                </a:r>
                <a:endParaRPr lang="zh-CN" altLang="en-US"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680" y="2871476"/>
            <a:ext cx="4789840" cy="832779"/>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0" y="4442876"/>
            <a:ext cx="3040320" cy="725919"/>
          </a:xfrm>
          <a:prstGeom prst="rect">
            <a:avLst/>
          </a:prstGeom>
        </p:spPr>
      </p:pic>
      <p:pic>
        <p:nvPicPr>
          <p:cNvPr id="8" name="图片 7"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4805" y="5343818"/>
            <a:ext cx="2875851" cy="594697"/>
          </a:xfrm>
          <a:prstGeom prst="rect">
            <a:avLst/>
          </a:prstGeom>
        </p:spPr>
      </p:pic>
      <p:pic>
        <p:nvPicPr>
          <p:cNvPr id="4" name="图片 3"/>
          <p:cNvPicPr>
            <a:picLocks noChangeAspect="1"/>
          </p:cNvPicPr>
          <p:nvPr/>
        </p:nvPicPr>
        <p:blipFill>
          <a:blip r:embed="rId7"/>
          <a:stretch>
            <a:fillRect/>
          </a:stretch>
        </p:blipFill>
        <p:spPr>
          <a:xfrm>
            <a:off x="8229600" y="2647573"/>
            <a:ext cx="2483156" cy="13910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90204" pitchFamily="34" charset="0"/>
              </a:rPr>
              <a:t>How to calculate the gradient?</a:t>
            </a:r>
            <a:endParaRPr lang="zh-CN" altLang="en-US" dirty="0"/>
          </a:p>
        </p:txBody>
      </p:sp>
      <p:sp>
        <p:nvSpPr>
          <p:cNvPr id="3" name="内容占位符 2"/>
          <p:cNvSpPr>
            <a:spLocks noGrp="1"/>
          </p:cNvSpPr>
          <p:nvPr>
            <p:ph idx="1"/>
          </p:nvPr>
        </p:nvSpPr>
        <p:spPr/>
        <p:txBody>
          <a:bodyPr/>
          <a:lstStyle/>
          <a:p>
            <a:r>
              <a:rPr lang="en-GB" altLang="zh-CN" dirty="0"/>
              <a:t>Neural network is a complex compound function.</a:t>
            </a:r>
            <a:endParaRPr lang="en-US" altLang="zh-CN" dirty="0"/>
          </a:p>
          <a:p>
            <a:pPr lvl="1"/>
            <a:r>
              <a:rPr lang="en-US" altLang="zh-CN" dirty="0"/>
              <a:t>Chain rule</a:t>
            </a:r>
          </a:p>
          <a:p>
            <a:pPr marL="0" indent="0">
              <a:buNone/>
            </a:pPr>
            <a:endParaRPr lang="en-US" altLang="zh-CN" dirty="0"/>
          </a:p>
          <a:p>
            <a:endParaRPr lang="en-US" altLang="zh-CN" dirty="0"/>
          </a:p>
          <a:p>
            <a:endParaRPr lang="en-US" altLang="zh-CN" dirty="0"/>
          </a:p>
          <a:p>
            <a:r>
              <a:rPr lang="en-GB" altLang="zh-CN" dirty="0"/>
              <a:t>Back propagation algorithm</a:t>
            </a:r>
            <a:endParaRPr lang="en-US" altLang="zh-CN" dirty="0"/>
          </a:p>
          <a:p>
            <a:pPr lvl="1"/>
            <a:r>
              <a:rPr lang="en-GB" altLang="zh-CN" dirty="0"/>
              <a:t>An efficient method designed according to the characteristics of feedforward network</a:t>
            </a:r>
          </a:p>
          <a:p>
            <a:r>
              <a:rPr lang="en" altLang="zh-CN" dirty="0"/>
              <a:t>A more general calculation method</a:t>
            </a:r>
            <a:endParaRPr lang="en-US" altLang="zh-CN" dirty="0"/>
          </a:p>
          <a:p>
            <a:pPr lvl="1"/>
            <a:r>
              <a:rPr lang="en-US" altLang="zh-CN" dirty="0"/>
              <a:t>Automatic Differentiation (AD)</a:t>
            </a:r>
          </a:p>
          <a:p>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flipH="1">
                <a:off x="2209800" y="2057400"/>
                <a:ext cx="7922741" cy="677045"/>
              </a:xfrm>
              <a:prstGeom prst="rect">
                <a:avLst/>
              </a:prstGeom>
              <a:noFill/>
            </p:spPr>
            <p:txBody>
              <a:bodyPr wrap="square" rtlCol="0">
                <a:spAutoFit/>
              </a:bodyPr>
              <a:lstStyle/>
              <a:p>
                <a:pPr algn="ct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𝑦</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r>
                      <a:rPr lang="en-US" altLang="zh-CN" sz="2400" i="1">
                        <a:solidFill>
                          <a:srgbClr val="FF0000"/>
                        </a:solidFill>
                        <a:latin typeface="Cambria Math" panose="02040503050406030204" pitchFamily="18" charset="0"/>
                        <a:ea typeface="Cambria Math" panose="02040503050406030204" pitchFamily="18" charset="0"/>
                      </a:rPr>
                      <m:t>(</m:t>
                    </m:r>
                    <m:r>
                      <a:rPr lang="pt-BR"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i="1">
                            <a:solidFill>
                              <a:srgbClr val="FF0000"/>
                            </a:solidFill>
                            <a:latin typeface="Cambria Math" panose="02040503050406030204" pitchFamily="18" charset="0"/>
                            <a:ea typeface="Cambria Math" panose="02040503050406030204" pitchFamily="18" charset="0"/>
                          </a:rPr>
                          <m:t>𝑥</m:t>
                        </m:r>
                      </m:e>
                    </m:d>
                    <m:r>
                      <a:rPr lang="en-US" altLang="zh-CN" sz="2400" i="1">
                        <a:solidFill>
                          <a:srgbClr val="FF0000"/>
                        </a:solidFill>
                        <a:latin typeface="Cambria Math" panose="02040503050406030204" pitchFamily="18" charset="0"/>
                        <a:ea typeface="Cambria Math" panose="02040503050406030204" pitchFamily="18" charset="0"/>
                      </a:rPr>
                      <m:t>))))</m:t>
                    </m:r>
                  </m:oMath>
                </a14:m>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num>
                      <m:den>
                        <m:r>
                          <a:rPr lang="en-US" altLang="zh-CN" sz="2400" i="1">
                            <a:solidFill>
                              <a:srgbClr val="FF0000"/>
                            </a:solidFill>
                            <a:latin typeface="Cambria Math" panose="02040503050406030204" pitchFamily="18" charset="0"/>
                          </a:rPr>
                          <m:t>𝜕</m:t>
                        </m:r>
                        <m:r>
                          <m:rPr>
                            <m:sty m:val="p"/>
                          </m:rPr>
                          <a:rPr lang="en-US" altLang="zh-CN" sz="2400" i="1">
                            <a:solidFill>
                              <a:srgbClr val="FF0000"/>
                            </a:solidFill>
                            <a:latin typeface="Cambria Math" panose="02040503050406030204" pitchFamily="18" charset="0"/>
                            <a:ea typeface="Cambria Math" panose="02040503050406030204" pitchFamily="18" charset="0"/>
                          </a:rPr>
                          <m:t>x</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den>
                    </m:f>
                  </m:oMath>
                </a14:m>
                <a:endParaRPr lang="zh-CN" altLang="en-US" sz="2400"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flipH="1">
                <a:off x="2209800" y="2057400"/>
                <a:ext cx="7922741" cy="677045"/>
              </a:xfrm>
              <a:prstGeom prst="rect">
                <a:avLst/>
              </a:prstGeom>
              <a:blipFill rotWithShape="1">
                <a:blip r:embed="rId4"/>
                <a:stretch>
                  <a:fillRect t="-4408" r="6" b="20"/>
                </a:stretch>
              </a:blipFill>
            </p:spPr>
            <p:txBody>
              <a:bodyPr/>
              <a:lstStyle/>
              <a:p>
                <a:r>
                  <a:rPr lang="en-US"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4.4</a:t>
            </a:r>
            <a:r>
              <a:rPr lang="zh-CN" altLang="en-US" dirty="0"/>
              <a:t> </a:t>
            </a:r>
            <a:r>
              <a:rPr lang="en-US" altLang="en-GB" dirty="0"/>
              <a:t>Back Propagation Algorithm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Matrix Calculus</a:t>
            </a:r>
            <a:endParaRPr lang="zh-CN" altLang="en-US" dirty="0"/>
          </a:p>
        </p:txBody>
      </p:sp>
      <p:sp>
        <p:nvSpPr>
          <p:cNvPr id="3" name="内容占位符 2"/>
          <p:cNvSpPr>
            <a:spLocks noGrp="1"/>
          </p:cNvSpPr>
          <p:nvPr>
            <p:ph idx="1"/>
          </p:nvPr>
        </p:nvSpPr>
        <p:spPr/>
        <p:txBody>
          <a:bodyPr/>
          <a:lstStyle/>
          <a:p>
            <a:r>
              <a:rPr lang="en-GB" altLang="zh-CN" sz="3000" dirty="0"/>
              <a:t>An expression of multivariate calculus: using matrices and vectors to represent partial derivatives of each component of the dependent variable </a:t>
            </a:r>
            <a:r>
              <a:rPr lang="en-GB" altLang="zh-CN" sz="3000" dirty="0" err="1"/>
              <a:t>w.r.t</a:t>
            </a:r>
            <a:r>
              <a:rPr lang="en-GB" altLang="zh-CN" sz="3000" dirty="0"/>
              <a:t> each component of the independent variable.</a:t>
            </a:r>
            <a:endParaRPr lang="en-US" altLang="zh-CN" sz="3000" dirty="0"/>
          </a:p>
          <a:p>
            <a:r>
              <a:rPr lang="en-GB" altLang="zh-CN" dirty="0"/>
              <a:t>Denominator Layout (Column Vector)</a:t>
            </a:r>
            <a:endParaRPr lang="en-US" altLang="zh-CN" dirty="0"/>
          </a:p>
          <a:p>
            <a:pPr lvl="1"/>
            <a:r>
              <a:rPr lang="en-GB" altLang="zh-CN" b="0" i="0" dirty="0">
                <a:solidFill>
                  <a:srgbClr val="333333"/>
                </a:solidFill>
                <a:effectLst/>
              </a:rPr>
              <a:t>Partial derivative of scalar with respect to vector</a:t>
            </a:r>
            <a:endParaRPr lang="en-US" altLang="zh-CN" dirty="0"/>
          </a:p>
          <a:p>
            <a:pPr lvl="1"/>
            <a:endParaRPr lang="en-US" altLang="zh-CN" dirty="0"/>
          </a:p>
          <a:p>
            <a:pPr lvl="1"/>
            <a:endParaRPr lang="en-US" altLang="zh-CN" dirty="0"/>
          </a:p>
          <a:p>
            <a:pPr lvl="1"/>
            <a:r>
              <a:rPr lang="en-GB" altLang="zh-CN" b="0" i="0" dirty="0">
                <a:solidFill>
                  <a:srgbClr val="333333"/>
                </a:solidFill>
                <a:effectLst/>
              </a:rPr>
              <a:t>Partial derivative of vector with respect to vector</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083" y="3441290"/>
            <a:ext cx="2481833" cy="70214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5300" y="4769763"/>
            <a:ext cx="3581400" cy="15862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Chain rule</a:t>
            </a:r>
            <a:endParaRPr lang="zh-CN" altLang="en-US" dirty="0"/>
          </a:p>
        </p:txBody>
      </p:sp>
      <p:sp>
        <p:nvSpPr>
          <p:cNvPr id="3" name="内容占位符 2"/>
          <p:cNvSpPr>
            <a:spLocks noGrp="1"/>
          </p:cNvSpPr>
          <p:nvPr>
            <p:ph idx="1"/>
          </p:nvPr>
        </p:nvSpPr>
        <p:spPr/>
        <p:txBody>
          <a:bodyPr/>
          <a:lstStyle/>
          <a:p>
            <a:r>
              <a:rPr lang="en-GB" altLang="zh-CN" dirty="0"/>
              <a:t>Chain Rule is a common method to find the derivative of compound function in calculus.</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680" y="2133600"/>
            <a:ext cx="4773946" cy="122109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680" y="3500852"/>
            <a:ext cx="5397510" cy="2821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4.1 Neuron</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Compute Gradient</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618172" y="990600"/>
            <a:ext cx="10955655" cy="54102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49167"/>
            <a:ext cx="4199022" cy="2459427"/>
          </a:xfrm>
          <a:prstGeom prst="rect">
            <a:avLst/>
          </a:prstGeom>
        </p:spPr>
      </p:pic>
      <p:sp>
        <p:nvSpPr>
          <p:cNvPr id="2" name="标题 1"/>
          <p:cNvSpPr>
            <a:spLocks noGrp="1"/>
          </p:cNvSpPr>
          <p:nvPr>
            <p:ph type="title"/>
          </p:nvPr>
        </p:nvSpPr>
        <p:spPr/>
        <p:txBody>
          <a:bodyPr/>
          <a:lstStyle/>
          <a:p>
            <a:r>
              <a:rPr kumimoji="1" lang="en-US" altLang="zh-CN" dirty="0"/>
              <a:t>Compute Gradient</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1" y="2626754"/>
            <a:ext cx="2981579" cy="1604493"/>
          </a:xfrm>
          <a:prstGeom prst="rect">
            <a:avLst/>
          </a:prstGeom>
        </p:spPr>
      </p:pic>
      <p:cxnSp>
        <p:nvCxnSpPr>
          <p:cNvPr id="8" name="直接箭头连接符 7"/>
          <p:cNvCxnSpPr/>
          <p:nvPr/>
        </p:nvCxnSpPr>
        <p:spPr>
          <a:xfrm flipV="1">
            <a:off x="3886200" y="1411923"/>
            <a:ext cx="2057400" cy="12148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直接箭头连接符 8"/>
          <p:cNvCxnSpPr/>
          <p:nvPr/>
        </p:nvCxnSpPr>
        <p:spPr>
          <a:xfrm>
            <a:off x="3810000" y="4343399"/>
            <a:ext cx="1676400" cy="12236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896" y="5257910"/>
            <a:ext cx="3327933" cy="831984"/>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6464" y="3733801"/>
            <a:ext cx="3812796" cy="831983"/>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2601" y="1254289"/>
            <a:ext cx="3242499" cy="599100"/>
          </a:xfrm>
          <a:prstGeom prst="rect">
            <a:avLst/>
          </a:prstGeom>
          <a:ln>
            <a:solidFill>
              <a:srgbClr val="FF0000"/>
            </a:solidFill>
          </a:ln>
        </p:spPr>
      </p:pic>
      <p:cxnSp>
        <p:nvCxnSpPr>
          <p:cNvPr id="22" name="直接箭头连接符 21"/>
          <p:cNvCxnSpPr>
            <a:stCxn id="4" idx="3"/>
          </p:cNvCxnSpPr>
          <p:nvPr/>
        </p:nvCxnSpPr>
        <p:spPr>
          <a:xfrm>
            <a:off x="5115180" y="3429000"/>
            <a:ext cx="980821"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文本框 2"/>
          <p:cNvSpPr txBox="1"/>
          <p:nvPr/>
        </p:nvSpPr>
        <p:spPr>
          <a:xfrm>
            <a:off x="9906000" y="3974067"/>
            <a:ext cx="1223412" cy="369332"/>
          </a:xfrm>
          <a:prstGeom prst="rect">
            <a:avLst/>
          </a:prstGeom>
          <a:noFill/>
        </p:spPr>
        <p:txBody>
          <a:bodyPr wrap="none" rtlCol="0">
            <a:spAutoFit/>
          </a:bodyPr>
          <a:lstStyle/>
          <a:p>
            <a:r>
              <a:rPr lang="en-GB" altLang="zh-CN" b="0" i="0" dirty="0">
                <a:solidFill>
                  <a:srgbClr val="FF0000"/>
                </a:solidFill>
                <a:effectLst/>
                <a:latin typeface="Arial" panose="020B0604020202090204" pitchFamily="34" charset="0"/>
              </a:rPr>
              <a:t>Error term</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5" name="文本框 4"/>
              <p:cNvSpPr txBox="1"/>
              <p:nvPr/>
            </p:nvSpPr>
            <p:spPr>
              <a:xfrm>
                <a:off x="8686800" y="3087379"/>
                <a:ext cx="9808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i="1" smtClean="0">
                              <a:latin typeface="Cambria Math" panose="02040503050406030204" pitchFamily="18" charset="0"/>
                              <a:ea typeface="Cambria Math" panose="02040503050406030204" pitchFamily="18" charset="0"/>
                            </a:rPr>
                            <m:t>ℝ</m:t>
                          </m:r>
                        </m:e>
                        <m:sup>
                          <m:r>
                            <a:rPr kumimoji="1" lang="en-US" altLang="zh-CN" b="0" i="0"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𝑀</m:t>
                              </m:r>
                            </m:e>
                            <m:sub>
                              <m:r>
                                <a:rPr kumimoji="1" lang="en-US" altLang="zh-CN" b="0" i="1" smtClean="0">
                                  <a:latin typeface="Cambria Math" panose="02040503050406030204" pitchFamily="18" charset="0"/>
                                  <a:ea typeface="Cambria Math" panose="02040503050406030204" pitchFamily="18" charset="0"/>
                                </a:rPr>
                                <m:t>𝑙</m:t>
                              </m:r>
                            </m:sub>
                          </m:sSub>
                        </m:sup>
                      </m:sSup>
                    </m:oMath>
                  </m:oMathPara>
                </a14:m>
                <a:endParaRPr kumimoji="1"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8686800" y="3087379"/>
                <a:ext cx="980820" cy="369332"/>
              </a:xfrm>
              <a:prstGeom prst="rect">
                <a:avLst/>
              </a:prstGeom>
              <a:blipFill rotWithShape="1">
                <a:blip r:embed="rId7"/>
                <a:stretch>
                  <a:fillRect t="-2" r="39" b="110"/>
                </a:stretch>
              </a:blipFill>
            </p:spPr>
            <p:txBody>
              <a:bodyPr/>
              <a:lstStyle/>
              <a:p>
                <a:r>
                  <a:rPr lang="en-US" altLang="en-US">
                    <a:noFill/>
                  </a:rPr>
                  <a:t> </a:t>
                </a:r>
              </a:p>
            </p:txBody>
          </p:sp>
        </mc:Fallback>
      </mc:AlternateContent>
      <p:cxnSp>
        <p:nvCxnSpPr>
          <p:cNvPr id="10" name="直线连接符 9"/>
          <p:cNvCxnSpPr/>
          <p:nvPr/>
        </p:nvCxnSpPr>
        <p:spPr>
          <a:xfrm>
            <a:off x="8153400" y="3272045"/>
            <a:ext cx="533400" cy="0"/>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7" name="文本框 6"/>
              <p:cNvSpPr txBox="1"/>
              <p:nvPr/>
            </p:nvSpPr>
            <p:spPr>
              <a:xfrm>
                <a:off x="5978091" y="4693411"/>
                <a:ext cx="4800600" cy="657809"/>
              </a:xfrm>
              <a:prstGeom prst="rect">
                <a:avLst/>
              </a:prstGeom>
              <a:noFill/>
            </p:spPr>
            <p:txBody>
              <a:bodyPr wrap="square" rtlCol="0">
                <a:spAutoFit/>
              </a:bodyPr>
              <a:lstStyle/>
              <a:p>
                <a:r>
                  <a:rPr kumimoji="1" lang="en-US" altLang="zh-CN" dirty="0">
                    <a:solidFill>
                      <a:srgbClr val="FF0000"/>
                    </a:solidFill>
                  </a:rPr>
                  <a:t>Here </a:t>
                </a:r>
                <a14:m>
                  <m:oMath xmlns:m="http://schemas.openxmlformats.org/officeDocument/2006/math">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𝑚</m:t>
                        </m:r>
                      </m:e>
                      <m:sup>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𝑙</m:t>
                        </m:r>
                        <m:r>
                          <a:rPr kumimoji="1" lang="en-US" altLang="zh-CN" b="0" i="1" smtClean="0">
                            <a:solidFill>
                              <a:srgbClr val="FF0000"/>
                            </a:solidFill>
                            <a:latin typeface="Cambria Math" panose="02040503050406030204" pitchFamily="18" charset="0"/>
                          </a:rPr>
                          <m:t>)</m:t>
                        </m:r>
                      </m:sup>
                    </m:sSup>
                  </m:oMath>
                </a14:m>
                <a:r>
                  <a:rPr kumimoji="1" lang="en-US" altLang="zh-CN" b="0" dirty="0">
                    <a:solidFill>
                      <a:srgbClr val="FF0000"/>
                    </a:solidFill>
                  </a:rPr>
                  <a:t> refers to the number of neurons in the </a:t>
                </a:r>
                <a14:m>
                  <m:oMath xmlns:m="http://schemas.openxmlformats.org/officeDocument/2006/math">
                    <m:r>
                      <a:rPr kumimoji="1" lang="en-US" altLang="zh-CN" i="1">
                        <a:solidFill>
                          <a:srgbClr val="FF0000"/>
                        </a:solidFill>
                        <a:latin typeface="Cambria Math" panose="02040503050406030204" pitchFamily="18" charset="0"/>
                      </a:rPr>
                      <m:t>𝑙</m:t>
                    </m:r>
                    <m:r>
                      <a:rPr kumimoji="1" lang="en-US" altLang="zh-CN" i="1">
                        <a:solidFill>
                          <a:srgbClr val="FF0000"/>
                        </a:solidFill>
                        <a:latin typeface="Cambria Math" panose="02040503050406030204" pitchFamily="18" charset="0"/>
                      </a:rPr>
                      <m:t> </m:t>
                    </m:r>
                  </m:oMath>
                </a14:m>
                <a:r>
                  <a:rPr kumimoji="1" lang="en-US" altLang="zh-CN" b="0" dirty="0">
                    <a:solidFill>
                      <a:srgbClr val="FF0000"/>
                    </a:solidFill>
                  </a:rPr>
                  <a:t>-</a:t>
                </a:r>
                <a:r>
                  <a:rPr kumimoji="1" lang="en-US" altLang="zh-CN" b="0" dirty="0" err="1">
                    <a:solidFill>
                      <a:srgbClr val="FF0000"/>
                    </a:solidFill>
                  </a:rPr>
                  <a:t>th</a:t>
                </a:r>
                <a:r>
                  <a:rPr kumimoji="1" lang="en-US" altLang="zh-CN" b="0" dirty="0">
                    <a:solidFill>
                      <a:srgbClr val="FF0000"/>
                    </a:solidFill>
                  </a:rPr>
                  <a:t> layer, namely </a:t>
                </a:r>
                <a14:m>
                  <m:oMath xmlns:m="http://schemas.openxmlformats.org/officeDocument/2006/math">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𝑚</m:t>
                        </m:r>
                      </m:e>
                      <m:sub>
                        <m:r>
                          <a:rPr kumimoji="1" lang="en-US" altLang="zh-CN" i="1">
                            <a:solidFill>
                              <a:srgbClr val="FF0000"/>
                            </a:solidFill>
                            <a:latin typeface="Cambria Math" panose="02040503050406030204" pitchFamily="18" charset="0"/>
                          </a:rPr>
                          <m:t>𝑙</m:t>
                        </m:r>
                      </m:sub>
                    </m:sSub>
                  </m:oMath>
                </a14:m>
                <a:endParaRPr kumimoji="1" lang="en-US" altLang="zh-CN" b="0" dirty="0">
                  <a:solidFill>
                    <a:srgbClr val="FF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978091" y="4693411"/>
                <a:ext cx="4800600" cy="657809"/>
              </a:xfrm>
              <a:prstGeom prst="rect">
                <a:avLst/>
              </a:prstGeom>
              <a:blipFill rotWithShape="1">
                <a:blip r:embed="rId8"/>
                <a:stretch>
                  <a:fillRect l="-4" t="-19" r="4" b="1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802" y="3667899"/>
            <a:ext cx="4803396" cy="2598704"/>
          </a:xfrm>
          <a:prstGeom prst="rect">
            <a:avLst/>
          </a:prstGeom>
        </p:spPr>
      </p:pic>
      <p:sp>
        <p:nvSpPr>
          <p:cNvPr id="2" name="标题 1"/>
          <p:cNvSpPr>
            <a:spLocks noGrp="1"/>
          </p:cNvSpPr>
          <p:nvPr>
            <p:ph type="title"/>
          </p:nvPr>
        </p:nvSpPr>
        <p:spPr/>
        <p:txBody>
          <a:bodyPr/>
          <a:lstStyle/>
          <a:p>
            <a:r>
              <a:rPr lang="en-US" altLang="zh-CN" dirty="0"/>
              <a:t>Compute</a:t>
            </a:r>
            <a:endParaRPr lang="zh-CN" altLang="en-US" dirty="0"/>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187458"/>
            <a:ext cx="3200400" cy="698353"/>
          </a:xfrm>
          <a:prstGeom prst="rect">
            <a:avLst/>
          </a:prstGeom>
        </p:spPr>
      </p:pic>
      <p:cxnSp>
        <p:nvCxnSpPr>
          <p:cNvPr id="22" name="直接箭头连接符 21"/>
          <p:cNvCxnSpPr>
            <a:endCxn id="15" idx="3"/>
          </p:cNvCxnSpPr>
          <p:nvPr/>
        </p:nvCxnSpPr>
        <p:spPr>
          <a:xfrm flipH="1" flipV="1">
            <a:off x="3755370" y="3667899"/>
            <a:ext cx="1196232" cy="98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997268"/>
            <a:ext cx="3728248" cy="477585"/>
          </a:xfrm>
          <a:prstGeom prst="rect">
            <a:avLst/>
          </a:prstGeom>
          <a:ln>
            <a:solidFill>
              <a:schemeClr val="accent3"/>
            </a:solidFill>
          </a:ln>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287498"/>
            <a:ext cx="1919706" cy="609600"/>
          </a:xfrm>
          <a:prstGeom prst="rect">
            <a:avLst/>
          </a:prstGeom>
          <a:ln>
            <a:solidFill>
              <a:schemeClr val="accent3"/>
            </a:solidFill>
          </a:ln>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8796" y="2249297"/>
            <a:ext cx="2328220" cy="78183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 y="2966558"/>
            <a:ext cx="2917170" cy="1402681"/>
          </a:xfrm>
          <a:prstGeom prst="rect">
            <a:avLst/>
          </a:prstGeom>
        </p:spPr>
      </p:pic>
      <p:cxnSp>
        <p:nvCxnSpPr>
          <p:cNvPr id="21" name="直接箭头连接符 20"/>
          <p:cNvCxnSpPr/>
          <p:nvPr/>
        </p:nvCxnSpPr>
        <p:spPr>
          <a:xfrm flipV="1">
            <a:off x="6477000" y="3124200"/>
            <a:ext cx="1066800" cy="1272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8229600" y="3044382"/>
                <a:ext cx="14374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rPr>
                        <m:t>∈</m:t>
                      </m:r>
                      <m:sSup>
                        <m:sSupPr>
                          <m:ctrlPr>
                            <a:rPr kumimoji="1" lang="en-US" altLang="zh-CN" sz="2000" b="0" i="1" smtClean="0">
                              <a:latin typeface="Cambria Math" panose="02040503050406030204" pitchFamily="18" charset="0"/>
                              <a:ea typeface="Cambria Math" panose="02040503050406030204" pitchFamily="18" charset="0"/>
                            </a:rPr>
                          </m:ctrlPr>
                        </m:sSupPr>
                        <m:e>
                          <m:r>
                            <a:rPr kumimoji="1" lang="en-US" altLang="zh-CN" sz="2000" i="1" smtClean="0">
                              <a:latin typeface="Cambria Math" panose="02040503050406030204" pitchFamily="18" charset="0"/>
                              <a:ea typeface="Cambria Math" panose="02040503050406030204" pitchFamily="18" charset="0"/>
                            </a:rPr>
                            <m:t>ℝ</m:t>
                          </m:r>
                        </m:e>
                        <m:sup>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𝑀</m:t>
                              </m:r>
                            </m:e>
                            <m:sub>
                              <m:r>
                                <a:rPr kumimoji="1" lang="en-US" altLang="zh-CN" sz="2000" b="0" i="1" smtClean="0">
                                  <a:latin typeface="Cambria Math" panose="02040503050406030204" pitchFamily="18" charset="0"/>
                                  <a:ea typeface="Cambria Math" panose="02040503050406030204" pitchFamily="18" charset="0"/>
                                </a:rPr>
                                <m:t>𝑙</m:t>
                              </m:r>
                            </m:sub>
                          </m:sSub>
                          <m:r>
                            <a:rPr kumimoji="1" lang="en-US" altLang="zh-CN" sz="2000" b="0" i="1" smtClean="0">
                              <a:latin typeface="Cambria Math" panose="02040503050406030204" pitchFamily="18" charset="0"/>
                              <a:ea typeface="Cambria Math" panose="02040503050406030204" pitchFamily="18" charset="0"/>
                            </a:rPr>
                            <m:t>×</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𝑀</m:t>
                              </m:r>
                            </m:e>
                            <m:sub>
                              <m:r>
                                <a:rPr kumimoji="1" lang="en-US" altLang="zh-CN" sz="2000" b="0" i="1" smtClean="0">
                                  <a:latin typeface="Cambria Math" panose="02040503050406030204" pitchFamily="18" charset="0"/>
                                  <a:ea typeface="Cambria Math" panose="02040503050406030204" pitchFamily="18" charset="0"/>
                                </a:rPr>
                                <m:t>𝑙</m:t>
                              </m:r>
                              <m:r>
                                <a:rPr kumimoji="1" lang="en-US" altLang="zh-CN" sz="2000" b="0" i="1" smtClean="0">
                                  <a:latin typeface="Cambria Math" panose="02040503050406030204" pitchFamily="18" charset="0"/>
                                  <a:ea typeface="Cambria Math" panose="02040503050406030204" pitchFamily="18" charset="0"/>
                                </a:rPr>
                                <m:t>+1</m:t>
                              </m:r>
                            </m:sub>
                          </m:sSub>
                        </m:sup>
                      </m:sSup>
                    </m:oMath>
                  </m:oMathPara>
                </a14:m>
                <a:endParaRPr kumimoji="1" lang="zh-CN" altLang="en-US" sz="20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8229600" y="3044382"/>
                <a:ext cx="1437416" cy="400110"/>
              </a:xfrm>
              <a:prstGeom prst="rect">
                <a:avLst/>
              </a:prstGeom>
              <a:blipFill rotWithShape="1">
                <a:blip r:embed="rId9"/>
                <a:stretch>
                  <a:fillRect t="-48" r="29" b="6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611946" y="4369239"/>
                <a:ext cx="14374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sSup>
                        <m:sSupPr>
                          <m:ctrlPr>
                            <a:rPr kumimoji="1" lang="en-US" altLang="zh-CN" sz="2000" i="1">
                              <a:latin typeface="Cambria Math" panose="02040503050406030204" pitchFamily="18" charset="0"/>
                              <a:ea typeface="Cambria Math" panose="02040503050406030204" pitchFamily="18" charset="0"/>
                            </a:rPr>
                          </m:ctrlPr>
                        </m:sSupPr>
                        <m:e>
                          <m:r>
                            <a:rPr kumimoji="1" lang="en-US" altLang="zh-CN" sz="2000" i="1">
                              <a:latin typeface="Cambria Math" panose="02040503050406030204" pitchFamily="18" charset="0"/>
                              <a:ea typeface="Cambria Math" panose="02040503050406030204" pitchFamily="18" charset="0"/>
                            </a:rPr>
                            <m:t>ℝ</m:t>
                          </m:r>
                        </m:e>
                        <m:sup>
                          <m:sSub>
                            <m:sSubPr>
                              <m:ctrlPr>
                                <a:rPr kumimoji="1" lang="en-US" altLang="zh-CN" sz="2000" i="1">
                                  <a:latin typeface="Cambria Math" panose="02040503050406030204" pitchFamily="18" charset="0"/>
                                  <a:ea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𝑀</m:t>
                              </m:r>
                            </m:e>
                            <m:sub>
                              <m:r>
                                <a:rPr kumimoji="1" lang="en-US" altLang="zh-CN" sz="2000" i="1">
                                  <a:latin typeface="Cambria Math" panose="02040503050406030204" pitchFamily="18" charset="0"/>
                                  <a:ea typeface="Cambria Math" panose="02040503050406030204" pitchFamily="18" charset="0"/>
                                </a:rPr>
                                <m:t>𝑙</m:t>
                              </m:r>
                            </m:sub>
                          </m:sSub>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ea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𝑀</m:t>
                              </m:r>
                            </m:e>
                            <m:sub>
                              <m:r>
                                <a:rPr kumimoji="1" lang="en-US" altLang="zh-CN" sz="2000" i="1">
                                  <a:latin typeface="Cambria Math" panose="02040503050406030204" pitchFamily="18" charset="0"/>
                                  <a:ea typeface="Cambria Math" panose="02040503050406030204" pitchFamily="18" charset="0"/>
                                </a:rPr>
                                <m:t>𝑙</m:t>
                              </m:r>
                            </m:sub>
                          </m:sSub>
                        </m:sup>
                      </m:sSup>
                    </m:oMath>
                  </m:oMathPara>
                </a14:m>
                <a:endParaRPr kumimoji="1" lang="zh-CN" altLang="en-US" sz="20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611946" y="4369239"/>
                <a:ext cx="1437416" cy="400110"/>
              </a:xfrm>
              <a:prstGeom prst="rect">
                <a:avLst/>
              </a:prstGeom>
              <a:blipFill rotWithShape="1">
                <a:blip r:embed="rId10"/>
                <a:stretch>
                  <a:fillRect l="-22" t="-110" r="6" b="125"/>
                </a:stretch>
              </a:blipFill>
            </p:spPr>
            <p:txBody>
              <a:bodyPr/>
              <a:lstStyle/>
              <a:p>
                <a:r>
                  <a:rPr lang="en-US" altLang="en-US">
                    <a:noFill/>
                  </a:rPr>
                  <a:t> </a:t>
                </a:r>
              </a:p>
            </p:txBody>
          </p:sp>
        </mc:Fallback>
      </mc:AlternateContent>
      <p:sp>
        <p:nvSpPr>
          <p:cNvPr id="20" name="文本框 19"/>
          <p:cNvSpPr txBox="1"/>
          <p:nvPr/>
        </p:nvSpPr>
        <p:spPr>
          <a:xfrm>
            <a:off x="8229600" y="4507739"/>
            <a:ext cx="2985113" cy="523220"/>
          </a:xfrm>
          <a:prstGeom prst="rect">
            <a:avLst/>
          </a:prstGeom>
          <a:noFill/>
        </p:spPr>
        <p:txBody>
          <a:bodyPr wrap="none" rtlCol="0">
            <a:spAutoFit/>
          </a:bodyPr>
          <a:lstStyle/>
          <a:p>
            <a:r>
              <a:rPr lang="en-GB" altLang="zh-CN" sz="2800" b="0" i="0" dirty="0">
                <a:solidFill>
                  <a:srgbClr val="FF0000"/>
                </a:solidFill>
                <a:effectLst/>
                <a:latin typeface="Arial" panose="020B0604020202090204" pitchFamily="34" charset="0"/>
              </a:rPr>
              <a:t>Back propagation</a:t>
            </a:r>
            <a:endParaRPr lang="zh-CN" altLang="en-US" sz="2800" dirty="0">
              <a:solidFill>
                <a:srgbClr val="FF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8350490" y="5641968"/>
                <a:ext cx="14374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sSup>
                        <m:sSupPr>
                          <m:ctrlPr>
                            <a:rPr kumimoji="1" lang="en-US" altLang="zh-CN" sz="2000" i="1">
                              <a:latin typeface="Cambria Math" panose="02040503050406030204" pitchFamily="18" charset="0"/>
                              <a:ea typeface="Cambria Math" panose="02040503050406030204" pitchFamily="18" charset="0"/>
                            </a:rPr>
                          </m:ctrlPr>
                        </m:sSupPr>
                        <m:e>
                          <m:r>
                            <a:rPr kumimoji="1" lang="en-US" altLang="zh-CN" sz="2000" i="1">
                              <a:latin typeface="Cambria Math" panose="02040503050406030204" pitchFamily="18" charset="0"/>
                              <a:ea typeface="Cambria Math" panose="02040503050406030204" pitchFamily="18" charset="0"/>
                            </a:rPr>
                            <m:t>ℝ</m:t>
                          </m:r>
                        </m:e>
                        <m:sup>
                          <m:sSub>
                            <m:sSubPr>
                              <m:ctrlPr>
                                <a:rPr kumimoji="1" lang="en-US" altLang="zh-CN" sz="2000" i="1">
                                  <a:latin typeface="Cambria Math" panose="02040503050406030204" pitchFamily="18" charset="0"/>
                                  <a:ea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𝑀</m:t>
                              </m:r>
                            </m:e>
                            <m:sub>
                              <m:r>
                                <a:rPr kumimoji="1" lang="en-US" altLang="zh-CN" sz="2000" i="1">
                                  <a:latin typeface="Cambria Math" panose="02040503050406030204" pitchFamily="18" charset="0"/>
                                  <a:ea typeface="Cambria Math" panose="02040503050406030204" pitchFamily="18" charset="0"/>
                                </a:rPr>
                                <m:t>𝑙</m:t>
                              </m:r>
                            </m:sub>
                          </m:sSub>
                        </m:sup>
                      </m:sSup>
                    </m:oMath>
                  </m:oMathPara>
                </a14:m>
                <a:endParaRPr kumimoji="1" lang="zh-CN" altLang="en-US" sz="2000" i="1" dirty="0"/>
              </a:p>
            </p:txBody>
          </p:sp>
        </mc:Choice>
        <mc:Fallback xmlns="">
          <p:sp>
            <p:nvSpPr>
              <p:cNvPr id="3" name="文本框 2"/>
              <p:cNvSpPr txBox="1">
                <a:spLocks noRot="1" noChangeAspect="1" noMove="1" noResize="1" noEditPoints="1" noAdjustHandles="1" noChangeArrowheads="1" noChangeShapeType="1" noTextEdit="1"/>
              </p:cNvSpPr>
              <p:nvPr/>
            </p:nvSpPr>
            <p:spPr>
              <a:xfrm>
                <a:off x="8350490" y="5641968"/>
                <a:ext cx="1437416" cy="400110"/>
              </a:xfrm>
              <a:prstGeom prst="rect">
                <a:avLst/>
              </a:prstGeom>
              <a:blipFill rotWithShape="1">
                <a:blip r:embed="rId11"/>
                <a:stretch>
                  <a:fillRect l="-17" t="-157" r="1" b="13"/>
                </a:stretch>
              </a:blipFill>
            </p:spPr>
            <p:txBody>
              <a:bodyPr/>
              <a:lstStyle/>
              <a:p>
                <a:r>
                  <a:rPr lang="en-US"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7E10A-61A3-9978-2165-B1F9B743E79B}"/>
              </a:ext>
            </a:extLst>
          </p:cNvPr>
          <p:cNvSpPr>
            <a:spLocks noGrp="1"/>
          </p:cNvSpPr>
          <p:nvPr>
            <p:ph type="title"/>
          </p:nvPr>
        </p:nvSpPr>
        <p:spPr/>
        <p:txBody>
          <a:bodyPr/>
          <a:lstStyle/>
          <a:p>
            <a:r>
              <a:rPr kumimoji="1" lang="en-US" altLang="zh-CN" dirty="0"/>
              <a:t>Compute Gradient</a:t>
            </a:r>
            <a:endParaRPr kumimoji="1" lang="zh-CN" altLang="en-US" dirty="0"/>
          </a:p>
        </p:txBody>
      </p:sp>
      <p:pic>
        <p:nvPicPr>
          <p:cNvPr id="4" name="内容占位符 3">
            <a:extLst>
              <a:ext uri="{FF2B5EF4-FFF2-40B4-BE49-F238E27FC236}">
                <a16:creationId xmlns:a16="http://schemas.microsoft.com/office/drawing/2014/main" id="{3143C60F-6621-E476-36EF-0DCA0933430C}"/>
              </a:ext>
            </a:extLst>
          </p:cNvPr>
          <p:cNvPicPr>
            <a:picLocks noGrp="1" noChangeAspect="1"/>
          </p:cNvPicPr>
          <p:nvPr>
            <p:ph idx="1"/>
          </p:nvPr>
        </p:nvPicPr>
        <p:blipFill>
          <a:blip r:embed="rId2"/>
          <a:stretch>
            <a:fillRect/>
          </a:stretch>
        </p:blipFill>
        <p:spPr>
          <a:xfrm>
            <a:off x="657739" y="990600"/>
            <a:ext cx="10876522" cy="5410200"/>
          </a:xfrm>
          <a:prstGeom prst="rect">
            <a:avLst/>
          </a:prstGeom>
        </p:spPr>
      </p:pic>
    </p:spTree>
    <p:extLst>
      <p:ext uri="{BB962C8B-B14F-4D97-AF65-F5344CB8AC3E}">
        <p14:creationId xmlns:p14="http://schemas.microsoft.com/office/powerpoint/2010/main" val="2611336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7C5EE-FE1D-7143-28BB-E080A376BAD3}"/>
              </a:ext>
            </a:extLst>
          </p:cNvPr>
          <p:cNvSpPr>
            <a:spLocks noGrp="1"/>
          </p:cNvSpPr>
          <p:nvPr>
            <p:ph type="title"/>
          </p:nvPr>
        </p:nvSpPr>
        <p:spPr/>
        <p:txBody>
          <a:bodyPr/>
          <a:lstStyle/>
          <a:p>
            <a:r>
              <a:rPr lang="en" altLang="zh-CN" dirty="0">
                <a:solidFill>
                  <a:srgbClr val="333333"/>
                </a:solidFill>
                <a:latin typeface="Arial" panose="020B0604020202020204" pitchFamily="34" charset="0"/>
              </a:rPr>
              <a:t>Stochastic</a:t>
            </a:r>
            <a:r>
              <a:rPr lang="en" altLang="zh-CN" b="0" i="0" dirty="0">
                <a:solidFill>
                  <a:srgbClr val="333333"/>
                </a:solidFill>
                <a:effectLst/>
                <a:latin typeface="Arial" panose="020B0604020202020204" pitchFamily="34" charset="0"/>
              </a:rPr>
              <a:t> gradient descent training process</a:t>
            </a:r>
            <a:endParaRPr kumimoji="1" lang="zh-CN" altLang="en-US" dirty="0"/>
          </a:p>
        </p:txBody>
      </p:sp>
      <p:pic>
        <p:nvPicPr>
          <p:cNvPr id="4" name="内容占位符 3">
            <a:extLst>
              <a:ext uri="{FF2B5EF4-FFF2-40B4-BE49-F238E27FC236}">
                <a16:creationId xmlns:a16="http://schemas.microsoft.com/office/drawing/2014/main" id="{855B51B9-6AFF-D31C-6D30-CB31AA2F4657}"/>
              </a:ext>
            </a:extLst>
          </p:cNvPr>
          <p:cNvPicPr>
            <a:picLocks noGrp="1" noChangeAspect="1"/>
          </p:cNvPicPr>
          <p:nvPr>
            <p:ph idx="1"/>
          </p:nvPr>
        </p:nvPicPr>
        <p:blipFill>
          <a:blip r:embed="rId2"/>
          <a:stretch>
            <a:fillRect/>
          </a:stretch>
        </p:blipFill>
        <p:spPr>
          <a:xfrm>
            <a:off x="668998" y="990600"/>
            <a:ext cx="10854003" cy="5410200"/>
          </a:xfrm>
          <a:prstGeom prst="rect">
            <a:avLst/>
          </a:prstGeom>
        </p:spPr>
      </p:pic>
    </p:spTree>
    <p:extLst>
      <p:ext uri="{BB962C8B-B14F-4D97-AF65-F5344CB8AC3E}">
        <p14:creationId xmlns:p14="http://schemas.microsoft.com/office/powerpoint/2010/main" val="3504953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DDECB-840B-EA0D-1EC1-6A9C240A1891}"/>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EE6B7476-65D4-C02B-064D-59060A55E7BD}"/>
              </a:ext>
            </a:extLst>
          </p:cNvPr>
          <p:cNvSpPr>
            <a:spLocks noGrp="1"/>
          </p:cNvSpPr>
          <p:nvPr>
            <p:ph type="ctrTitle"/>
          </p:nvPr>
        </p:nvSpPr>
        <p:spPr/>
        <p:txBody>
          <a:bodyPr/>
          <a:lstStyle/>
          <a:p>
            <a:r>
              <a:rPr lang="en-US" altLang="zh-CN" dirty="0"/>
              <a:t>4.5 BP Examples</a:t>
            </a:r>
            <a:endParaRPr lang="en-US" altLang="en-GB" dirty="0"/>
          </a:p>
        </p:txBody>
      </p:sp>
    </p:spTree>
    <p:extLst>
      <p:ext uri="{BB962C8B-B14F-4D97-AF65-F5344CB8AC3E}">
        <p14:creationId xmlns:p14="http://schemas.microsoft.com/office/powerpoint/2010/main" val="3844094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2" cstate="print"/>
          <a:stretch>
            <a:fillRect/>
          </a:stretch>
        </p:blipFill>
        <p:spPr>
          <a:xfrm>
            <a:off x="838200" y="1123352"/>
            <a:ext cx="2847974" cy="438149"/>
          </a:xfrm>
          <a:prstGeom prst="rect">
            <a:avLst/>
          </a:prstGeom>
        </p:spPr>
      </p:pic>
      <p:grpSp>
        <p:nvGrpSpPr>
          <p:cNvPr id="4" name="object 2"/>
          <p:cNvGrpSpPr/>
          <p:nvPr/>
        </p:nvGrpSpPr>
        <p:grpSpPr>
          <a:xfrm>
            <a:off x="6553200" y="1143000"/>
            <a:ext cx="4530090" cy="2075814"/>
            <a:chOff x="4496425" y="145149"/>
            <a:chExt cx="4530090" cy="2075814"/>
          </a:xfrm>
        </p:grpSpPr>
        <p:pic>
          <p:nvPicPr>
            <p:cNvPr id="5" name="object 3"/>
            <p:cNvPicPr/>
            <p:nvPr/>
          </p:nvPicPr>
          <p:blipFill>
            <a:blip r:embed="rId3" cstate="print"/>
            <a:stretch>
              <a:fillRect/>
            </a:stretch>
          </p:blipFill>
          <p:spPr>
            <a:xfrm>
              <a:off x="4505950" y="154674"/>
              <a:ext cx="4510699" cy="2056724"/>
            </a:xfrm>
            <a:prstGeom prst="rect">
              <a:avLst/>
            </a:prstGeom>
          </p:spPr>
        </p:pic>
        <p:sp>
          <p:nvSpPr>
            <p:cNvPr id="6" name="object 4"/>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p>
          </p:txBody>
        </p:sp>
        <p:sp>
          <p:nvSpPr>
            <p:cNvPr id="7" name="object 5"/>
            <p:cNvSpPr/>
            <p:nvPr/>
          </p:nvSpPr>
          <p:spPr>
            <a:xfrm>
              <a:off x="4702048" y="201701"/>
              <a:ext cx="4144010" cy="1968500"/>
            </a:xfrm>
            <a:custGeom>
              <a:avLst/>
              <a:gdLst/>
              <a:ahLst/>
              <a:cxnLst/>
              <a:rect l="l" t="t" r="r" b="b"/>
              <a:pathLst>
                <a:path w="4144009" h="1968500">
                  <a:moveTo>
                    <a:pt x="285292" y="1539506"/>
                  </a:moveTo>
                  <a:lnTo>
                    <a:pt x="89700" y="1539506"/>
                  </a:lnTo>
                  <a:lnTo>
                    <a:pt x="89700" y="1735099"/>
                  </a:lnTo>
                  <a:lnTo>
                    <a:pt x="285292" y="1735099"/>
                  </a:lnTo>
                  <a:lnTo>
                    <a:pt x="285292" y="1539506"/>
                  </a:lnTo>
                  <a:close/>
                </a:path>
                <a:path w="4144009" h="1968500">
                  <a:moveTo>
                    <a:pt x="285292" y="769759"/>
                  </a:moveTo>
                  <a:lnTo>
                    <a:pt x="89700" y="769759"/>
                  </a:lnTo>
                  <a:lnTo>
                    <a:pt x="89700" y="965352"/>
                  </a:lnTo>
                  <a:lnTo>
                    <a:pt x="285292" y="965352"/>
                  </a:lnTo>
                  <a:lnTo>
                    <a:pt x="285292" y="769759"/>
                  </a:lnTo>
                  <a:close/>
                </a:path>
                <a:path w="4144009" h="1968500">
                  <a:moveTo>
                    <a:pt x="291693" y="0"/>
                  </a:moveTo>
                  <a:lnTo>
                    <a:pt x="96100" y="0"/>
                  </a:lnTo>
                  <a:lnTo>
                    <a:pt x="96100" y="195605"/>
                  </a:lnTo>
                  <a:lnTo>
                    <a:pt x="291693" y="195605"/>
                  </a:lnTo>
                  <a:lnTo>
                    <a:pt x="291693" y="0"/>
                  </a:lnTo>
                  <a:close/>
                </a:path>
                <a:path w="4144009" h="1968500">
                  <a:moveTo>
                    <a:pt x="374992" y="1810232"/>
                  </a:moveTo>
                  <a:lnTo>
                    <a:pt x="0" y="1810232"/>
                  </a:lnTo>
                  <a:lnTo>
                    <a:pt x="0" y="1968334"/>
                  </a:lnTo>
                  <a:lnTo>
                    <a:pt x="374992" y="1968334"/>
                  </a:lnTo>
                  <a:lnTo>
                    <a:pt x="374992" y="1810232"/>
                  </a:lnTo>
                  <a:close/>
                </a:path>
                <a:path w="4144009" h="1968500">
                  <a:moveTo>
                    <a:pt x="374992" y="254304"/>
                  </a:moveTo>
                  <a:lnTo>
                    <a:pt x="0" y="254304"/>
                  </a:lnTo>
                  <a:lnTo>
                    <a:pt x="0" y="517702"/>
                  </a:lnTo>
                  <a:lnTo>
                    <a:pt x="374992" y="517702"/>
                  </a:lnTo>
                  <a:lnTo>
                    <a:pt x="374992" y="254304"/>
                  </a:lnTo>
                  <a:close/>
                </a:path>
                <a:path w="4144009" h="1968500">
                  <a:moveTo>
                    <a:pt x="447624" y="1013104"/>
                  </a:moveTo>
                  <a:lnTo>
                    <a:pt x="72618" y="1013104"/>
                  </a:lnTo>
                  <a:lnTo>
                    <a:pt x="72618" y="1276502"/>
                  </a:lnTo>
                  <a:lnTo>
                    <a:pt x="447624" y="1276502"/>
                  </a:lnTo>
                  <a:lnTo>
                    <a:pt x="447624" y="1013104"/>
                  </a:lnTo>
                  <a:close/>
                </a:path>
                <a:path w="4144009" h="1968500">
                  <a:moveTo>
                    <a:pt x="2157044" y="391210"/>
                  </a:moveTo>
                  <a:lnTo>
                    <a:pt x="1961451" y="391210"/>
                  </a:lnTo>
                  <a:lnTo>
                    <a:pt x="1961451" y="586803"/>
                  </a:lnTo>
                  <a:lnTo>
                    <a:pt x="2157044" y="586803"/>
                  </a:lnTo>
                  <a:lnTo>
                    <a:pt x="2157044" y="391210"/>
                  </a:lnTo>
                  <a:close/>
                </a:path>
                <a:path w="4144009" h="1968500">
                  <a:moveTo>
                    <a:pt x="2315489" y="654850"/>
                  </a:moveTo>
                  <a:lnTo>
                    <a:pt x="1940496" y="654850"/>
                  </a:lnTo>
                  <a:lnTo>
                    <a:pt x="1940496" y="918260"/>
                  </a:lnTo>
                  <a:lnTo>
                    <a:pt x="2315489" y="918260"/>
                  </a:lnTo>
                  <a:lnTo>
                    <a:pt x="2315489" y="654850"/>
                  </a:lnTo>
                  <a:close/>
                </a:path>
                <a:path w="4144009" h="1968500">
                  <a:moveTo>
                    <a:pt x="4143514" y="1198232"/>
                  </a:moveTo>
                  <a:lnTo>
                    <a:pt x="3768521" y="1198232"/>
                  </a:lnTo>
                  <a:lnTo>
                    <a:pt x="3768521" y="1461630"/>
                  </a:lnTo>
                  <a:lnTo>
                    <a:pt x="4143514" y="1461630"/>
                  </a:lnTo>
                  <a:lnTo>
                    <a:pt x="4143514" y="1198232"/>
                  </a:lnTo>
                  <a:close/>
                </a:path>
                <a:path w="4144009" h="1968500">
                  <a:moveTo>
                    <a:pt x="4143514" y="965352"/>
                  </a:moveTo>
                  <a:lnTo>
                    <a:pt x="3858222" y="965352"/>
                  </a:lnTo>
                  <a:lnTo>
                    <a:pt x="3858222" y="1160957"/>
                  </a:lnTo>
                  <a:lnTo>
                    <a:pt x="4143514" y="1160957"/>
                  </a:lnTo>
                  <a:lnTo>
                    <a:pt x="4143514" y="965352"/>
                  </a:lnTo>
                  <a:close/>
                </a:path>
              </a:pathLst>
            </a:custGeom>
            <a:solidFill>
              <a:srgbClr val="FFFFFF"/>
            </a:solidFill>
          </p:spPr>
          <p:txBody>
            <a:bodyPr wrap="square" lIns="0" tIns="0" rIns="0" bIns="0" rtlCol="0"/>
            <a:lstStyle/>
            <a:p>
              <a:endParaRPr/>
            </a:p>
          </p:txBody>
        </p:sp>
      </p:grpSp>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2"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90204"/>
                <a:cs typeface="Arial" panose="020B0604020202090204"/>
              </a:rPr>
              <a:t>e.g.</a:t>
            </a:r>
            <a:r>
              <a:rPr sz="2400" spc="-2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x</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-2,</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y</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5,</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z</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0" dirty="0">
                <a:solidFill>
                  <a:srgbClr val="37761C"/>
                </a:solidFill>
                <a:latin typeface="Arial" panose="020B0604020202090204"/>
                <a:cs typeface="Arial" panose="020B0604020202090204"/>
              </a:rPr>
              <a:t>4</a:t>
            </a:r>
            <a:endParaRPr sz="2400" dirty="0">
              <a:latin typeface="Arial" panose="020B0604020202090204"/>
              <a:cs typeface="Arial" panose="020B060402020209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3"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p>
          </p:txBody>
        </p:sp>
        <p:pic>
          <p:nvPicPr>
            <p:cNvPr id="16" name="object 7"/>
            <p:cNvPicPr/>
            <p:nvPr/>
          </p:nvPicPr>
          <p:blipFill>
            <a:blip r:embed="rId4" cstate="print"/>
            <a:stretch>
              <a:fillRect/>
            </a:stretch>
          </p:blipFill>
          <p:spPr>
            <a:xfrm>
              <a:off x="283387" y="1998350"/>
              <a:ext cx="1409699" cy="390524"/>
            </a:xfrm>
            <a:prstGeom prst="rect">
              <a:avLst/>
            </a:prstGeom>
          </p:spPr>
        </p:pic>
        <p:pic>
          <p:nvPicPr>
            <p:cNvPr id="17" name="object 8"/>
            <p:cNvPicPr/>
            <p:nvPr/>
          </p:nvPicPr>
          <p:blipFill>
            <a:blip r:embed="rId5"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p>
          </p:txBody>
        </p:sp>
        <p:pic>
          <p:nvPicPr>
            <p:cNvPr id="20" name="object 7"/>
            <p:cNvPicPr/>
            <p:nvPr/>
          </p:nvPicPr>
          <p:blipFill>
            <a:blip r:embed="rId6" cstate="print"/>
            <a:stretch>
              <a:fillRect/>
            </a:stretch>
          </p:blipFill>
          <p:spPr>
            <a:xfrm>
              <a:off x="329200" y="2892225"/>
              <a:ext cx="942974" cy="457199"/>
            </a:xfrm>
            <a:prstGeom prst="rect">
              <a:avLst/>
            </a:prstGeom>
          </p:spPr>
        </p:pic>
        <p:pic>
          <p:nvPicPr>
            <p:cNvPr id="21" name="object 8"/>
            <p:cNvPicPr/>
            <p:nvPr/>
          </p:nvPicPr>
          <p:blipFill>
            <a:blip r:embed="rId7"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90204"/>
                <a:cs typeface="Arial" panose="020B0604020202090204"/>
              </a:rPr>
              <a:t>Want:</a:t>
            </a:r>
            <a:endParaRPr sz="2400">
              <a:latin typeface="Arial" panose="020B0604020202090204"/>
              <a:cs typeface="Arial" panose="020B0604020202090204"/>
            </a:endParaRPr>
          </a:p>
        </p:txBody>
      </p:sp>
      <p:pic>
        <p:nvPicPr>
          <p:cNvPr id="23" name="object 20"/>
          <p:cNvPicPr/>
          <p:nvPr/>
        </p:nvPicPr>
        <p:blipFill>
          <a:blip r:embed="rId8" cstate="print"/>
          <a:stretch>
            <a:fillRect/>
          </a:stretch>
        </p:blipFill>
        <p:spPr>
          <a:xfrm>
            <a:off x="2366045" y="4351540"/>
            <a:ext cx="1556845" cy="619199"/>
          </a:xfrm>
          <a:prstGeom prst="rect">
            <a:avLst/>
          </a:prstGeom>
        </p:spPr>
      </p:pic>
      <p:grpSp>
        <p:nvGrpSpPr>
          <p:cNvPr id="30" name="Group 29"/>
          <p:cNvGrpSpPr/>
          <p:nvPr/>
        </p:nvGrpSpPr>
        <p:grpSpPr>
          <a:xfrm>
            <a:off x="10301979" y="2734372"/>
            <a:ext cx="395975" cy="1355547"/>
            <a:chOff x="10047162" y="2550227"/>
            <a:chExt cx="395975" cy="1355547"/>
          </a:xfrm>
        </p:grpSpPr>
        <p:pic>
          <p:nvPicPr>
            <p:cNvPr id="27" name="object 9"/>
            <p:cNvPicPr/>
            <p:nvPr/>
          </p:nvPicPr>
          <p:blipFill>
            <a:blip r:embed="rId9" cstate="print"/>
            <a:stretch>
              <a:fillRect/>
            </a:stretch>
          </p:blipFill>
          <p:spPr>
            <a:xfrm>
              <a:off x="10056687" y="3305607"/>
              <a:ext cx="346947" cy="590549"/>
            </a:xfrm>
            <a:prstGeom prst="rect">
              <a:avLst/>
            </a:prstGeom>
          </p:spPr>
        </p:pic>
        <p:sp>
          <p:nvSpPr>
            <p:cNvPr id="28" name="object 10"/>
            <p:cNvSpPr/>
            <p:nvPr/>
          </p:nvSpPr>
          <p:spPr>
            <a:xfrm>
              <a:off x="10047162" y="2643394"/>
              <a:ext cx="366395" cy="1262380"/>
            </a:xfrm>
            <a:custGeom>
              <a:avLst/>
              <a:gdLst/>
              <a:ahLst/>
              <a:cxnLst/>
              <a:rect l="l" t="t" r="r" b="b"/>
              <a:pathLst>
                <a:path w="366395" h="1262380">
                  <a:moveTo>
                    <a:pt x="0" y="652686"/>
                  </a:moveTo>
                  <a:lnTo>
                    <a:pt x="365997" y="652686"/>
                  </a:lnTo>
                  <a:lnTo>
                    <a:pt x="365997" y="1262286"/>
                  </a:lnTo>
                  <a:lnTo>
                    <a:pt x="0" y="1262286"/>
                  </a:lnTo>
                  <a:lnTo>
                    <a:pt x="0" y="652686"/>
                  </a:lnTo>
                  <a:close/>
                </a:path>
                <a:path w="366395" h="1262380">
                  <a:moveTo>
                    <a:pt x="182998" y="662211"/>
                  </a:moveTo>
                  <a:lnTo>
                    <a:pt x="356006" y="0"/>
                  </a:lnTo>
                </a:path>
              </a:pathLst>
            </a:custGeom>
            <a:ln w="19049">
              <a:solidFill>
                <a:srgbClr val="FF00FF"/>
              </a:solidFill>
            </a:ln>
          </p:spPr>
          <p:txBody>
            <a:bodyPr wrap="square" lIns="0" tIns="0" rIns="0" bIns="0" rtlCol="0"/>
            <a:lstStyle/>
            <a:p>
              <a:endParaRPr/>
            </a:p>
          </p:txBody>
        </p:sp>
        <p:pic>
          <p:nvPicPr>
            <p:cNvPr id="29" name="object 11"/>
            <p:cNvPicPr/>
            <p:nvPr/>
          </p:nvPicPr>
          <p:blipFill>
            <a:blip r:embed="rId10" cstate="print"/>
            <a:stretch>
              <a:fillRect/>
            </a:stretch>
          </p:blipFill>
          <p:spPr>
            <a:xfrm>
              <a:off x="10363200" y="2550227"/>
              <a:ext cx="79937" cy="110646"/>
            </a:xfrm>
            <a:prstGeom prst="rect">
              <a:avLst/>
            </a:prstGeom>
          </p:spPr>
        </p:pic>
      </p:grpSp>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2"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90204"/>
                <a:cs typeface="Arial" panose="020B0604020202090204"/>
              </a:rPr>
              <a:t>e.g.</a:t>
            </a:r>
            <a:r>
              <a:rPr sz="2400" spc="-2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x</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-2,</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y</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5,</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z</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0" dirty="0">
                <a:solidFill>
                  <a:srgbClr val="37761C"/>
                </a:solidFill>
                <a:latin typeface="Arial" panose="020B0604020202090204"/>
                <a:cs typeface="Arial" panose="020B0604020202090204"/>
              </a:rPr>
              <a:t>4</a:t>
            </a:r>
            <a:endParaRPr sz="2400" dirty="0">
              <a:latin typeface="Arial" panose="020B0604020202090204"/>
              <a:cs typeface="Arial" panose="020B060402020209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3"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p>
          </p:txBody>
        </p:sp>
        <p:pic>
          <p:nvPicPr>
            <p:cNvPr id="16" name="object 7"/>
            <p:cNvPicPr/>
            <p:nvPr/>
          </p:nvPicPr>
          <p:blipFill>
            <a:blip r:embed="rId4" cstate="print"/>
            <a:stretch>
              <a:fillRect/>
            </a:stretch>
          </p:blipFill>
          <p:spPr>
            <a:xfrm>
              <a:off x="283387" y="1998350"/>
              <a:ext cx="1409699" cy="390524"/>
            </a:xfrm>
            <a:prstGeom prst="rect">
              <a:avLst/>
            </a:prstGeom>
          </p:spPr>
        </p:pic>
        <p:pic>
          <p:nvPicPr>
            <p:cNvPr id="17" name="object 8"/>
            <p:cNvPicPr/>
            <p:nvPr/>
          </p:nvPicPr>
          <p:blipFill>
            <a:blip r:embed="rId5"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p>
          </p:txBody>
        </p:sp>
        <p:pic>
          <p:nvPicPr>
            <p:cNvPr id="20" name="object 7"/>
            <p:cNvPicPr/>
            <p:nvPr/>
          </p:nvPicPr>
          <p:blipFill>
            <a:blip r:embed="rId6" cstate="print"/>
            <a:stretch>
              <a:fillRect/>
            </a:stretch>
          </p:blipFill>
          <p:spPr>
            <a:xfrm>
              <a:off x="329200" y="2892225"/>
              <a:ext cx="942974" cy="457199"/>
            </a:xfrm>
            <a:prstGeom prst="rect">
              <a:avLst/>
            </a:prstGeom>
          </p:spPr>
        </p:pic>
        <p:pic>
          <p:nvPicPr>
            <p:cNvPr id="21" name="object 8"/>
            <p:cNvPicPr/>
            <p:nvPr/>
          </p:nvPicPr>
          <p:blipFill>
            <a:blip r:embed="rId7"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90204"/>
                <a:cs typeface="Arial" panose="020B0604020202090204"/>
              </a:rPr>
              <a:t>Want:</a:t>
            </a:r>
            <a:endParaRPr sz="2400">
              <a:latin typeface="Arial" panose="020B0604020202090204"/>
              <a:cs typeface="Arial" panose="020B0604020202090204"/>
            </a:endParaRPr>
          </a:p>
        </p:txBody>
      </p:sp>
      <p:pic>
        <p:nvPicPr>
          <p:cNvPr id="23" name="object 20"/>
          <p:cNvPicPr/>
          <p:nvPr/>
        </p:nvPicPr>
        <p:blipFill>
          <a:blip r:embed="rId8" cstate="print"/>
          <a:stretch>
            <a:fillRect/>
          </a:stretch>
        </p:blipFill>
        <p:spPr>
          <a:xfrm>
            <a:off x="2366045" y="4351540"/>
            <a:ext cx="1556845" cy="619199"/>
          </a:xfrm>
          <a:prstGeom prst="rect">
            <a:avLst/>
          </a:prstGeom>
        </p:spPr>
      </p:pic>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p>
        </p:txBody>
      </p:sp>
      <p:sp>
        <p:nvSpPr>
          <p:cNvPr id="33" name="object 9"/>
          <p:cNvSpPr/>
          <p:nvPr/>
        </p:nvSpPr>
        <p:spPr>
          <a:xfrm>
            <a:off x="7569359" y="3051955"/>
            <a:ext cx="3044825" cy="348615"/>
          </a:xfrm>
          <a:custGeom>
            <a:avLst/>
            <a:gdLst/>
            <a:ahLst/>
            <a:cxnLst/>
            <a:rect l="l" t="t" r="r" b="b"/>
            <a:pathLst>
              <a:path w="3044825" h="348614">
                <a:moveTo>
                  <a:pt x="3044541" y="348501"/>
                </a:moveTo>
                <a:lnTo>
                  <a:pt x="0" y="0"/>
                </a:lnTo>
              </a:path>
            </a:pathLst>
          </a:custGeom>
          <a:ln w="19049">
            <a:solidFill>
              <a:srgbClr val="FF00FF"/>
            </a:solidFill>
          </a:ln>
        </p:spPr>
        <p:txBody>
          <a:bodyPr wrap="square" lIns="0" tIns="0" rIns="0" bIns="0" rtlCol="0"/>
          <a:lstStyle/>
          <a:p>
            <a:endParaRPr/>
          </a:p>
        </p:txBody>
      </p:sp>
      <p:pic>
        <p:nvPicPr>
          <p:cNvPr id="34" name="object 10"/>
          <p:cNvPicPr/>
          <p:nvPr/>
        </p:nvPicPr>
        <p:blipFill>
          <a:blip r:embed="rId9" cstate="print"/>
          <a:stretch>
            <a:fillRect/>
          </a:stretch>
        </p:blipFill>
        <p:spPr>
          <a:xfrm>
            <a:off x="7473945" y="3011169"/>
            <a:ext cx="108517" cy="81572"/>
          </a:xfrm>
          <a:prstGeom prst="rect">
            <a:avLst/>
          </a:prstGeom>
        </p:spPr>
      </p:pic>
      <p:pic>
        <p:nvPicPr>
          <p:cNvPr id="35" name="object 11"/>
          <p:cNvPicPr/>
          <p:nvPr/>
        </p:nvPicPr>
        <p:blipFill>
          <a:blip r:embed="rId10" cstate="print"/>
          <a:stretch>
            <a:fillRect/>
          </a:stretch>
        </p:blipFill>
        <p:spPr>
          <a:xfrm>
            <a:off x="10535793" y="3408562"/>
            <a:ext cx="414511" cy="619199"/>
          </a:xfrm>
          <a:prstGeom prst="rect">
            <a:avLst/>
          </a:prstGeom>
        </p:spPr>
      </p:pic>
      <p:sp>
        <p:nvSpPr>
          <p:cNvPr id="36" name="object 12"/>
          <p:cNvSpPr/>
          <p:nvPr/>
        </p:nvSpPr>
        <p:spPr>
          <a:xfrm>
            <a:off x="10526268" y="3399037"/>
            <a:ext cx="485775" cy="638810"/>
          </a:xfrm>
          <a:custGeom>
            <a:avLst/>
            <a:gdLst/>
            <a:ahLst/>
            <a:cxnLst/>
            <a:rect l="l" t="t" r="r" b="b"/>
            <a:pathLst>
              <a:path w="485775" h="638810">
                <a:moveTo>
                  <a:pt x="0" y="0"/>
                </a:moveTo>
                <a:lnTo>
                  <a:pt x="485374" y="0"/>
                </a:lnTo>
                <a:lnTo>
                  <a:pt x="485374" y="638249"/>
                </a:lnTo>
                <a:lnTo>
                  <a:pt x="0" y="638249"/>
                </a:lnTo>
                <a:lnTo>
                  <a:pt x="0" y="0"/>
                </a:lnTo>
                <a:close/>
              </a:path>
            </a:pathLst>
          </a:custGeom>
          <a:ln w="19049">
            <a:solidFill>
              <a:srgbClr val="FF00FF"/>
            </a:solidFill>
          </a:ln>
        </p:spPr>
        <p:txBody>
          <a:bodyPr wrap="square" lIns="0" tIns="0" rIns="0" bIns="0" rtlCol="0"/>
          <a:lstStyle/>
          <a:p>
            <a:endParaRPr/>
          </a:p>
        </p:txBody>
      </p:sp>
      <p:sp>
        <p:nvSpPr>
          <p:cNvPr id="37" name="TextBox 36"/>
          <p:cNvSpPr txBox="1"/>
          <p:nvPr/>
        </p:nvSpPr>
        <p:spPr>
          <a:xfrm>
            <a:off x="6806566" y="2907268"/>
            <a:ext cx="312906" cy="369332"/>
          </a:xfrm>
          <a:prstGeom prst="rect">
            <a:avLst/>
          </a:prstGeom>
          <a:noFill/>
        </p:spPr>
        <p:txBody>
          <a:bodyPr wrap="none" rtlCol="0">
            <a:spAutoFit/>
          </a:bodyPr>
          <a:lstStyle/>
          <a:p>
            <a:r>
              <a:rPr lang="en-US" dirty="0">
                <a:solidFill>
                  <a:srgbClr val="C0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2"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90204"/>
                <a:cs typeface="Arial" panose="020B0604020202090204"/>
              </a:rPr>
              <a:t>e.g.</a:t>
            </a:r>
            <a:r>
              <a:rPr sz="2400" spc="-2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x</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-2,</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y</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5,</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z</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0" dirty="0">
                <a:solidFill>
                  <a:srgbClr val="37761C"/>
                </a:solidFill>
                <a:latin typeface="Arial" panose="020B0604020202090204"/>
                <a:cs typeface="Arial" panose="020B0604020202090204"/>
              </a:rPr>
              <a:t>4</a:t>
            </a:r>
            <a:endParaRPr sz="2400" dirty="0">
              <a:latin typeface="Arial" panose="020B0604020202090204"/>
              <a:cs typeface="Arial" panose="020B060402020209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3"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p>
          </p:txBody>
        </p:sp>
        <p:pic>
          <p:nvPicPr>
            <p:cNvPr id="16" name="object 7"/>
            <p:cNvPicPr/>
            <p:nvPr/>
          </p:nvPicPr>
          <p:blipFill>
            <a:blip r:embed="rId4" cstate="print"/>
            <a:stretch>
              <a:fillRect/>
            </a:stretch>
          </p:blipFill>
          <p:spPr>
            <a:xfrm>
              <a:off x="283387" y="1998350"/>
              <a:ext cx="1409699" cy="390524"/>
            </a:xfrm>
            <a:prstGeom prst="rect">
              <a:avLst/>
            </a:prstGeom>
          </p:spPr>
        </p:pic>
        <p:pic>
          <p:nvPicPr>
            <p:cNvPr id="17" name="object 8"/>
            <p:cNvPicPr/>
            <p:nvPr/>
          </p:nvPicPr>
          <p:blipFill>
            <a:blip r:embed="rId5"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p>
          </p:txBody>
        </p:sp>
        <p:pic>
          <p:nvPicPr>
            <p:cNvPr id="20" name="object 7"/>
            <p:cNvPicPr/>
            <p:nvPr/>
          </p:nvPicPr>
          <p:blipFill>
            <a:blip r:embed="rId6" cstate="print"/>
            <a:stretch>
              <a:fillRect/>
            </a:stretch>
          </p:blipFill>
          <p:spPr>
            <a:xfrm>
              <a:off x="329200" y="2892225"/>
              <a:ext cx="942974" cy="457199"/>
            </a:xfrm>
            <a:prstGeom prst="rect">
              <a:avLst/>
            </a:prstGeom>
          </p:spPr>
        </p:pic>
        <p:pic>
          <p:nvPicPr>
            <p:cNvPr id="21" name="object 8"/>
            <p:cNvPicPr/>
            <p:nvPr/>
          </p:nvPicPr>
          <p:blipFill>
            <a:blip r:embed="rId7"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90204"/>
                <a:cs typeface="Arial" panose="020B0604020202090204"/>
              </a:rPr>
              <a:t>Want:</a:t>
            </a:r>
            <a:endParaRPr sz="2400">
              <a:latin typeface="Arial" panose="020B0604020202090204"/>
              <a:cs typeface="Arial" panose="020B0604020202090204"/>
            </a:endParaRPr>
          </a:p>
        </p:txBody>
      </p:sp>
      <p:pic>
        <p:nvPicPr>
          <p:cNvPr id="23" name="object 20"/>
          <p:cNvPicPr/>
          <p:nvPr/>
        </p:nvPicPr>
        <p:blipFill>
          <a:blip r:embed="rId8" cstate="print"/>
          <a:stretch>
            <a:fillRect/>
          </a:stretch>
        </p:blipFill>
        <p:spPr>
          <a:xfrm>
            <a:off x="2366045" y="4351540"/>
            <a:ext cx="1556845" cy="619199"/>
          </a:xfrm>
          <a:prstGeom prst="rect">
            <a:avLst/>
          </a:prstGeom>
        </p:spPr>
      </p:pic>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p>
        </p:txBody>
      </p:sp>
      <p:sp>
        <p:nvSpPr>
          <p:cNvPr id="37" name="TextBox 36"/>
          <p:cNvSpPr txBox="1"/>
          <p:nvPr/>
        </p:nvSpPr>
        <p:spPr>
          <a:xfrm>
            <a:off x="6806566" y="2907268"/>
            <a:ext cx="312906" cy="369332"/>
          </a:xfrm>
          <a:prstGeom prst="rect">
            <a:avLst/>
          </a:prstGeom>
          <a:noFill/>
        </p:spPr>
        <p:txBody>
          <a:bodyPr wrap="none" rtlCol="0">
            <a:spAutoFit/>
          </a:bodyPr>
          <a:lstStyle/>
          <a:p>
            <a:r>
              <a:rPr lang="en-US" dirty="0">
                <a:solidFill>
                  <a:srgbClr val="C00000"/>
                </a:solidFill>
              </a:rPr>
              <a:t>3</a:t>
            </a:r>
          </a:p>
        </p:txBody>
      </p:sp>
      <p:grpSp>
        <p:nvGrpSpPr>
          <p:cNvPr id="4" name="Group 3"/>
          <p:cNvGrpSpPr/>
          <p:nvPr/>
        </p:nvGrpSpPr>
        <p:grpSpPr>
          <a:xfrm>
            <a:off x="9045019" y="2224601"/>
            <a:ext cx="1766713" cy="2078529"/>
            <a:chOff x="8550695" y="3371722"/>
            <a:chExt cx="1766713" cy="2078529"/>
          </a:xfrm>
        </p:grpSpPr>
        <p:sp>
          <p:nvSpPr>
            <p:cNvPr id="29" name="object 9"/>
            <p:cNvSpPr/>
            <p:nvPr/>
          </p:nvSpPr>
          <p:spPr>
            <a:xfrm>
              <a:off x="8624919" y="3438587"/>
              <a:ext cx="1421130" cy="1259205"/>
            </a:xfrm>
            <a:custGeom>
              <a:avLst/>
              <a:gdLst/>
              <a:ahLst/>
              <a:cxnLst/>
              <a:rect l="l" t="t" r="r" b="b"/>
              <a:pathLst>
                <a:path w="1421129" h="1259205">
                  <a:moveTo>
                    <a:pt x="1420759" y="1259188"/>
                  </a:moveTo>
                  <a:lnTo>
                    <a:pt x="0" y="0"/>
                  </a:lnTo>
                </a:path>
              </a:pathLst>
            </a:custGeom>
            <a:ln w="19049">
              <a:solidFill>
                <a:srgbClr val="FF00FF"/>
              </a:solidFill>
            </a:ln>
          </p:spPr>
          <p:txBody>
            <a:bodyPr wrap="square" lIns="0" tIns="0" rIns="0" bIns="0" rtlCol="0"/>
            <a:lstStyle/>
            <a:p>
              <a:endParaRPr/>
            </a:p>
          </p:txBody>
        </p:sp>
        <p:pic>
          <p:nvPicPr>
            <p:cNvPr id="30" name="object 10"/>
            <p:cNvPicPr/>
            <p:nvPr/>
          </p:nvPicPr>
          <p:blipFill>
            <a:blip r:embed="rId9" cstate="print"/>
            <a:stretch>
              <a:fillRect/>
            </a:stretch>
          </p:blipFill>
          <p:spPr>
            <a:xfrm>
              <a:off x="8550695" y="3371722"/>
              <a:ext cx="104618" cy="99938"/>
            </a:xfrm>
            <a:prstGeom prst="rect">
              <a:avLst/>
            </a:prstGeom>
          </p:spPr>
        </p:pic>
        <p:pic>
          <p:nvPicPr>
            <p:cNvPr id="32" name="object 11"/>
            <p:cNvPicPr/>
            <p:nvPr/>
          </p:nvPicPr>
          <p:blipFill>
            <a:blip r:embed="rId10" cstate="print"/>
            <a:stretch>
              <a:fillRect/>
            </a:stretch>
          </p:blipFill>
          <p:spPr>
            <a:xfrm>
              <a:off x="9850683" y="4697776"/>
              <a:ext cx="457199" cy="742949"/>
            </a:xfrm>
            <a:prstGeom prst="rect">
              <a:avLst/>
            </a:prstGeom>
          </p:spPr>
        </p:pic>
        <p:sp>
          <p:nvSpPr>
            <p:cNvPr id="38" name="object 12"/>
            <p:cNvSpPr/>
            <p:nvPr/>
          </p:nvSpPr>
          <p:spPr>
            <a:xfrm>
              <a:off x="9841158" y="4688251"/>
              <a:ext cx="476250" cy="762000"/>
            </a:xfrm>
            <a:custGeom>
              <a:avLst/>
              <a:gdLst/>
              <a:ahLst/>
              <a:cxnLst/>
              <a:rect l="l" t="t" r="r" b="b"/>
              <a:pathLst>
                <a:path w="476250" h="762000">
                  <a:moveTo>
                    <a:pt x="0" y="0"/>
                  </a:moveTo>
                  <a:lnTo>
                    <a:pt x="476249" y="0"/>
                  </a:lnTo>
                  <a:lnTo>
                    <a:pt x="476249" y="761999"/>
                  </a:lnTo>
                  <a:lnTo>
                    <a:pt x="0" y="761999"/>
                  </a:lnTo>
                  <a:lnTo>
                    <a:pt x="0" y="0"/>
                  </a:lnTo>
                  <a:close/>
                </a:path>
              </a:pathLst>
            </a:custGeom>
            <a:ln w="19049">
              <a:solidFill>
                <a:srgbClr val="FF00FF"/>
              </a:solidFill>
            </a:ln>
          </p:spPr>
          <p:txBody>
            <a:bodyPr wrap="square" lIns="0" tIns="0" rIns="0" bIns="0" rtlCol="0"/>
            <a:lstStyle/>
            <a:p>
              <a:endParaRPr/>
            </a:p>
          </p:txBody>
        </p:sp>
      </p:grpSp>
      <p:sp>
        <p:nvSpPr>
          <p:cNvPr id="39" name="TextBox 38"/>
          <p:cNvSpPr txBox="1"/>
          <p:nvPr/>
        </p:nvSpPr>
        <p:spPr>
          <a:xfrm>
            <a:off x="8655169" y="1804117"/>
            <a:ext cx="389850" cy="369332"/>
          </a:xfrm>
          <a:prstGeom prst="rect">
            <a:avLst/>
          </a:prstGeom>
          <a:noFill/>
        </p:spPr>
        <p:txBody>
          <a:bodyPr wrap="none" rtlCol="0">
            <a:spAutoFit/>
          </a:bodyPr>
          <a:lstStyle/>
          <a:p>
            <a:r>
              <a:rPr lang="en-US" dirty="0">
                <a:solidFill>
                  <a:srgbClr val="C00000"/>
                </a:solidFill>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solidFill>
                  <a:srgbClr val="333333"/>
                </a:solidFill>
                <a:effectLst/>
                <a:latin typeface="Arial" panose="020B0604020202090204" pitchFamily="34" charset="0"/>
                <a:sym typeface="+mn-ea"/>
              </a:rPr>
              <a:t>Biological neuron</a:t>
            </a:r>
            <a:endParaRPr lang="en-US"/>
          </a:p>
        </p:txBody>
      </p:sp>
      <p:pic>
        <p:nvPicPr>
          <p:cNvPr id="9" name="内容占位符 3"/>
          <p:cNvPicPr>
            <a:picLocks noChangeAspect="1"/>
          </p:cNvPicPr>
          <p:nvPr>
            <p:custDataLst>
              <p:tags r:id="rId1"/>
            </p:custDataLst>
          </p:nvPr>
        </p:nvPicPr>
        <p:blipFill>
          <a:blip r:embed="rId5"/>
          <a:stretch>
            <a:fillRect/>
          </a:stretch>
        </p:blipFill>
        <p:spPr bwMode="auto">
          <a:xfrm>
            <a:off x="1752600" y="1138237"/>
            <a:ext cx="7107238"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custDataLst>
              <p:tags r:id="rId2"/>
            </p:custDataLst>
          </p:nvPr>
        </p:nvSpPr>
        <p:spPr>
          <a:xfrm>
            <a:off x="6096000" y="4495801"/>
            <a:ext cx="4114800" cy="1384995"/>
          </a:xfrm>
          <a:prstGeom prst="rect">
            <a:avLst/>
          </a:prstGeom>
        </p:spPr>
        <p:txBody>
          <a:bodyPr wrap="square">
            <a:spAutoFit/>
          </a:bodyPr>
          <a:lstStyle/>
          <a:p>
            <a:r>
              <a:rPr lang="en-GB" altLang="zh-CN" sz="2800" b="0" i="0" dirty="0">
                <a:solidFill>
                  <a:srgbClr val="333333"/>
                </a:solidFill>
                <a:effectLst/>
                <a:latin typeface="Arial" panose="020B0604020202090204" pitchFamily="34" charset="0"/>
              </a:rPr>
              <a:t>A single nerve cell has only two states: excitation and inhibition.</a:t>
            </a:r>
            <a:endParaRPr lang="zh-CN" alt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2"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90204"/>
                <a:cs typeface="Arial" panose="020B0604020202090204"/>
              </a:rPr>
              <a:t>e.g.</a:t>
            </a:r>
            <a:r>
              <a:rPr sz="2400" spc="-2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x</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-2,</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y</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5,</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z</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0" dirty="0">
                <a:solidFill>
                  <a:srgbClr val="37761C"/>
                </a:solidFill>
                <a:latin typeface="Arial" panose="020B0604020202090204"/>
                <a:cs typeface="Arial" panose="020B0604020202090204"/>
              </a:rPr>
              <a:t>4</a:t>
            </a:r>
            <a:endParaRPr sz="2400" dirty="0">
              <a:latin typeface="Arial" panose="020B0604020202090204"/>
              <a:cs typeface="Arial" panose="020B060402020209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3"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p>
          </p:txBody>
        </p:sp>
        <p:pic>
          <p:nvPicPr>
            <p:cNvPr id="16" name="object 7"/>
            <p:cNvPicPr/>
            <p:nvPr/>
          </p:nvPicPr>
          <p:blipFill>
            <a:blip r:embed="rId4" cstate="print"/>
            <a:stretch>
              <a:fillRect/>
            </a:stretch>
          </p:blipFill>
          <p:spPr>
            <a:xfrm>
              <a:off x="283387" y="1998350"/>
              <a:ext cx="1409699" cy="390524"/>
            </a:xfrm>
            <a:prstGeom prst="rect">
              <a:avLst/>
            </a:prstGeom>
          </p:spPr>
        </p:pic>
        <p:pic>
          <p:nvPicPr>
            <p:cNvPr id="17" name="object 8"/>
            <p:cNvPicPr/>
            <p:nvPr/>
          </p:nvPicPr>
          <p:blipFill>
            <a:blip r:embed="rId5"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p>
          </p:txBody>
        </p:sp>
        <p:pic>
          <p:nvPicPr>
            <p:cNvPr id="20" name="object 7"/>
            <p:cNvPicPr/>
            <p:nvPr/>
          </p:nvPicPr>
          <p:blipFill>
            <a:blip r:embed="rId6" cstate="print"/>
            <a:stretch>
              <a:fillRect/>
            </a:stretch>
          </p:blipFill>
          <p:spPr>
            <a:xfrm>
              <a:off x="329200" y="2892225"/>
              <a:ext cx="942974" cy="457199"/>
            </a:xfrm>
            <a:prstGeom prst="rect">
              <a:avLst/>
            </a:prstGeom>
          </p:spPr>
        </p:pic>
        <p:pic>
          <p:nvPicPr>
            <p:cNvPr id="21" name="object 8"/>
            <p:cNvPicPr/>
            <p:nvPr/>
          </p:nvPicPr>
          <p:blipFill>
            <a:blip r:embed="rId7"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90204"/>
                <a:cs typeface="Arial" panose="020B0604020202090204"/>
              </a:rPr>
              <a:t>Want:</a:t>
            </a:r>
            <a:endParaRPr sz="2400">
              <a:latin typeface="Arial" panose="020B0604020202090204"/>
              <a:cs typeface="Arial" panose="020B0604020202090204"/>
            </a:endParaRPr>
          </a:p>
        </p:txBody>
      </p:sp>
      <p:pic>
        <p:nvPicPr>
          <p:cNvPr id="23" name="object 20"/>
          <p:cNvPicPr/>
          <p:nvPr/>
        </p:nvPicPr>
        <p:blipFill>
          <a:blip r:embed="rId8" cstate="print"/>
          <a:stretch>
            <a:fillRect/>
          </a:stretch>
        </p:blipFill>
        <p:spPr>
          <a:xfrm>
            <a:off x="2366045" y="4351540"/>
            <a:ext cx="1556845" cy="619199"/>
          </a:xfrm>
          <a:prstGeom prst="rect">
            <a:avLst/>
          </a:prstGeom>
        </p:spPr>
      </p:pic>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p>
        </p:txBody>
      </p:sp>
      <p:sp>
        <p:nvSpPr>
          <p:cNvPr id="37" name="TextBox 36"/>
          <p:cNvSpPr txBox="1"/>
          <p:nvPr/>
        </p:nvSpPr>
        <p:spPr>
          <a:xfrm>
            <a:off x="6806566" y="2907268"/>
            <a:ext cx="312906" cy="369332"/>
          </a:xfrm>
          <a:prstGeom prst="rect">
            <a:avLst/>
          </a:prstGeom>
          <a:noFill/>
        </p:spPr>
        <p:txBody>
          <a:bodyPr wrap="none" rtlCol="0">
            <a:spAutoFit/>
          </a:bodyPr>
          <a:lstStyle/>
          <a:p>
            <a:r>
              <a:rPr lang="en-US" dirty="0">
                <a:solidFill>
                  <a:srgbClr val="C00000"/>
                </a:solidFill>
              </a:rPr>
              <a:t>3</a:t>
            </a:r>
          </a:p>
        </p:txBody>
      </p:sp>
      <p:sp>
        <p:nvSpPr>
          <p:cNvPr id="39" name="TextBox 38"/>
          <p:cNvSpPr txBox="1"/>
          <p:nvPr/>
        </p:nvSpPr>
        <p:spPr>
          <a:xfrm>
            <a:off x="8655169" y="1804117"/>
            <a:ext cx="389850" cy="369332"/>
          </a:xfrm>
          <a:prstGeom prst="rect">
            <a:avLst/>
          </a:prstGeom>
          <a:noFill/>
        </p:spPr>
        <p:txBody>
          <a:bodyPr wrap="none" rtlCol="0">
            <a:spAutoFit/>
          </a:bodyPr>
          <a:lstStyle/>
          <a:p>
            <a:r>
              <a:rPr lang="en-US" dirty="0">
                <a:solidFill>
                  <a:srgbClr val="C00000"/>
                </a:solidFill>
              </a:rPr>
              <a:t>-4</a:t>
            </a:r>
          </a:p>
        </p:txBody>
      </p:sp>
      <p:grpSp>
        <p:nvGrpSpPr>
          <p:cNvPr id="5" name="Group 4"/>
          <p:cNvGrpSpPr/>
          <p:nvPr/>
        </p:nvGrpSpPr>
        <p:grpSpPr>
          <a:xfrm>
            <a:off x="7208009" y="2376207"/>
            <a:ext cx="3571997" cy="1722545"/>
            <a:chOff x="7194975" y="3459960"/>
            <a:chExt cx="3571997" cy="1722545"/>
          </a:xfrm>
        </p:grpSpPr>
        <p:sp>
          <p:nvSpPr>
            <p:cNvPr id="28" name="object 9"/>
            <p:cNvSpPr/>
            <p:nvPr/>
          </p:nvSpPr>
          <p:spPr>
            <a:xfrm>
              <a:off x="7286607" y="3499370"/>
              <a:ext cx="3197860" cy="1054100"/>
            </a:xfrm>
            <a:custGeom>
              <a:avLst/>
              <a:gdLst/>
              <a:ahLst/>
              <a:cxnLst/>
              <a:rect l="l" t="t" r="r" b="b"/>
              <a:pathLst>
                <a:path w="3197859" h="1054100">
                  <a:moveTo>
                    <a:pt x="3197742" y="1053824"/>
                  </a:moveTo>
                  <a:lnTo>
                    <a:pt x="0" y="0"/>
                  </a:lnTo>
                </a:path>
              </a:pathLst>
            </a:custGeom>
            <a:ln w="19049">
              <a:solidFill>
                <a:srgbClr val="FF00FF"/>
              </a:solidFill>
            </a:ln>
          </p:spPr>
          <p:txBody>
            <a:bodyPr wrap="square" lIns="0" tIns="0" rIns="0" bIns="0" rtlCol="0"/>
            <a:lstStyle/>
            <a:p>
              <a:endParaRPr/>
            </a:p>
          </p:txBody>
        </p:sp>
        <p:pic>
          <p:nvPicPr>
            <p:cNvPr id="33" name="object 10"/>
            <p:cNvPicPr/>
            <p:nvPr/>
          </p:nvPicPr>
          <p:blipFill>
            <a:blip r:embed="rId9" cstate="print"/>
            <a:stretch>
              <a:fillRect/>
            </a:stretch>
          </p:blipFill>
          <p:spPr>
            <a:xfrm>
              <a:off x="7194975" y="3459960"/>
              <a:ext cx="111005" cy="78818"/>
            </a:xfrm>
            <a:prstGeom prst="rect">
              <a:avLst/>
            </a:prstGeom>
          </p:spPr>
        </p:pic>
        <p:pic>
          <p:nvPicPr>
            <p:cNvPr id="34" name="object 11"/>
            <p:cNvPicPr/>
            <p:nvPr/>
          </p:nvPicPr>
          <p:blipFill>
            <a:blip r:embed="rId10" cstate="print"/>
            <a:stretch>
              <a:fillRect/>
            </a:stretch>
          </p:blipFill>
          <p:spPr>
            <a:xfrm>
              <a:off x="10300247" y="4553220"/>
              <a:ext cx="457199" cy="619199"/>
            </a:xfrm>
            <a:prstGeom prst="rect">
              <a:avLst/>
            </a:prstGeom>
          </p:spPr>
        </p:pic>
        <p:sp>
          <p:nvSpPr>
            <p:cNvPr id="35" name="object 12"/>
            <p:cNvSpPr/>
            <p:nvPr/>
          </p:nvSpPr>
          <p:spPr>
            <a:xfrm>
              <a:off x="10290722" y="4543695"/>
              <a:ext cx="476250" cy="638810"/>
            </a:xfrm>
            <a:custGeom>
              <a:avLst/>
              <a:gdLst/>
              <a:ahLst/>
              <a:cxnLst/>
              <a:rect l="l" t="t" r="r" b="b"/>
              <a:pathLst>
                <a:path w="476250" h="638810">
                  <a:moveTo>
                    <a:pt x="0" y="0"/>
                  </a:moveTo>
                  <a:lnTo>
                    <a:pt x="476249" y="0"/>
                  </a:lnTo>
                  <a:lnTo>
                    <a:pt x="476249" y="638249"/>
                  </a:lnTo>
                  <a:lnTo>
                    <a:pt x="0" y="638249"/>
                  </a:lnTo>
                  <a:lnTo>
                    <a:pt x="0" y="0"/>
                  </a:lnTo>
                  <a:close/>
                </a:path>
              </a:pathLst>
            </a:custGeom>
            <a:ln w="19049">
              <a:solidFill>
                <a:srgbClr val="FF00FF"/>
              </a:solidFill>
            </a:ln>
          </p:spPr>
          <p:txBody>
            <a:bodyPr wrap="square" lIns="0" tIns="0" rIns="0" bIns="0" rtlCol="0"/>
            <a:lstStyle/>
            <a:p>
              <a:endParaRPr/>
            </a:p>
          </p:txBody>
        </p:sp>
      </p:grpSp>
      <p:grpSp>
        <p:nvGrpSpPr>
          <p:cNvPr id="6" name="Group 5"/>
          <p:cNvGrpSpPr/>
          <p:nvPr/>
        </p:nvGrpSpPr>
        <p:grpSpPr>
          <a:xfrm>
            <a:off x="7217469" y="4096420"/>
            <a:ext cx="2308787" cy="1748637"/>
            <a:chOff x="7319014" y="4433066"/>
            <a:chExt cx="2308787" cy="1748637"/>
          </a:xfrm>
        </p:grpSpPr>
        <p:grpSp>
          <p:nvGrpSpPr>
            <p:cNvPr id="36" name="object 25"/>
            <p:cNvGrpSpPr/>
            <p:nvPr/>
          </p:nvGrpSpPr>
          <p:grpSpPr>
            <a:xfrm>
              <a:off x="7319014" y="4830107"/>
              <a:ext cx="1995170" cy="967740"/>
              <a:chOff x="5436575" y="3128399"/>
              <a:chExt cx="1995170" cy="967740"/>
            </a:xfrm>
          </p:grpSpPr>
          <p:pic>
            <p:nvPicPr>
              <p:cNvPr id="40" name="object 26"/>
              <p:cNvPicPr/>
              <p:nvPr/>
            </p:nvPicPr>
            <p:blipFill>
              <a:blip r:embed="rId11" cstate="print"/>
              <a:stretch>
                <a:fillRect/>
              </a:stretch>
            </p:blipFill>
            <p:spPr>
              <a:xfrm>
                <a:off x="5455625" y="3147450"/>
                <a:ext cx="1956899" cy="747179"/>
              </a:xfrm>
              <a:prstGeom prst="rect">
                <a:avLst/>
              </a:prstGeom>
            </p:spPr>
          </p:pic>
          <p:sp>
            <p:nvSpPr>
              <p:cNvPr id="41" name="object 27"/>
              <p:cNvSpPr/>
              <p:nvPr/>
            </p:nvSpPr>
            <p:spPr>
              <a:xfrm>
                <a:off x="5446100" y="3137924"/>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p>
            </p:txBody>
          </p:sp>
          <p:pic>
            <p:nvPicPr>
              <p:cNvPr id="42" name="object 28"/>
              <p:cNvPicPr/>
              <p:nvPr/>
            </p:nvPicPr>
            <p:blipFill>
              <a:blip r:embed="rId10" cstate="print"/>
              <a:stretch>
                <a:fillRect/>
              </a:stretch>
            </p:blipFill>
            <p:spPr>
              <a:xfrm>
                <a:off x="5510313" y="3171387"/>
                <a:ext cx="504456" cy="683199"/>
              </a:xfrm>
              <a:prstGeom prst="rect">
                <a:avLst/>
              </a:prstGeom>
            </p:spPr>
          </p:pic>
          <p:pic>
            <p:nvPicPr>
              <p:cNvPr id="43" name="object 29"/>
              <p:cNvPicPr/>
              <p:nvPr/>
            </p:nvPicPr>
            <p:blipFill>
              <a:blip r:embed="rId12" cstate="print"/>
              <a:stretch>
                <a:fillRect/>
              </a:stretch>
            </p:blipFill>
            <p:spPr>
              <a:xfrm>
                <a:off x="6900100" y="3185925"/>
                <a:ext cx="504449" cy="683199"/>
              </a:xfrm>
              <a:prstGeom prst="rect">
                <a:avLst/>
              </a:prstGeom>
            </p:spPr>
          </p:pic>
          <p:pic>
            <p:nvPicPr>
              <p:cNvPr id="44" name="object 30"/>
              <p:cNvPicPr/>
              <p:nvPr/>
            </p:nvPicPr>
            <p:blipFill>
              <a:blip r:embed="rId13" cstate="print"/>
              <a:stretch>
                <a:fillRect/>
              </a:stretch>
            </p:blipFill>
            <p:spPr>
              <a:xfrm>
                <a:off x="6460387" y="3931927"/>
                <a:ext cx="181336" cy="136834"/>
              </a:xfrm>
              <a:prstGeom prst="rect">
                <a:avLst/>
              </a:prstGeom>
            </p:spPr>
          </p:pic>
          <p:pic>
            <p:nvPicPr>
              <p:cNvPr id="45" name="object 31"/>
              <p:cNvPicPr/>
              <p:nvPr/>
            </p:nvPicPr>
            <p:blipFill>
              <a:blip r:embed="rId14" cstate="print"/>
              <a:stretch>
                <a:fillRect/>
              </a:stretch>
            </p:blipFill>
            <p:spPr>
              <a:xfrm>
                <a:off x="7191316" y="3966730"/>
                <a:ext cx="84620" cy="129131"/>
              </a:xfrm>
              <a:prstGeom prst="rect">
                <a:avLst/>
              </a:prstGeom>
            </p:spPr>
          </p:pic>
        </p:grpSp>
        <p:sp>
          <p:nvSpPr>
            <p:cNvPr id="46" name="object 32"/>
            <p:cNvSpPr txBox="1"/>
            <p:nvPr/>
          </p:nvSpPr>
          <p:spPr>
            <a:xfrm>
              <a:off x="7498014" y="4433066"/>
              <a:ext cx="1499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90204"/>
                  <a:cs typeface="Arial" panose="020B0604020202090204"/>
                </a:rPr>
                <a:t>Chain</a:t>
              </a:r>
              <a:r>
                <a:rPr sz="2400" spc="-25" dirty="0">
                  <a:solidFill>
                    <a:srgbClr val="37761C"/>
                  </a:solidFill>
                  <a:latin typeface="Arial" panose="020B0604020202090204"/>
                  <a:cs typeface="Arial" panose="020B0604020202090204"/>
                </a:rPr>
                <a:t> </a:t>
              </a:r>
              <a:r>
                <a:rPr sz="2400" spc="-10" dirty="0">
                  <a:solidFill>
                    <a:srgbClr val="37761C"/>
                  </a:solidFill>
                  <a:latin typeface="Arial" panose="020B0604020202090204"/>
                  <a:cs typeface="Arial" panose="020B0604020202090204"/>
                </a:rPr>
                <a:t>rule:</a:t>
              </a:r>
              <a:endParaRPr sz="2400">
                <a:latin typeface="Arial" panose="020B0604020202090204"/>
                <a:cs typeface="Arial" panose="020B0604020202090204"/>
              </a:endParaRPr>
            </a:p>
          </p:txBody>
        </p:sp>
        <p:sp>
          <p:nvSpPr>
            <p:cNvPr id="47" name="object 34"/>
            <p:cNvSpPr txBox="1"/>
            <p:nvPr/>
          </p:nvSpPr>
          <p:spPr>
            <a:xfrm>
              <a:off x="7955202" y="5744188"/>
              <a:ext cx="796290" cy="437515"/>
            </a:xfrm>
            <a:prstGeom prst="rect">
              <a:avLst/>
            </a:prstGeom>
          </p:spPr>
          <p:txBody>
            <a:bodyPr vert="horz" wrap="square" lIns="0" tIns="2540" rIns="0" bIns="0" rtlCol="0">
              <a:spAutoFit/>
            </a:bodyPr>
            <a:lstStyle/>
            <a:p>
              <a:pPr marL="12700" marR="5080">
                <a:lnSpc>
                  <a:spcPts val="1680"/>
                </a:lnSpc>
                <a:spcBef>
                  <a:spcPts val="20"/>
                </a:spcBef>
              </a:pPr>
              <a:r>
                <a:rPr sz="1400" spc="-10" dirty="0">
                  <a:solidFill>
                    <a:srgbClr val="FF0000"/>
                  </a:solidFill>
                  <a:latin typeface="Arial" panose="020B0604020202090204"/>
                  <a:cs typeface="Arial" panose="020B0604020202090204"/>
                </a:rPr>
                <a:t>Upstream gradient</a:t>
              </a:r>
              <a:endParaRPr sz="1400">
                <a:latin typeface="Arial" panose="020B0604020202090204"/>
                <a:cs typeface="Arial" panose="020B0604020202090204"/>
              </a:endParaRPr>
            </a:p>
          </p:txBody>
        </p:sp>
        <p:sp>
          <p:nvSpPr>
            <p:cNvPr id="48" name="object 35"/>
            <p:cNvSpPr txBox="1"/>
            <p:nvPr/>
          </p:nvSpPr>
          <p:spPr>
            <a:xfrm>
              <a:off x="8961051" y="5744188"/>
              <a:ext cx="666750" cy="437515"/>
            </a:xfrm>
            <a:prstGeom prst="rect">
              <a:avLst/>
            </a:prstGeom>
          </p:spPr>
          <p:txBody>
            <a:bodyPr vert="horz" wrap="square" lIns="0" tIns="2540" rIns="0" bIns="0" rtlCol="0">
              <a:spAutoFit/>
            </a:bodyPr>
            <a:lstStyle/>
            <a:p>
              <a:pPr marL="12700" marR="5080">
                <a:lnSpc>
                  <a:spcPts val="1680"/>
                </a:lnSpc>
                <a:spcBef>
                  <a:spcPts val="20"/>
                </a:spcBef>
              </a:pPr>
              <a:r>
                <a:rPr sz="1400" spc="-10" dirty="0">
                  <a:solidFill>
                    <a:srgbClr val="FF0000"/>
                  </a:solidFill>
                  <a:latin typeface="Arial" panose="020B0604020202090204"/>
                  <a:cs typeface="Arial" panose="020B0604020202090204"/>
                </a:rPr>
                <a:t>Local gradient</a:t>
              </a:r>
              <a:endParaRPr sz="1400">
                <a:latin typeface="Arial" panose="020B0604020202090204"/>
                <a:cs typeface="Arial" panose="020B0604020202090204"/>
              </a:endParaRPr>
            </a:p>
          </p:txBody>
        </p:sp>
      </p:grpSp>
      <p:sp>
        <p:nvSpPr>
          <p:cNvPr id="49" name="TextBox 48"/>
          <p:cNvSpPr txBox="1"/>
          <p:nvPr/>
        </p:nvSpPr>
        <p:spPr>
          <a:xfrm>
            <a:off x="6827619" y="2121918"/>
            <a:ext cx="389850" cy="369332"/>
          </a:xfrm>
          <a:prstGeom prst="rect">
            <a:avLst/>
          </a:prstGeom>
          <a:noFill/>
        </p:spPr>
        <p:txBody>
          <a:bodyPr wrap="none" rtlCol="0">
            <a:spAutoFit/>
          </a:bodyPr>
          <a:lstStyle/>
          <a:p>
            <a:r>
              <a:rPr lang="en-US" dirty="0">
                <a:solidFill>
                  <a:srgbClr val="C00000"/>
                </a:solidFill>
              </a:rPr>
              <a:t>-4</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2"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90204"/>
                <a:cs typeface="Arial" panose="020B0604020202090204"/>
              </a:rPr>
              <a:t>e.g.</a:t>
            </a:r>
            <a:r>
              <a:rPr sz="2400" spc="-2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x</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-2,</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y</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5,</a:t>
            </a:r>
            <a:r>
              <a:rPr sz="2400" spc="-10"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z</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 dirty="0">
                <a:solidFill>
                  <a:srgbClr val="37761C"/>
                </a:solidFill>
                <a:latin typeface="Arial" panose="020B0604020202090204"/>
                <a:cs typeface="Arial" panose="020B0604020202090204"/>
              </a:rPr>
              <a:t> </a:t>
            </a:r>
            <a:r>
              <a:rPr sz="2400" dirty="0">
                <a:solidFill>
                  <a:srgbClr val="37761C"/>
                </a:solidFill>
                <a:latin typeface="Arial" panose="020B0604020202090204"/>
                <a:cs typeface="Arial" panose="020B0604020202090204"/>
              </a:rPr>
              <a:t>-</a:t>
            </a:r>
            <a:r>
              <a:rPr sz="2400" spc="-50" dirty="0">
                <a:solidFill>
                  <a:srgbClr val="37761C"/>
                </a:solidFill>
                <a:latin typeface="Arial" panose="020B0604020202090204"/>
                <a:cs typeface="Arial" panose="020B0604020202090204"/>
              </a:rPr>
              <a:t>4</a:t>
            </a:r>
            <a:endParaRPr sz="2400" dirty="0">
              <a:latin typeface="Arial" panose="020B0604020202090204"/>
              <a:cs typeface="Arial" panose="020B060402020209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3"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p>
          </p:txBody>
        </p:sp>
        <p:pic>
          <p:nvPicPr>
            <p:cNvPr id="16" name="object 7"/>
            <p:cNvPicPr/>
            <p:nvPr/>
          </p:nvPicPr>
          <p:blipFill>
            <a:blip r:embed="rId4" cstate="print"/>
            <a:stretch>
              <a:fillRect/>
            </a:stretch>
          </p:blipFill>
          <p:spPr>
            <a:xfrm>
              <a:off x="283387" y="1998350"/>
              <a:ext cx="1409699" cy="390524"/>
            </a:xfrm>
            <a:prstGeom prst="rect">
              <a:avLst/>
            </a:prstGeom>
          </p:spPr>
        </p:pic>
        <p:pic>
          <p:nvPicPr>
            <p:cNvPr id="17" name="object 8"/>
            <p:cNvPicPr/>
            <p:nvPr/>
          </p:nvPicPr>
          <p:blipFill>
            <a:blip r:embed="rId5"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p>
          </p:txBody>
        </p:sp>
        <p:pic>
          <p:nvPicPr>
            <p:cNvPr id="20" name="object 7"/>
            <p:cNvPicPr/>
            <p:nvPr/>
          </p:nvPicPr>
          <p:blipFill>
            <a:blip r:embed="rId6" cstate="print"/>
            <a:stretch>
              <a:fillRect/>
            </a:stretch>
          </p:blipFill>
          <p:spPr>
            <a:xfrm>
              <a:off x="329200" y="2892225"/>
              <a:ext cx="942974" cy="457199"/>
            </a:xfrm>
            <a:prstGeom prst="rect">
              <a:avLst/>
            </a:prstGeom>
          </p:spPr>
        </p:pic>
        <p:pic>
          <p:nvPicPr>
            <p:cNvPr id="21" name="object 8"/>
            <p:cNvPicPr/>
            <p:nvPr/>
          </p:nvPicPr>
          <p:blipFill>
            <a:blip r:embed="rId7"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90204"/>
                <a:cs typeface="Arial" panose="020B0604020202090204"/>
              </a:rPr>
              <a:t>Want:</a:t>
            </a:r>
            <a:endParaRPr sz="2400">
              <a:latin typeface="Arial" panose="020B0604020202090204"/>
              <a:cs typeface="Arial" panose="020B0604020202090204"/>
            </a:endParaRPr>
          </a:p>
        </p:txBody>
      </p:sp>
      <p:pic>
        <p:nvPicPr>
          <p:cNvPr id="23" name="object 20"/>
          <p:cNvPicPr/>
          <p:nvPr/>
        </p:nvPicPr>
        <p:blipFill>
          <a:blip r:embed="rId8" cstate="print"/>
          <a:stretch>
            <a:fillRect/>
          </a:stretch>
        </p:blipFill>
        <p:spPr>
          <a:xfrm>
            <a:off x="2366045" y="4351540"/>
            <a:ext cx="1556845" cy="619199"/>
          </a:xfrm>
          <a:prstGeom prst="rect">
            <a:avLst/>
          </a:prstGeom>
        </p:spPr>
      </p:pic>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p>
        </p:txBody>
      </p:sp>
      <p:sp>
        <p:nvSpPr>
          <p:cNvPr id="37" name="TextBox 36"/>
          <p:cNvSpPr txBox="1"/>
          <p:nvPr/>
        </p:nvSpPr>
        <p:spPr>
          <a:xfrm>
            <a:off x="6806566" y="2907268"/>
            <a:ext cx="312906" cy="369332"/>
          </a:xfrm>
          <a:prstGeom prst="rect">
            <a:avLst/>
          </a:prstGeom>
          <a:noFill/>
        </p:spPr>
        <p:txBody>
          <a:bodyPr wrap="none" rtlCol="0">
            <a:spAutoFit/>
          </a:bodyPr>
          <a:lstStyle/>
          <a:p>
            <a:r>
              <a:rPr lang="en-US" dirty="0">
                <a:solidFill>
                  <a:srgbClr val="C00000"/>
                </a:solidFill>
              </a:rPr>
              <a:t>3</a:t>
            </a:r>
          </a:p>
        </p:txBody>
      </p:sp>
      <p:sp>
        <p:nvSpPr>
          <p:cNvPr id="39" name="TextBox 38"/>
          <p:cNvSpPr txBox="1"/>
          <p:nvPr/>
        </p:nvSpPr>
        <p:spPr>
          <a:xfrm>
            <a:off x="8655169" y="1804117"/>
            <a:ext cx="389850" cy="369332"/>
          </a:xfrm>
          <a:prstGeom prst="rect">
            <a:avLst/>
          </a:prstGeom>
          <a:noFill/>
        </p:spPr>
        <p:txBody>
          <a:bodyPr wrap="none" rtlCol="0">
            <a:spAutoFit/>
          </a:bodyPr>
          <a:lstStyle/>
          <a:p>
            <a:r>
              <a:rPr lang="en-US" dirty="0">
                <a:solidFill>
                  <a:srgbClr val="C00000"/>
                </a:solidFill>
              </a:rPr>
              <a:t>-4</a:t>
            </a:r>
          </a:p>
        </p:txBody>
      </p:sp>
      <p:sp>
        <p:nvSpPr>
          <p:cNvPr id="49" name="TextBox 48"/>
          <p:cNvSpPr txBox="1"/>
          <p:nvPr/>
        </p:nvSpPr>
        <p:spPr>
          <a:xfrm>
            <a:off x="6827619" y="2121918"/>
            <a:ext cx="389850" cy="369332"/>
          </a:xfrm>
          <a:prstGeom prst="rect">
            <a:avLst/>
          </a:prstGeom>
          <a:noFill/>
        </p:spPr>
        <p:txBody>
          <a:bodyPr wrap="none" rtlCol="0">
            <a:spAutoFit/>
          </a:bodyPr>
          <a:lstStyle/>
          <a:p>
            <a:r>
              <a:rPr lang="en-US" dirty="0">
                <a:solidFill>
                  <a:srgbClr val="C00000"/>
                </a:solidFill>
              </a:rPr>
              <a:t>-4</a:t>
            </a:r>
          </a:p>
        </p:txBody>
      </p:sp>
      <p:grpSp>
        <p:nvGrpSpPr>
          <p:cNvPr id="4" name="Group 3"/>
          <p:cNvGrpSpPr/>
          <p:nvPr/>
        </p:nvGrpSpPr>
        <p:grpSpPr>
          <a:xfrm>
            <a:off x="7261553" y="1629110"/>
            <a:ext cx="3606990" cy="2473745"/>
            <a:chOff x="7261553" y="1629110"/>
            <a:chExt cx="3606990" cy="2473745"/>
          </a:xfrm>
        </p:grpSpPr>
        <p:sp>
          <p:nvSpPr>
            <p:cNvPr id="50" name="object 9"/>
            <p:cNvSpPr/>
            <p:nvPr/>
          </p:nvSpPr>
          <p:spPr>
            <a:xfrm>
              <a:off x="7346923" y="1680124"/>
              <a:ext cx="3279140" cy="1793875"/>
            </a:xfrm>
            <a:custGeom>
              <a:avLst/>
              <a:gdLst/>
              <a:ahLst/>
              <a:cxnLst/>
              <a:rect l="l" t="t" r="r" b="b"/>
              <a:pathLst>
                <a:path w="3279140" h="1793875">
                  <a:moveTo>
                    <a:pt x="3278622" y="1793446"/>
                  </a:moveTo>
                  <a:lnTo>
                    <a:pt x="0" y="0"/>
                  </a:lnTo>
                </a:path>
              </a:pathLst>
            </a:custGeom>
            <a:ln w="19049">
              <a:solidFill>
                <a:srgbClr val="FF00FF"/>
              </a:solidFill>
            </a:ln>
          </p:spPr>
          <p:txBody>
            <a:bodyPr wrap="square" lIns="0" tIns="0" rIns="0" bIns="0" rtlCol="0"/>
            <a:lstStyle/>
            <a:p>
              <a:endParaRPr/>
            </a:p>
          </p:txBody>
        </p:sp>
        <p:pic>
          <p:nvPicPr>
            <p:cNvPr id="51" name="object 10"/>
            <p:cNvPicPr/>
            <p:nvPr/>
          </p:nvPicPr>
          <p:blipFill>
            <a:blip r:embed="rId9" cstate="print"/>
            <a:stretch>
              <a:fillRect/>
            </a:stretch>
          </p:blipFill>
          <p:spPr>
            <a:xfrm>
              <a:off x="7261553" y="1629110"/>
              <a:ext cx="109995" cy="88143"/>
            </a:xfrm>
            <a:prstGeom prst="rect">
              <a:avLst/>
            </a:prstGeom>
          </p:spPr>
        </p:pic>
        <p:pic>
          <p:nvPicPr>
            <p:cNvPr id="52" name="object 11"/>
            <p:cNvPicPr/>
            <p:nvPr/>
          </p:nvPicPr>
          <p:blipFill>
            <a:blip r:embed="rId10" cstate="print"/>
            <a:stretch>
              <a:fillRect/>
            </a:stretch>
          </p:blipFill>
          <p:spPr>
            <a:xfrm>
              <a:off x="10432299" y="3473571"/>
              <a:ext cx="426474" cy="619199"/>
            </a:xfrm>
            <a:prstGeom prst="rect">
              <a:avLst/>
            </a:prstGeom>
          </p:spPr>
        </p:pic>
        <p:sp>
          <p:nvSpPr>
            <p:cNvPr id="53" name="object 12"/>
            <p:cNvSpPr/>
            <p:nvPr/>
          </p:nvSpPr>
          <p:spPr>
            <a:xfrm>
              <a:off x="10422773" y="3464045"/>
              <a:ext cx="445770" cy="638810"/>
            </a:xfrm>
            <a:custGeom>
              <a:avLst/>
              <a:gdLst/>
              <a:ahLst/>
              <a:cxnLst/>
              <a:rect l="l" t="t" r="r" b="b"/>
              <a:pathLst>
                <a:path w="445770" h="638810">
                  <a:moveTo>
                    <a:pt x="0" y="0"/>
                  </a:moveTo>
                  <a:lnTo>
                    <a:pt x="445524" y="0"/>
                  </a:lnTo>
                  <a:lnTo>
                    <a:pt x="445524" y="638249"/>
                  </a:lnTo>
                  <a:lnTo>
                    <a:pt x="0" y="638249"/>
                  </a:lnTo>
                  <a:lnTo>
                    <a:pt x="0" y="0"/>
                  </a:lnTo>
                  <a:close/>
                </a:path>
              </a:pathLst>
            </a:custGeom>
            <a:ln w="19049">
              <a:solidFill>
                <a:srgbClr val="FF00FF"/>
              </a:solidFill>
            </a:ln>
          </p:spPr>
          <p:txBody>
            <a:bodyPr wrap="square" lIns="0" tIns="0" rIns="0" bIns="0" rtlCol="0"/>
            <a:lstStyle/>
            <a:p>
              <a:endParaRPr/>
            </a:p>
          </p:txBody>
        </p:sp>
      </p:grpSp>
      <p:sp>
        <p:nvSpPr>
          <p:cNvPr id="54" name="TextBox 53"/>
          <p:cNvSpPr txBox="1"/>
          <p:nvPr/>
        </p:nvSpPr>
        <p:spPr>
          <a:xfrm>
            <a:off x="6790351" y="1397963"/>
            <a:ext cx="389850" cy="369332"/>
          </a:xfrm>
          <a:prstGeom prst="rect">
            <a:avLst/>
          </a:prstGeom>
          <a:noFill/>
        </p:spPr>
        <p:txBody>
          <a:bodyPr wrap="none" rtlCol="0">
            <a:spAutoFit/>
          </a:bodyPr>
          <a:lstStyle/>
          <a:p>
            <a:r>
              <a:rPr lang="en-US" dirty="0">
                <a:solidFill>
                  <a:srgbClr val="C00000"/>
                </a:solidFill>
              </a:rPr>
              <a:t>-4</a:t>
            </a:r>
          </a:p>
        </p:txBody>
      </p:sp>
      <p:grpSp>
        <p:nvGrpSpPr>
          <p:cNvPr id="6" name="Group 5"/>
          <p:cNvGrpSpPr/>
          <p:nvPr/>
        </p:nvGrpSpPr>
        <p:grpSpPr>
          <a:xfrm>
            <a:off x="7216213" y="4118763"/>
            <a:ext cx="2308787" cy="1748637"/>
            <a:chOff x="7178042" y="3975695"/>
            <a:chExt cx="2308787" cy="1748637"/>
          </a:xfrm>
        </p:grpSpPr>
        <p:grpSp>
          <p:nvGrpSpPr>
            <p:cNvPr id="55" name="object 12"/>
            <p:cNvGrpSpPr/>
            <p:nvPr/>
          </p:nvGrpSpPr>
          <p:grpSpPr>
            <a:xfrm>
              <a:off x="7178042" y="4380715"/>
              <a:ext cx="1995170" cy="959485"/>
              <a:chOff x="5436575" y="3136378"/>
              <a:chExt cx="1995170" cy="959485"/>
            </a:xfrm>
          </p:grpSpPr>
          <p:pic>
            <p:nvPicPr>
              <p:cNvPr id="56" name="object 13"/>
              <p:cNvPicPr/>
              <p:nvPr/>
            </p:nvPicPr>
            <p:blipFill>
              <a:blip r:embed="rId11" cstate="print"/>
              <a:stretch>
                <a:fillRect/>
              </a:stretch>
            </p:blipFill>
            <p:spPr>
              <a:xfrm>
                <a:off x="5455625" y="3155429"/>
                <a:ext cx="1956899" cy="747179"/>
              </a:xfrm>
              <a:prstGeom prst="rect">
                <a:avLst/>
              </a:prstGeom>
            </p:spPr>
          </p:pic>
          <p:sp>
            <p:nvSpPr>
              <p:cNvPr id="57" name="object 14"/>
              <p:cNvSpPr/>
              <p:nvPr/>
            </p:nvSpPr>
            <p:spPr>
              <a:xfrm>
                <a:off x="5446100" y="3145903"/>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p>
            </p:txBody>
          </p:sp>
          <p:pic>
            <p:nvPicPr>
              <p:cNvPr id="58" name="object 15"/>
              <p:cNvPicPr/>
              <p:nvPr/>
            </p:nvPicPr>
            <p:blipFill>
              <a:blip r:embed="rId12" cstate="print"/>
              <a:stretch>
                <a:fillRect/>
              </a:stretch>
            </p:blipFill>
            <p:spPr>
              <a:xfrm>
                <a:off x="6536587" y="3931927"/>
                <a:ext cx="181336" cy="136834"/>
              </a:xfrm>
              <a:prstGeom prst="rect">
                <a:avLst/>
              </a:prstGeom>
            </p:spPr>
          </p:pic>
          <p:pic>
            <p:nvPicPr>
              <p:cNvPr id="59" name="object 16"/>
              <p:cNvPicPr/>
              <p:nvPr/>
            </p:nvPicPr>
            <p:blipFill>
              <a:blip r:embed="rId13" cstate="print"/>
              <a:stretch>
                <a:fillRect/>
              </a:stretch>
            </p:blipFill>
            <p:spPr>
              <a:xfrm>
                <a:off x="7267516" y="3966730"/>
                <a:ext cx="84620" cy="129131"/>
              </a:xfrm>
              <a:prstGeom prst="rect">
                <a:avLst/>
              </a:prstGeom>
            </p:spPr>
          </p:pic>
        </p:grpSp>
        <p:sp>
          <p:nvSpPr>
            <p:cNvPr id="60" name="object 17"/>
            <p:cNvSpPr txBox="1"/>
            <p:nvPr/>
          </p:nvSpPr>
          <p:spPr>
            <a:xfrm>
              <a:off x="7357042" y="3975695"/>
              <a:ext cx="1499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90204"/>
                  <a:cs typeface="Arial" panose="020B0604020202090204"/>
                </a:rPr>
                <a:t>Chain</a:t>
              </a:r>
              <a:r>
                <a:rPr sz="2400" spc="-25" dirty="0">
                  <a:solidFill>
                    <a:srgbClr val="37761C"/>
                  </a:solidFill>
                  <a:latin typeface="Arial" panose="020B0604020202090204"/>
                  <a:cs typeface="Arial" panose="020B0604020202090204"/>
                </a:rPr>
                <a:t> </a:t>
              </a:r>
              <a:r>
                <a:rPr sz="2400" spc="-10" dirty="0">
                  <a:solidFill>
                    <a:srgbClr val="37761C"/>
                  </a:solidFill>
                  <a:latin typeface="Arial" panose="020B0604020202090204"/>
                  <a:cs typeface="Arial" panose="020B0604020202090204"/>
                </a:rPr>
                <a:t>rule:</a:t>
              </a:r>
              <a:endParaRPr sz="2400">
                <a:latin typeface="Arial" panose="020B0604020202090204"/>
                <a:cs typeface="Arial" panose="020B0604020202090204"/>
              </a:endParaRPr>
            </a:p>
          </p:txBody>
        </p:sp>
        <p:sp>
          <p:nvSpPr>
            <p:cNvPr id="61" name="object 31"/>
            <p:cNvSpPr txBox="1"/>
            <p:nvPr/>
          </p:nvSpPr>
          <p:spPr>
            <a:xfrm>
              <a:off x="7814230" y="5286817"/>
              <a:ext cx="796290" cy="437515"/>
            </a:xfrm>
            <a:prstGeom prst="rect">
              <a:avLst/>
            </a:prstGeom>
          </p:spPr>
          <p:txBody>
            <a:bodyPr vert="horz" wrap="square" lIns="0" tIns="2540" rIns="0" bIns="0" rtlCol="0">
              <a:spAutoFit/>
            </a:bodyPr>
            <a:lstStyle/>
            <a:p>
              <a:pPr marL="12700" marR="5080">
                <a:lnSpc>
                  <a:spcPts val="1680"/>
                </a:lnSpc>
                <a:spcBef>
                  <a:spcPts val="20"/>
                </a:spcBef>
              </a:pPr>
              <a:r>
                <a:rPr sz="1400" spc="-10" dirty="0">
                  <a:solidFill>
                    <a:srgbClr val="FF0000"/>
                  </a:solidFill>
                  <a:latin typeface="Arial" panose="020B0604020202090204"/>
                  <a:cs typeface="Arial" panose="020B0604020202090204"/>
                </a:rPr>
                <a:t>Upstream gradient</a:t>
              </a:r>
              <a:endParaRPr sz="1400">
                <a:latin typeface="Arial" panose="020B0604020202090204"/>
                <a:cs typeface="Arial" panose="020B0604020202090204"/>
              </a:endParaRPr>
            </a:p>
          </p:txBody>
        </p:sp>
        <p:sp>
          <p:nvSpPr>
            <p:cNvPr id="62" name="object 32"/>
            <p:cNvSpPr txBox="1"/>
            <p:nvPr/>
          </p:nvSpPr>
          <p:spPr>
            <a:xfrm>
              <a:off x="8820079" y="5286817"/>
              <a:ext cx="666750" cy="437515"/>
            </a:xfrm>
            <a:prstGeom prst="rect">
              <a:avLst/>
            </a:prstGeom>
          </p:spPr>
          <p:txBody>
            <a:bodyPr vert="horz" wrap="square" lIns="0" tIns="2540" rIns="0" bIns="0" rtlCol="0">
              <a:spAutoFit/>
            </a:bodyPr>
            <a:lstStyle/>
            <a:p>
              <a:pPr marL="12700" marR="5080">
                <a:lnSpc>
                  <a:spcPts val="1680"/>
                </a:lnSpc>
                <a:spcBef>
                  <a:spcPts val="20"/>
                </a:spcBef>
              </a:pPr>
              <a:r>
                <a:rPr sz="1400" spc="-10" dirty="0">
                  <a:solidFill>
                    <a:srgbClr val="FF0000"/>
                  </a:solidFill>
                  <a:latin typeface="Arial" panose="020B0604020202090204"/>
                  <a:cs typeface="Arial" panose="020B0604020202090204"/>
                </a:rPr>
                <a:t>Local gradient</a:t>
              </a:r>
              <a:endParaRPr sz="1400">
                <a:latin typeface="Arial" panose="020B0604020202090204"/>
                <a:cs typeface="Arial" panose="020B0604020202090204"/>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grpSp>
        <p:nvGrpSpPr>
          <p:cNvPr id="3" name="object 2"/>
          <p:cNvGrpSpPr/>
          <p:nvPr/>
        </p:nvGrpSpPr>
        <p:grpSpPr>
          <a:xfrm>
            <a:off x="4289958" y="1828630"/>
            <a:ext cx="3514090" cy="3514090"/>
            <a:chOff x="2966674" y="485224"/>
            <a:chExt cx="3514090" cy="3514090"/>
          </a:xfrm>
        </p:grpSpPr>
        <p:sp>
          <p:nvSpPr>
            <p:cNvPr id="4"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p>
          </p:txBody>
        </p:sp>
        <p:sp>
          <p:nvSpPr>
            <p:cNvPr id="5"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p>
          </p:txBody>
        </p:sp>
      </p:grpSp>
      <p:sp>
        <p:nvSpPr>
          <p:cNvPr id="6" name="object 5"/>
          <p:cNvSpPr txBox="1"/>
          <p:nvPr/>
        </p:nvSpPr>
        <p:spPr>
          <a:xfrm>
            <a:off x="5998448" y="3182831"/>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90204"/>
                <a:cs typeface="Arial" panose="020B0604020202090204"/>
              </a:rPr>
              <a:t>f</a:t>
            </a:r>
            <a:endParaRPr sz="4800">
              <a:latin typeface="Arial" panose="020B0604020202090204"/>
              <a:cs typeface="Arial" panose="020B0604020202090204"/>
            </a:endParaRPr>
          </a:p>
        </p:txBody>
      </p:sp>
      <p:grpSp>
        <p:nvGrpSpPr>
          <p:cNvPr id="7" name="object 6"/>
          <p:cNvGrpSpPr/>
          <p:nvPr/>
        </p:nvGrpSpPr>
        <p:grpSpPr>
          <a:xfrm>
            <a:off x="2064931" y="1557625"/>
            <a:ext cx="8034655" cy="3585845"/>
            <a:chOff x="692650" y="214049"/>
            <a:chExt cx="8034655" cy="3585845"/>
          </a:xfrm>
        </p:grpSpPr>
        <p:sp>
          <p:nvSpPr>
            <p:cNvPr id="8"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p>
          </p:txBody>
        </p:sp>
        <p:pic>
          <p:nvPicPr>
            <p:cNvPr id="9" name="object 8"/>
            <p:cNvPicPr/>
            <p:nvPr/>
          </p:nvPicPr>
          <p:blipFill>
            <a:blip r:embed="rId2" cstate="print"/>
            <a:stretch>
              <a:fillRect/>
            </a:stretch>
          </p:blipFill>
          <p:spPr>
            <a:xfrm>
              <a:off x="2984190" y="2973411"/>
              <a:ext cx="111023" cy="78672"/>
            </a:xfrm>
            <a:prstGeom prst="rect">
              <a:avLst/>
            </a:prstGeom>
          </p:spPr>
        </p:pic>
        <p:sp>
          <p:nvSpPr>
            <p:cNvPr id="10"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p>
          </p:txBody>
        </p:sp>
        <p:pic>
          <p:nvPicPr>
            <p:cNvPr id="11" name="object 10"/>
            <p:cNvPicPr/>
            <p:nvPr/>
          </p:nvPicPr>
          <p:blipFill>
            <a:blip r:embed="rId3" cstate="print"/>
            <a:stretch>
              <a:fillRect/>
            </a:stretch>
          </p:blipFill>
          <p:spPr>
            <a:xfrm>
              <a:off x="3056605" y="1321145"/>
              <a:ext cx="110918" cy="81850"/>
            </a:xfrm>
            <a:prstGeom prst="rect">
              <a:avLst/>
            </a:prstGeom>
          </p:spPr>
        </p:pic>
        <p:sp>
          <p:nvSpPr>
            <p:cNvPr id="12"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p>
          </p:txBody>
        </p:sp>
        <p:pic>
          <p:nvPicPr>
            <p:cNvPr id="13" name="object 12"/>
            <p:cNvPicPr/>
            <p:nvPr/>
          </p:nvPicPr>
          <p:blipFill>
            <a:blip r:embed="rId4" cstate="print"/>
            <a:stretch>
              <a:fillRect/>
            </a:stretch>
          </p:blipFill>
          <p:spPr>
            <a:xfrm>
              <a:off x="8621375" y="2201109"/>
              <a:ext cx="105500" cy="81980"/>
            </a:xfrm>
            <a:prstGeom prst="rect">
              <a:avLst/>
            </a:prstGeom>
          </p:spPr>
        </p:pic>
        <p:pic>
          <p:nvPicPr>
            <p:cNvPr id="14" name="object 13"/>
            <p:cNvPicPr/>
            <p:nvPr/>
          </p:nvPicPr>
          <p:blipFill>
            <a:blip r:embed="rId5" cstate="print"/>
            <a:stretch>
              <a:fillRect/>
            </a:stretch>
          </p:blipFill>
          <p:spPr>
            <a:xfrm>
              <a:off x="1380513" y="233099"/>
              <a:ext cx="352424" cy="304799"/>
            </a:xfrm>
            <a:prstGeom prst="rect">
              <a:avLst/>
            </a:prstGeom>
          </p:spPr>
        </p:pic>
        <p:sp>
          <p:nvSpPr>
            <p:cNvPr id="15"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pic>
          <p:nvPicPr>
            <p:cNvPr id="16" name="object 15"/>
            <p:cNvPicPr/>
            <p:nvPr/>
          </p:nvPicPr>
          <p:blipFill>
            <a:blip r:embed="rId6" cstate="print"/>
            <a:stretch>
              <a:fillRect/>
            </a:stretch>
          </p:blipFill>
          <p:spPr>
            <a:xfrm>
              <a:off x="1300363" y="3061025"/>
              <a:ext cx="295274" cy="361949"/>
            </a:xfrm>
            <a:prstGeom prst="rect">
              <a:avLst/>
            </a:prstGeom>
          </p:spPr>
        </p:pic>
        <p:sp>
          <p:nvSpPr>
            <p:cNvPr id="17"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pic>
          <p:nvPicPr>
            <p:cNvPr id="18" name="object 17"/>
            <p:cNvPicPr/>
            <p:nvPr/>
          </p:nvPicPr>
          <p:blipFill>
            <a:blip r:embed="rId7" cstate="print"/>
            <a:stretch>
              <a:fillRect/>
            </a:stretch>
          </p:blipFill>
          <p:spPr>
            <a:xfrm>
              <a:off x="7245938" y="1758700"/>
              <a:ext cx="304799" cy="304799"/>
            </a:xfrm>
            <a:prstGeom prst="rect">
              <a:avLst/>
            </a:prstGeom>
          </p:spPr>
        </p:pic>
        <p:sp>
          <p:nvSpPr>
            <p:cNvPr id="19"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pic>
        <p:nvPicPr>
          <p:cNvPr id="20" name="object 19"/>
          <p:cNvPicPr/>
          <p:nvPr/>
        </p:nvPicPr>
        <p:blipFill>
          <a:blip r:embed="rId8" cstate="print"/>
          <a:stretch>
            <a:fillRect/>
          </a:stretch>
        </p:blipFill>
        <p:spPr>
          <a:xfrm>
            <a:off x="4817631" y="2664721"/>
            <a:ext cx="485774" cy="638174"/>
          </a:xfrm>
          <a:prstGeom prst="rect">
            <a:avLst/>
          </a:prstGeom>
        </p:spPr>
      </p:pic>
      <p:sp>
        <p:nvSpPr>
          <p:cNvPr id="21" name="object 20"/>
          <p:cNvSpPr/>
          <p:nvPr/>
        </p:nvSpPr>
        <p:spPr>
          <a:xfrm>
            <a:off x="4808105" y="2655195"/>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p>
        </p:txBody>
      </p:sp>
      <p:pic>
        <p:nvPicPr>
          <p:cNvPr id="22" name="object 21"/>
          <p:cNvPicPr/>
          <p:nvPr/>
        </p:nvPicPr>
        <p:blipFill>
          <a:blip r:embed="rId9" cstate="print"/>
          <a:stretch>
            <a:fillRect/>
          </a:stretch>
        </p:blipFill>
        <p:spPr>
          <a:xfrm>
            <a:off x="4903356" y="3776865"/>
            <a:ext cx="409574" cy="704849"/>
          </a:xfrm>
          <a:prstGeom prst="rect">
            <a:avLst/>
          </a:prstGeom>
        </p:spPr>
      </p:pic>
      <p:sp>
        <p:nvSpPr>
          <p:cNvPr id="23" name="object 22"/>
          <p:cNvSpPr/>
          <p:nvPr/>
        </p:nvSpPr>
        <p:spPr>
          <a:xfrm>
            <a:off x="4893830" y="3767340"/>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p>
        </p:txBody>
      </p:sp>
      <p:sp>
        <p:nvSpPr>
          <p:cNvPr id="24" name="object 23"/>
          <p:cNvSpPr txBox="1"/>
          <p:nvPr/>
        </p:nvSpPr>
        <p:spPr>
          <a:xfrm>
            <a:off x="5228361" y="2193713"/>
            <a:ext cx="15373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panose="020B0604020202090204"/>
                <a:cs typeface="Arial" panose="020B0604020202090204"/>
              </a:rPr>
              <a:t>“local</a:t>
            </a:r>
            <a:r>
              <a:rPr sz="1800" spc="-5" dirty="0">
                <a:solidFill>
                  <a:srgbClr val="FF0000"/>
                </a:solidFill>
                <a:latin typeface="Arial" panose="020B0604020202090204"/>
                <a:cs typeface="Arial" panose="020B0604020202090204"/>
              </a:rPr>
              <a:t> </a:t>
            </a:r>
            <a:r>
              <a:rPr sz="1800" spc="-10" dirty="0">
                <a:solidFill>
                  <a:srgbClr val="FF0000"/>
                </a:solidFill>
                <a:latin typeface="Arial" panose="020B0604020202090204"/>
                <a:cs typeface="Arial" panose="020B0604020202090204"/>
              </a:rPr>
              <a:t>gradient”</a:t>
            </a:r>
            <a:endParaRPr sz="1800" dirty="0">
              <a:latin typeface="Arial" panose="020B0604020202090204"/>
              <a:cs typeface="Arial" panose="020B0604020202090204"/>
            </a:endParaRPr>
          </a:p>
        </p:txBody>
      </p:sp>
      <p:pic>
        <p:nvPicPr>
          <p:cNvPr id="25" name="object 24"/>
          <p:cNvPicPr/>
          <p:nvPr/>
        </p:nvPicPr>
        <p:blipFill>
          <a:blip r:embed="rId10" cstate="print"/>
          <a:stretch>
            <a:fillRect/>
          </a:stretch>
        </p:blipFill>
        <p:spPr>
          <a:xfrm>
            <a:off x="8602213" y="3939751"/>
            <a:ext cx="514349" cy="676274"/>
          </a:xfrm>
          <a:prstGeom prst="rect">
            <a:avLst/>
          </a:prstGeom>
        </p:spPr>
      </p:pic>
      <p:sp>
        <p:nvSpPr>
          <p:cNvPr id="28" name="object 27"/>
          <p:cNvSpPr txBox="1"/>
          <p:nvPr/>
        </p:nvSpPr>
        <p:spPr>
          <a:xfrm>
            <a:off x="8080373" y="4818574"/>
            <a:ext cx="1685289" cy="849630"/>
          </a:xfrm>
          <a:prstGeom prst="rect">
            <a:avLst/>
          </a:prstGeom>
        </p:spPr>
        <p:txBody>
          <a:bodyPr vert="horz" wrap="square" lIns="0" tIns="0" rIns="0" bIns="0" rtlCol="0">
            <a:spAutoFit/>
          </a:bodyPr>
          <a:lstStyle/>
          <a:p>
            <a:pPr marL="12700">
              <a:lnSpc>
                <a:spcPts val="3195"/>
              </a:lnSpc>
            </a:pPr>
            <a:r>
              <a:rPr sz="2800" spc="-10" dirty="0">
                <a:solidFill>
                  <a:srgbClr val="FF0000"/>
                </a:solidFill>
                <a:latin typeface="Arial" panose="020B0604020202090204"/>
                <a:cs typeface="Arial" panose="020B0604020202090204"/>
              </a:rPr>
              <a:t>“Upstream</a:t>
            </a:r>
            <a:endParaRPr sz="2800">
              <a:latin typeface="Arial" panose="020B0604020202090204"/>
              <a:cs typeface="Arial" panose="020B0604020202090204"/>
            </a:endParaRPr>
          </a:p>
          <a:p>
            <a:pPr marL="140335">
              <a:lnSpc>
                <a:spcPct val="100000"/>
              </a:lnSpc>
            </a:pPr>
            <a:r>
              <a:rPr sz="2800" spc="-10" dirty="0">
                <a:solidFill>
                  <a:srgbClr val="FF0000"/>
                </a:solidFill>
                <a:latin typeface="Arial" panose="020B0604020202090204"/>
                <a:cs typeface="Arial" panose="020B0604020202090204"/>
              </a:rPr>
              <a:t>gradient”</a:t>
            </a:r>
            <a:endParaRPr sz="2800">
              <a:latin typeface="Arial" panose="020B0604020202090204"/>
              <a:cs typeface="Arial" panose="020B0604020202090204"/>
            </a:endParaRPr>
          </a:p>
        </p:txBody>
      </p:sp>
      <p:sp>
        <p:nvSpPr>
          <p:cNvPr id="29" name="object 11"/>
          <p:cNvSpPr/>
          <p:nvPr/>
        </p:nvSpPr>
        <p:spPr>
          <a:xfrm>
            <a:off x="7900034" y="3776865"/>
            <a:ext cx="2160270" cy="0"/>
          </a:xfrm>
          <a:custGeom>
            <a:avLst/>
            <a:gdLst/>
            <a:ahLst/>
            <a:cxnLst/>
            <a:rect l="l" t="t" r="r" b="b"/>
            <a:pathLst>
              <a:path w="2160270">
                <a:moveTo>
                  <a:pt x="0" y="0"/>
                </a:moveTo>
                <a:lnTo>
                  <a:pt x="2159999" y="0"/>
                </a:lnTo>
              </a:path>
            </a:pathLst>
          </a:custGeom>
          <a:ln w="19049">
            <a:solidFill>
              <a:srgbClr val="C00000"/>
            </a:solidFill>
            <a:headEnd type="triangle" w="lg" len="lg"/>
          </a:ln>
        </p:spPr>
        <p:txBody>
          <a:bodyPr wrap="square" lIns="0" tIns="0" rIns="0" bIns="0" rtlCol="0"/>
          <a:lstStyle/>
          <a:p>
            <a:endParaRPr/>
          </a:p>
        </p:txBody>
      </p:sp>
      <p:grpSp>
        <p:nvGrpSpPr>
          <p:cNvPr id="34" name="Group 33"/>
          <p:cNvGrpSpPr/>
          <p:nvPr/>
        </p:nvGrpSpPr>
        <p:grpSpPr>
          <a:xfrm>
            <a:off x="2023724" y="2054160"/>
            <a:ext cx="2334348" cy="1637190"/>
            <a:chOff x="2023724" y="2054160"/>
            <a:chExt cx="2334348" cy="1637190"/>
          </a:xfrm>
        </p:grpSpPr>
        <p:pic>
          <p:nvPicPr>
            <p:cNvPr id="30" name="object 27"/>
            <p:cNvPicPr/>
            <p:nvPr/>
          </p:nvPicPr>
          <p:blipFill>
            <a:blip r:embed="rId11" cstate="print"/>
            <a:stretch>
              <a:fillRect/>
            </a:stretch>
          </p:blipFill>
          <p:spPr>
            <a:xfrm>
              <a:off x="2023724" y="2138200"/>
              <a:ext cx="2129399" cy="1553150"/>
            </a:xfrm>
            <a:prstGeom prst="rect">
              <a:avLst/>
            </a:prstGeom>
          </p:spPr>
        </p:pic>
        <p:sp>
          <p:nvSpPr>
            <p:cNvPr id="31" name="object 28"/>
            <p:cNvSpPr/>
            <p:nvPr/>
          </p:nvSpPr>
          <p:spPr>
            <a:xfrm>
              <a:off x="2038417" y="2095281"/>
              <a:ext cx="2319655" cy="921385"/>
            </a:xfrm>
            <a:custGeom>
              <a:avLst/>
              <a:gdLst/>
              <a:ahLst/>
              <a:cxnLst/>
              <a:rect l="l" t="t" r="r" b="b"/>
              <a:pathLst>
                <a:path w="2319655" h="921385">
                  <a:moveTo>
                    <a:pt x="281468" y="87742"/>
                  </a:moveTo>
                  <a:lnTo>
                    <a:pt x="811269" y="348142"/>
                  </a:lnTo>
                  <a:lnTo>
                    <a:pt x="529800" y="920809"/>
                  </a:lnTo>
                  <a:lnTo>
                    <a:pt x="0" y="660409"/>
                  </a:lnTo>
                  <a:lnTo>
                    <a:pt x="281468" y="87742"/>
                  </a:lnTo>
                  <a:close/>
                </a:path>
                <a:path w="2319655" h="921385">
                  <a:moveTo>
                    <a:pt x="2319094" y="886435"/>
                  </a:moveTo>
                  <a:lnTo>
                    <a:pt x="269106" y="0"/>
                  </a:lnTo>
                </a:path>
              </a:pathLst>
            </a:custGeom>
            <a:ln w="19049">
              <a:solidFill>
                <a:srgbClr val="FF0000"/>
              </a:solidFill>
            </a:ln>
          </p:spPr>
          <p:txBody>
            <a:bodyPr wrap="square" lIns="0" tIns="0" rIns="0" bIns="0" rtlCol="0"/>
            <a:lstStyle/>
            <a:p>
              <a:endParaRPr/>
            </a:p>
          </p:txBody>
        </p:sp>
        <p:pic>
          <p:nvPicPr>
            <p:cNvPr id="32" name="object 29"/>
            <p:cNvPicPr/>
            <p:nvPr/>
          </p:nvPicPr>
          <p:blipFill>
            <a:blip r:embed="rId12" cstate="print"/>
            <a:stretch>
              <a:fillRect/>
            </a:stretch>
          </p:blipFill>
          <p:spPr>
            <a:xfrm>
              <a:off x="2215346" y="2054160"/>
              <a:ext cx="110888" cy="82242"/>
            </a:xfrm>
            <a:prstGeom prst="rect">
              <a:avLst/>
            </a:prstGeom>
          </p:spPr>
        </p:pic>
      </p:grpSp>
      <p:sp>
        <p:nvSpPr>
          <p:cNvPr id="33" name="object 31"/>
          <p:cNvSpPr txBox="1"/>
          <p:nvPr/>
        </p:nvSpPr>
        <p:spPr>
          <a:xfrm>
            <a:off x="441465" y="3388791"/>
            <a:ext cx="1837689" cy="756920"/>
          </a:xfrm>
          <a:prstGeom prst="rect">
            <a:avLst/>
          </a:prstGeom>
        </p:spPr>
        <p:txBody>
          <a:bodyPr vert="horz" wrap="square" lIns="0" tIns="12700" rIns="0" bIns="0" rtlCol="0">
            <a:spAutoFit/>
          </a:bodyPr>
          <a:lstStyle/>
          <a:p>
            <a:pPr marL="240665" marR="5080" indent="-228600">
              <a:lnSpc>
                <a:spcPct val="100000"/>
              </a:lnSpc>
              <a:spcBef>
                <a:spcPts val="100"/>
              </a:spcBef>
            </a:pPr>
            <a:r>
              <a:rPr sz="2400" spc="-10" dirty="0">
                <a:solidFill>
                  <a:srgbClr val="FF0000"/>
                </a:solidFill>
                <a:latin typeface="Arial" panose="020B0604020202090204"/>
                <a:cs typeface="Arial" panose="020B0604020202090204"/>
              </a:rPr>
              <a:t>“Downstream gradients”</a:t>
            </a:r>
            <a:endParaRPr sz="2400" dirty="0">
              <a:latin typeface="Arial" panose="020B0604020202090204"/>
              <a:cs typeface="Arial" panose="020B0604020202090204"/>
            </a:endParaRPr>
          </a:p>
        </p:txBody>
      </p:sp>
      <p:pic>
        <p:nvPicPr>
          <p:cNvPr id="35" name="object 29"/>
          <p:cNvPicPr/>
          <p:nvPr/>
        </p:nvPicPr>
        <p:blipFill>
          <a:blip r:embed="rId13" cstate="print"/>
          <a:stretch>
            <a:fillRect/>
          </a:stretch>
        </p:blipFill>
        <p:spPr>
          <a:xfrm>
            <a:off x="2581744" y="4649420"/>
            <a:ext cx="2132705" cy="1320414"/>
          </a:xfrm>
          <a:prstGeom prst="rect">
            <a:avLst/>
          </a:prstGeom>
        </p:spPr>
      </p:pic>
      <p:sp>
        <p:nvSpPr>
          <p:cNvPr id="36" name="object 32"/>
          <p:cNvSpPr/>
          <p:nvPr/>
        </p:nvSpPr>
        <p:spPr>
          <a:xfrm>
            <a:off x="2229674" y="4565241"/>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a:endParaRPr/>
          </a:p>
        </p:txBody>
      </p:sp>
      <p:pic>
        <p:nvPicPr>
          <p:cNvPr id="37" name="object 33"/>
          <p:cNvPicPr/>
          <p:nvPr/>
        </p:nvPicPr>
        <p:blipFill>
          <a:blip r:embed="rId14" cstate="print"/>
          <a:stretch>
            <a:fillRect/>
          </a:stretch>
        </p:blipFill>
        <p:spPr>
          <a:xfrm>
            <a:off x="2138414" y="5321829"/>
            <a:ext cx="111035" cy="78547"/>
          </a:xfrm>
          <a:prstGeom prst="rect">
            <a:avLst/>
          </a:prstGeom>
        </p:spPr>
      </p:pic>
      <p:sp>
        <p:nvSpPr>
          <p:cNvPr id="39" name="object 25"/>
          <p:cNvSpPr/>
          <p:nvPr/>
        </p:nvSpPr>
        <p:spPr>
          <a:xfrm>
            <a:off x="8627389" y="3950057"/>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sp>
        <p:nvSpPr>
          <p:cNvPr id="26" name="object 25"/>
          <p:cNvSpPr/>
          <p:nvPr/>
        </p:nvSpPr>
        <p:spPr>
          <a:xfrm rot="20510456">
            <a:off x="2685869" y="5171204"/>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8" grpId="0"/>
      <p:bldP spid="29" grpId="0" animBg="1"/>
      <p:bldP spid="33" grpId="0"/>
      <p:bldP spid="36" grpId="0" animBg="1"/>
      <p:bldP spid="39"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3" name="object 2"/>
          <p:cNvPicPr/>
          <p:nvPr/>
        </p:nvPicPr>
        <p:blipFill>
          <a:blip r:embed="rId2" cstate="print"/>
          <a:stretch>
            <a:fillRect/>
          </a:stretch>
        </p:blipFill>
        <p:spPr>
          <a:xfrm>
            <a:off x="990600" y="1143000"/>
            <a:ext cx="3047999" cy="685799"/>
          </a:xfrm>
          <a:prstGeom prst="rect">
            <a:avLst/>
          </a:prstGeom>
        </p:spPr>
      </p:pic>
      <p:grpSp>
        <p:nvGrpSpPr>
          <p:cNvPr id="4" name="object 4"/>
          <p:cNvGrpSpPr/>
          <p:nvPr/>
        </p:nvGrpSpPr>
        <p:grpSpPr>
          <a:xfrm>
            <a:off x="2512540" y="2564767"/>
            <a:ext cx="6588125" cy="2464435"/>
            <a:chOff x="1340725" y="779400"/>
            <a:chExt cx="6588125" cy="2464435"/>
          </a:xfrm>
        </p:grpSpPr>
        <p:pic>
          <p:nvPicPr>
            <p:cNvPr id="5" name="object 5"/>
            <p:cNvPicPr/>
            <p:nvPr/>
          </p:nvPicPr>
          <p:blipFill>
            <a:blip r:embed="rId3" cstate="print"/>
            <a:stretch>
              <a:fillRect/>
            </a:stretch>
          </p:blipFill>
          <p:spPr>
            <a:xfrm>
              <a:off x="1340725" y="858425"/>
              <a:ext cx="6587699" cy="2369574"/>
            </a:xfrm>
            <a:prstGeom prst="rect">
              <a:avLst/>
            </a:prstGeom>
          </p:spPr>
        </p:pic>
        <p:sp>
          <p:nvSpPr>
            <p:cNvPr id="6" name="object 6"/>
            <p:cNvSpPr/>
            <p:nvPr/>
          </p:nvSpPr>
          <p:spPr>
            <a:xfrm>
              <a:off x="1577314" y="779411"/>
              <a:ext cx="6351270" cy="2464435"/>
            </a:xfrm>
            <a:custGeom>
              <a:avLst/>
              <a:gdLst/>
              <a:ahLst/>
              <a:cxnLst/>
              <a:rect l="l" t="t" r="r" b="b"/>
              <a:pathLst>
                <a:path w="6351270" h="2464435">
                  <a:moveTo>
                    <a:pt x="319798" y="794067"/>
                  </a:moveTo>
                  <a:lnTo>
                    <a:pt x="0" y="794067"/>
                  </a:lnTo>
                  <a:lnTo>
                    <a:pt x="0" y="950366"/>
                  </a:lnTo>
                  <a:lnTo>
                    <a:pt x="319798" y="950366"/>
                  </a:lnTo>
                  <a:lnTo>
                    <a:pt x="319798" y="794067"/>
                  </a:lnTo>
                  <a:close/>
                </a:path>
                <a:path w="6351270" h="2464435">
                  <a:moveTo>
                    <a:pt x="330530" y="1497368"/>
                  </a:moveTo>
                  <a:lnTo>
                    <a:pt x="10731" y="1497368"/>
                  </a:lnTo>
                  <a:lnTo>
                    <a:pt x="10731" y="1760766"/>
                  </a:lnTo>
                  <a:lnTo>
                    <a:pt x="330530" y="1760766"/>
                  </a:lnTo>
                  <a:lnTo>
                    <a:pt x="330530" y="1497368"/>
                  </a:lnTo>
                  <a:close/>
                </a:path>
                <a:path w="6351270" h="2464435">
                  <a:moveTo>
                    <a:pt x="333324" y="299415"/>
                  </a:moveTo>
                  <a:lnTo>
                    <a:pt x="13525" y="299415"/>
                  </a:lnTo>
                  <a:lnTo>
                    <a:pt x="13525" y="455714"/>
                  </a:lnTo>
                  <a:lnTo>
                    <a:pt x="333324" y="455714"/>
                  </a:lnTo>
                  <a:lnTo>
                    <a:pt x="333324" y="299415"/>
                  </a:lnTo>
                  <a:close/>
                </a:path>
                <a:path w="6351270" h="2464435">
                  <a:moveTo>
                    <a:pt x="333349" y="1302270"/>
                  </a:moveTo>
                  <a:lnTo>
                    <a:pt x="13550" y="1302270"/>
                  </a:lnTo>
                  <a:lnTo>
                    <a:pt x="13550" y="1458569"/>
                  </a:lnTo>
                  <a:lnTo>
                    <a:pt x="333349" y="1458569"/>
                  </a:lnTo>
                  <a:lnTo>
                    <a:pt x="333349" y="1302270"/>
                  </a:lnTo>
                  <a:close/>
                </a:path>
                <a:path w="6351270" h="2464435">
                  <a:moveTo>
                    <a:pt x="339598" y="493191"/>
                  </a:moveTo>
                  <a:lnTo>
                    <a:pt x="19799" y="493191"/>
                  </a:lnTo>
                  <a:lnTo>
                    <a:pt x="19799" y="756589"/>
                  </a:lnTo>
                  <a:lnTo>
                    <a:pt x="339598" y="756589"/>
                  </a:lnTo>
                  <a:lnTo>
                    <a:pt x="339598" y="493191"/>
                  </a:lnTo>
                  <a:close/>
                </a:path>
                <a:path w="6351270" h="2464435">
                  <a:moveTo>
                    <a:pt x="353148" y="2307767"/>
                  </a:moveTo>
                  <a:lnTo>
                    <a:pt x="33350" y="2307767"/>
                  </a:lnTo>
                  <a:lnTo>
                    <a:pt x="33350" y="2464066"/>
                  </a:lnTo>
                  <a:lnTo>
                    <a:pt x="353148" y="2464066"/>
                  </a:lnTo>
                  <a:lnTo>
                    <a:pt x="353148" y="2307767"/>
                  </a:lnTo>
                  <a:close/>
                </a:path>
                <a:path w="6351270" h="2464435">
                  <a:moveTo>
                    <a:pt x="353148" y="1999462"/>
                  </a:moveTo>
                  <a:lnTo>
                    <a:pt x="33350" y="1999462"/>
                  </a:lnTo>
                  <a:lnTo>
                    <a:pt x="33350" y="2262860"/>
                  </a:lnTo>
                  <a:lnTo>
                    <a:pt x="353148" y="2262860"/>
                  </a:lnTo>
                  <a:lnTo>
                    <a:pt x="353148" y="1999462"/>
                  </a:lnTo>
                  <a:close/>
                </a:path>
                <a:path w="6351270" h="2464435">
                  <a:moveTo>
                    <a:pt x="353148" y="1798243"/>
                  </a:moveTo>
                  <a:lnTo>
                    <a:pt x="33350" y="1798243"/>
                  </a:lnTo>
                  <a:lnTo>
                    <a:pt x="33350" y="1954555"/>
                  </a:lnTo>
                  <a:lnTo>
                    <a:pt x="353148" y="1954555"/>
                  </a:lnTo>
                  <a:lnTo>
                    <a:pt x="353148" y="1798243"/>
                  </a:lnTo>
                  <a:close/>
                </a:path>
                <a:path w="6351270" h="2464435">
                  <a:moveTo>
                    <a:pt x="353148" y="987844"/>
                  </a:moveTo>
                  <a:lnTo>
                    <a:pt x="33350" y="987844"/>
                  </a:lnTo>
                  <a:lnTo>
                    <a:pt x="33350" y="1251242"/>
                  </a:lnTo>
                  <a:lnTo>
                    <a:pt x="353148" y="1251242"/>
                  </a:lnTo>
                  <a:lnTo>
                    <a:pt x="353148" y="987844"/>
                  </a:lnTo>
                  <a:close/>
                </a:path>
                <a:path w="6351270" h="2464435">
                  <a:moveTo>
                    <a:pt x="408355" y="0"/>
                  </a:moveTo>
                  <a:lnTo>
                    <a:pt x="33350" y="0"/>
                  </a:lnTo>
                  <a:lnTo>
                    <a:pt x="33350" y="263398"/>
                  </a:lnTo>
                  <a:lnTo>
                    <a:pt x="408355" y="263398"/>
                  </a:lnTo>
                  <a:lnTo>
                    <a:pt x="408355" y="0"/>
                  </a:lnTo>
                  <a:close/>
                </a:path>
                <a:path w="6351270" h="2464435">
                  <a:moveTo>
                    <a:pt x="1178775" y="1537589"/>
                  </a:moveTo>
                  <a:lnTo>
                    <a:pt x="858977" y="1537589"/>
                  </a:lnTo>
                  <a:lnTo>
                    <a:pt x="858977" y="1693900"/>
                  </a:lnTo>
                  <a:lnTo>
                    <a:pt x="1178775" y="1693900"/>
                  </a:lnTo>
                  <a:lnTo>
                    <a:pt x="1178775" y="1537589"/>
                  </a:lnTo>
                  <a:close/>
                </a:path>
                <a:path w="6351270" h="2464435">
                  <a:moveTo>
                    <a:pt x="1178775" y="1248714"/>
                  </a:moveTo>
                  <a:lnTo>
                    <a:pt x="858977" y="1248714"/>
                  </a:lnTo>
                  <a:lnTo>
                    <a:pt x="858977" y="1512125"/>
                  </a:lnTo>
                  <a:lnTo>
                    <a:pt x="1178775" y="1512125"/>
                  </a:lnTo>
                  <a:lnTo>
                    <a:pt x="1178775" y="1248714"/>
                  </a:lnTo>
                  <a:close/>
                </a:path>
                <a:path w="6351270" h="2464435">
                  <a:moveTo>
                    <a:pt x="1178775" y="564184"/>
                  </a:moveTo>
                  <a:lnTo>
                    <a:pt x="858977" y="564184"/>
                  </a:lnTo>
                  <a:lnTo>
                    <a:pt x="858977" y="720483"/>
                  </a:lnTo>
                  <a:lnTo>
                    <a:pt x="1178775" y="720483"/>
                  </a:lnTo>
                  <a:lnTo>
                    <a:pt x="1178775" y="564184"/>
                  </a:lnTo>
                  <a:close/>
                </a:path>
                <a:path w="6351270" h="2464435">
                  <a:moveTo>
                    <a:pt x="1223530" y="245872"/>
                  </a:moveTo>
                  <a:lnTo>
                    <a:pt x="903732" y="245872"/>
                  </a:lnTo>
                  <a:lnTo>
                    <a:pt x="903732" y="509270"/>
                  </a:lnTo>
                  <a:lnTo>
                    <a:pt x="1223530" y="509270"/>
                  </a:lnTo>
                  <a:lnTo>
                    <a:pt x="1223530" y="245872"/>
                  </a:lnTo>
                  <a:close/>
                </a:path>
                <a:path w="6351270" h="2464435">
                  <a:moveTo>
                    <a:pt x="2034159" y="1061173"/>
                  </a:moveTo>
                  <a:lnTo>
                    <a:pt x="1714360" y="1061173"/>
                  </a:lnTo>
                  <a:lnTo>
                    <a:pt x="1714360" y="1217472"/>
                  </a:lnTo>
                  <a:lnTo>
                    <a:pt x="2034159" y="1217472"/>
                  </a:lnTo>
                  <a:lnTo>
                    <a:pt x="2034159" y="1061173"/>
                  </a:lnTo>
                  <a:close/>
                </a:path>
                <a:path w="6351270" h="2464435">
                  <a:moveTo>
                    <a:pt x="2034159" y="740524"/>
                  </a:moveTo>
                  <a:lnTo>
                    <a:pt x="1714360" y="740524"/>
                  </a:lnTo>
                  <a:lnTo>
                    <a:pt x="1714360" y="1003922"/>
                  </a:lnTo>
                  <a:lnTo>
                    <a:pt x="2034159" y="1003922"/>
                  </a:lnTo>
                  <a:lnTo>
                    <a:pt x="2034159" y="740524"/>
                  </a:lnTo>
                  <a:close/>
                </a:path>
                <a:path w="6351270" h="2464435">
                  <a:moveTo>
                    <a:pt x="2930550" y="1679016"/>
                  </a:moveTo>
                  <a:lnTo>
                    <a:pt x="2610751" y="1679016"/>
                  </a:lnTo>
                  <a:lnTo>
                    <a:pt x="2610751" y="1835315"/>
                  </a:lnTo>
                  <a:lnTo>
                    <a:pt x="2930550" y="1835315"/>
                  </a:lnTo>
                  <a:lnTo>
                    <a:pt x="2930550" y="1679016"/>
                  </a:lnTo>
                  <a:close/>
                </a:path>
                <a:path w="6351270" h="2464435">
                  <a:moveTo>
                    <a:pt x="2930550" y="1363573"/>
                  </a:moveTo>
                  <a:lnTo>
                    <a:pt x="2610751" y="1363573"/>
                  </a:lnTo>
                  <a:lnTo>
                    <a:pt x="2610751" y="1626971"/>
                  </a:lnTo>
                  <a:lnTo>
                    <a:pt x="2930550" y="1626971"/>
                  </a:lnTo>
                  <a:lnTo>
                    <a:pt x="2930550" y="1363573"/>
                  </a:lnTo>
                  <a:close/>
                </a:path>
                <a:path w="6351270" h="2464435">
                  <a:moveTo>
                    <a:pt x="3797223" y="1679016"/>
                  </a:moveTo>
                  <a:lnTo>
                    <a:pt x="3477425" y="1679016"/>
                  </a:lnTo>
                  <a:lnTo>
                    <a:pt x="3477425" y="1835315"/>
                  </a:lnTo>
                  <a:lnTo>
                    <a:pt x="3797223" y="1835315"/>
                  </a:lnTo>
                  <a:lnTo>
                    <a:pt x="3797223" y="1679016"/>
                  </a:lnTo>
                  <a:close/>
                </a:path>
                <a:path w="6351270" h="2464435">
                  <a:moveTo>
                    <a:pt x="3797223" y="1363573"/>
                  </a:moveTo>
                  <a:lnTo>
                    <a:pt x="3477425" y="1363573"/>
                  </a:lnTo>
                  <a:lnTo>
                    <a:pt x="3477425" y="1626971"/>
                  </a:lnTo>
                  <a:lnTo>
                    <a:pt x="3797223" y="1626971"/>
                  </a:lnTo>
                  <a:lnTo>
                    <a:pt x="3797223" y="1363573"/>
                  </a:lnTo>
                  <a:close/>
                </a:path>
                <a:path w="6351270" h="2464435">
                  <a:moveTo>
                    <a:pt x="4595253" y="1363573"/>
                  </a:moveTo>
                  <a:lnTo>
                    <a:pt x="4275455" y="1363573"/>
                  </a:lnTo>
                  <a:lnTo>
                    <a:pt x="4275455" y="1626971"/>
                  </a:lnTo>
                  <a:lnTo>
                    <a:pt x="4595253" y="1626971"/>
                  </a:lnTo>
                  <a:lnTo>
                    <a:pt x="4595253" y="1363573"/>
                  </a:lnTo>
                  <a:close/>
                </a:path>
                <a:path w="6351270" h="2464435">
                  <a:moveTo>
                    <a:pt x="4663910" y="1679016"/>
                  </a:moveTo>
                  <a:lnTo>
                    <a:pt x="4344098" y="1679016"/>
                  </a:lnTo>
                  <a:lnTo>
                    <a:pt x="4344098" y="1835315"/>
                  </a:lnTo>
                  <a:lnTo>
                    <a:pt x="4663910" y="1835315"/>
                  </a:lnTo>
                  <a:lnTo>
                    <a:pt x="4663910" y="1679016"/>
                  </a:lnTo>
                  <a:close/>
                </a:path>
                <a:path w="6351270" h="2464435">
                  <a:moveTo>
                    <a:pt x="5463756" y="1363573"/>
                  </a:moveTo>
                  <a:lnTo>
                    <a:pt x="5143957" y="1363573"/>
                  </a:lnTo>
                  <a:lnTo>
                    <a:pt x="5143957" y="1626971"/>
                  </a:lnTo>
                  <a:lnTo>
                    <a:pt x="5463756" y="1626971"/>
                  </a:lnTo>
                  <a:lnTo>
                    <a:pt x="5463756" y="1363573"/>
                  </a:lnTo>
                  <a:close/>
                </a:path>
                <a:path w="6351270" h="2464435">
                  <a:moveTo>
                    <a:pt x="5530583" y="1679016"/>
                  </a:moveTo>
                  <a:lnTo>
                    <a:pt x="5210784" y="1679016"/>
                  </a:lnTo>
                  <a:lnTo>
                    <a:pt x="5210784" y="1835315"/>
                  </a:lnTo>
                  <a:lnTo>
                    <a:pt x="5530583" y="1835315"/>
                  </a:lnTo>
                  <a:lnTo>
                    <a:pt x="5530583" y="1679016"/>
                  </a:lnTo>
                  <a:close/>
                </a:path>
                <a:path w="6351270" h="2464435">
                  <a:moveTo>
                    <a:pt x="6332258" y="1363573"/>
                  </a:moveTo>
                  <a:lnTo>
                    <a:pt x="6012459" y="1363573"/>
                  </a:lnTo>
                  <a:lnTo>
                    <a:pt x="6012459" y="1626971"/>
                  </a:lnTo>
                  <a:lnTo>
                    <a:pt x="6332258" y="1626971"/>
                  </a:lnTo>
                  <a:lnTo>
                    <a:pt x="6332258" y="1363573"/>
                  </a:lnTo>
                  <a:close/>
                </a:path>
                <a:path w="6351270" h="2464435">
                  <a:moveTo>
                    <a:pt x="6351105" y="1679016"/>
                  </a:moveTo>
                  <a:lnTo>
                    <a:pt x="6031306" y="1679016"/>
                  </a:lnTo>
                  <a:lnTo>
                    <a:pt x="6031306" y="1835315"/>
                  </a:lnTo>
                  <a:lnTo>
                    <a:pt x="6351105" y="1835315"/>
                  </a:lnTo>
                  <a:lnTo>
                    <a:pt x="6351105" y="1679016"/>
                  </a:lnTo>
                  <a:close/>
                </a:path>
              </a:pathLst>
            </a:custGeom>
            <a:solidFill>
              <a:srgbClr val="FFFFFF"/>
            </a:solidFill>
          </p:spPr>
          <p:txBody>
            <a:bodyPr wrap="square" lIns="0" tIns="0" rIns="0" bIns="0" rtlCol="0"/>
            <a:lstStyle/>
            <a:p>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3" name="object 2"/>
          <p:cNvPicPr/>
          <p:nvPr/>
        </p:nvPicPr>
        <p:blipFill>
          <a:blip r:embed="rId2" cstate="print"/>
          <a:stretch>
            <a:fillRect/>
          </a:stretch>
        </p:blipFill>
        <p:spPr>
          <a:xfrm>
            <a:off x="990600" y="1143000"/>
            <a:ext cx="3047999" cy="685799"/>
          </a:xfrm>
          <a:prstGeom prst="rect">
            <a:avLst/>
          </a:prstGeom>
        </p:spPr>
      </p:pic>
      <p:grpSp>
        <p:nvGrpSpPr>
          <p:cNvPr id="7" name="object 4"/>
          <p:cNvGrpSpPr/>
          <p:nvPr/>
        </p:nvGrpSpPr>
        <p:grpSpPr>
          <a:xfrm>
            <a:off x="2514599" y="2670915"/>
            <a:ext cx="6588125" cy="2385060"/>
            <a:chOff x="1340725" y="858425"/>
            <a:chExt cx="6588125" cy="2385060"/>
          </a:xfrm>
        </p:grpSpPr>
        <p:pic>
          <p:nvPicPr>
            <p:cNvPr id="8" name="object 5"/>
            <p:cNvPicPr/>
            <p:nvPr/>
          </p:nvPicPr>
          <p:blipFill>
            <a:blip r:embed="rId3" cstate="print"/>
            <a:stretch>
              <a:fillRect/>
            </a:stretch>
          </p:blipFill>
          <p:spPr>
            <a:xfrm>
              <a:off x="1340725" y="858425"/>
              <a:ext cx="6587699" cy="2369574"/>
            </a:xfrm>
            <a:prstGeom prst="rect">
              <a:avLst/>
            </a:prstGeom>
          </p:spPr>
        </p:pic>
        <p:sp>
          <p:nvSpPr>
            <p:cNvPr id="9" name="object 6"/>
            <p:cNvSpPr/>
            <p:nvPr/>
          </p:nvSpPr>
          <p:spPr>
            <a:xfrm>
              <a:off x="1577314" y="1025283"/>
              <a:ext cx="6351270" cy="2218690"/>
            </a:xfrm>
            <a:custGeom>
              <a:avLst/>
              <a:gdLst/>
              <a:ahLst/>
              <a:cxnLst/>
              <a:rect l="l" t="t" r="r" b="b"/>
              <a:pathLst>
                <a:path w="6351270" h="2218690">
                  <a:moveTo>
                    <a:pt x="319798" y="548195"/>
                  </a:moveTo>
                  <a:lnTo>
                    <a:pt x="0" y="548195"/>
                  </a:lnTo>
                  <a:lnTo>
                    <a:pt x="0" y="704494"/>
                  </a:lnTo>
                  <a:lnTo>
                    <a:pt x="319798" y="704494"/>
                  </a:lnTo>
                  <a:lnTo>
                    <a:pt x="319798" y="548195"/>
                  </a:lnTo>
                  <a:close/>
                </a:path>
                <a:path w="6351270" h="2218690">
                  <a:moveTo>
                    <a:pt x="333324" y="53543"/>
                  </a:moveTo>
                  <a:lnTo>
                    <a:pt x="13525" y="53543"/>
                  </a:lnTo>
                  <a:lnTo>
                    <a:pt x="13525" y="209842"/>
                  </a:lnTo>
                  <a:lnTo>
                    <a:pt x="333324" y="209842"/>
                  </a:lnTo>
                  <a:lnTo>
                    <a:pt x="333324" y="53543"/>
                  </a:lnTo>
                  <a:close/>
                </a:path>
                <a:path w="6351270" h="2218690">
                  <a:moveTo>
                    <a:pt x="333349" y="1056398"/>
                  </a:moveTo>
                  <a:lnTo>
                    <a:pt x="13550" y="1056398"/>
                  </a:lnTo>
                  <a:lnTo>
                    <a:pt x="13550" y="1212697"/>
                  </a:lnTo>
                  <a:lnTo>
                    <a:pt x="333349" y="1212697"/>
                  </a:lnTo>
                  <a:lnTo>
                    <a:pt x="333349" y="1056398"/>
                  </a:lnTo>
                  <a:close/>
                </a:path>
                <a:path w="6351270" h="2218690">
                  <a:moveTo>
                    <a:pt x="353148" y="2061895"/>
                  </a:moveTo>
                  <a:lnTo>
                    <a:pt x="33350" y="2061895"/>
                  </a:lnTo>
                  <a:lnTo>
                    <a:pt x="33350" y="2218194"/>
                  </a:lnTo>
                  <a:lnTo>
                    <a:pt x="353148" y="2218194"/>
                  </a:lnTo>
                  <a:lnTo>
                    <a:pt x="353148" y="2061895"/>
                  </a:lnTo>
                  <a:close/>
                </a:path>
                <a:path w="6351270" h="2218690">
                  <a:moveTo>
                    <a:pt x="353148" y="1552371"/>
                  </a:moveTo>
                  <a:lnTo>
                    <a:pt x="33350" y="1552371"/>
                  </a:lnTo>
                  <a:lnTo>
                    <a:pt x="33350" y="1708683"/>
                  </a:lnTo>
                  <a:lnTo>
                    <a:pt x="353148" y="1708683"/>
                  </a:lnTo>
                  <a:lnTo>
                    <a:pt x="353148" y="1552371"/>
                  </a:lnTo>
                  <a:close/>
                </a:path>
                <a:path w="6351270" h="2218690">
                  <a:moveTo>
                    <a:pt x="1178775" y="1291717"/>
                  </a:moveTo>
                  <a:lnTo>
                    <a:pt x="858977" y="1291717"/>
                  </a:lnTo>
                  <a:lnTo>
                    <a:pt x="858977" y="1448028"/>
                  </a:lnTo>
                  <a:lnTo>
                    <a:pt x="1178775" y="1448028"/>
                  </a:lnTo>
                  <a:lnTo>
                    <a:pt x="1178775" y="1291717"/>
                  </a:lnTo>
                  <a:close/>
                </a:path>
                <a:path w="6351270" h="2218690">
                  <a:moveTo>
                    <a:pt x="1178775" y="1002842"/>
                  </a:moveTo>
                  <a:lnTo>
                    <a:pt x="858977" y="1002842"/>
                  </a:lnTo>
                  <a:lnTo>
                    <a:pt x="858977" y="1266253"/>
                  </a:lnTo>
                  <a:lnTo>
                    <a:pt x="1178775" y="1266253"/>
                  </a:lnTo>
                  <a:lnTo>
                    <a:pt x="1178775" y="1002842"/>
                  </a:lnTo>
                  <a:close/>
                </a:path>
                <a:path w="6351270" h="2218690">
                  <a:moveTo>
                    <a:pt x="1178775" y="318312"/>
                  </a:moveTo>
                  <a:lnTo>
                    <a:pt x="858977" y="318312"/>
                  </a:lnTo>
                  <a:lnTo>
                    <a:pt x="858977" y="474611"/>
                  </a:lnTo>
                  <a:lnTo>
                    <a:pt x="1178775" y="474611"/>
                  </a:lnTo>
                  <a:lnTo>
                    <a:pt x="1178775" y="318312"/>
                  </a:lnTo>
                  <a:close/>
                </a:path>
                <a:path w="6351270" h="2218690">
                  <a:moveTo>
                    <a:pt x="1223530" y="0"/>
                  </a:moveTo>
                  <a:lnTo>
                    <a:pt x="903732" y="0"/>
                  </a:lnTo>
                  <a:lnTo>
                    <a:pt x="903732" y="263398"/>
                  </a:lnTo>
                  <a:lnTo>
                    <a:pt x="1223530" y="263398"/>
                  </a:lnTo>
                  <a:lnTo>
                    <a:pt x="1223530" y="0"/>
                  </a:lnTo>
                  <a:close/>
                </a:path>
                <a:path w="6351270" h="2218690">
                  <a:moveTo>
                    <a:pt x="2034159" y="815301"/>
                  </a:moveTo>
                  <a:lnTo>
                    <a:pt x="1714360" y="815301"/>
                  </a:lnTo>
                  <a:lnTo>
                    <a:pt x="1714360" y="971600"/>
                  </a:lnTo>
                  <a:lnTo>
                    <a:pt x="2034159" y="971600"/>
                  </a:lnTo>
                  <a:lnTo>
                    <a:pt x="2034159" y="815301"/>
                  </a:lnTo>
                  <a:close/>
                </a:path>
                <a:path w="6351270" h="2218690">
                  <a:moveTo>
                    <a:pt x="2034159" y="494652"/>
                  </a:moveTo>
                  <a:lnTo>
                    <a:pt x="1714360" y="494652"/>
                  </a:lnTo>
                  <a:lnTo>
                    <a:pt x="1714360" y="758050"/>
                  </a:lnTo>
                  <a:lnTo>
                    <a:pt x="2034159" y="758050"/>
                  </a:lnTo>
                  <a:lnTo>
                    <a:pt x="2034159" y="494652"/>
                  </a:lnTo>
                  <a:close/>
                </a:path>
                <a:path w="6351270" h="2218690">
                  <a:moveTo>
                    <a:pt x="2930550" y="1433144"/>
                  </a:moveTo>
                  <a:lnTo>
                    <a:pt x="2610751" y="1433144"/>
                  </a:lnTo>
                  <a:lnTo>
                    <a:pt x="2610751" y="1589443"/>
                  </a:lnTo>
                  <a:lnTo>
                    <a:pt x="2930550" y="1589443"/>
                  </a:lnTo>
                  <a:lnTo>
                    <a:pt x="2930550" y="1433144"/>
                  </a:lnTo>
                  <a:close/>
                </a:path>
                <a:path w="6351270" h="2218690">
                  <a:moveTo>
                    <a:pt x="2930550" y="1117701"/>
                  </a:moveTo>
                  <a:lnTo>
                    <a:pt x="2610751" y="1117701"/>
                  </a:lnTo>
                  <a:lnTo>
                    <a:pt x="2610751" y="1381099"/>
                  </a:lnTo>
                  <a:lnTo>
                    <a:pt x="2930550" y="1381099"/>
                  </a:lnTo>
                  <a:lnTo>
                    <a:pt x="2930550" y="1117701"/>
                  </a:lnTo>
                  <a:close/>
                </a:path>
                <a:path w="6351270" h="2218690">
                  <a:moveTo>
                    <a:pt x="3797223" y="1433144"/>
                  </a:moveTo>
                  <a:lnTo>
                    <a:pt x="3477425" y="1433144"/>
                  </a:lnTo>
                  <a:lnTo>
                    <a:pt x="3477425" y="1589443"/>
                  </a:lnTo>
                  <a:lnTo>
                    <a:pt x="3797223" y="1589443"/>
                  </a:lnTo>
                  <a:lnTo>
                    <a:pt x="3797223" y="1433144"/>
                  </a:lnTo>
                  <a:close/>
                </a:path>
                <a:path w="6351270" h="2218690">
                  <a:moveTo>
                    <a:pt x="3797223" y="1117701"/>
                  </a:moveTo>
                  <a:lnTo>
                    <a:pt x="3477425" y="1117701"/>
                  </a:lnTo>
                  <a:lnTo>
                    <a:pt x="3477425" y="1381099"/>
                  </a:lnTo>
                  <a:lnTo>
                    <a:pt x="3797223" y="1381099"/>
                  </a:lnTo>
                  <a:lnTo>
                    <a:pt x="3797223" y="1117701"/>
                  </a:lnTo>
                  <a:close/>
                </a:path>
                <a:path w="6351270" h="2218690">
                  <a:moveTo>
                    <a:pt x="4595253" y="1117701"/>
                  </a:moveTo>
                  <a:lnTo>
                    <a:pt x="4275455" y="1117701"/>
                  </a:lnTo>
                  <a:lnTo>
                    <a:pt x="4275455" y="1381099"/>
                  </a:lnTo>
                  <a:lnTo>
                    <a:pt x="4595253" y="1381099"/>
                  </a:lnTo>
                  <a:lnTo>
                    <a:pt x="4595253" y="1117701"/>
                  </a:lnTo>
                  <a:close/>
                </a:path>
                <a:path w="6351270" h="2218690">
                  <a:moveTo>
                    <a:pt x="4663910" y="1433144"/>
                  </a:moveTo>
                  <a:lnTo>
                    <a:pt x="4344098" y="1433144"/>
                  </a:lnTo>
                  <a:lnTo>
                    <a:pt x="4344098" y="1589443"/>
                  </a:lnTo>
                  <a:lnTo>
                    <a:pt x="4663910" y="1589443"/>
                  </a:lnTo>
                  <a:lnTo>
                    <a:pt x="4663910" y="1433144"/>
                  </a:lnTo>
                  <a:close/>
                </a:path>
                <a:path w="6351270" h="2218690">
                  <a:moveTo>
                    <a:pt x="5463756" y="1117701"/>
                  </a:moveTo>
                  <a:lnTo>
                    <a:pt x="5143957" y="1117701"/>
                  </a:lnTo>
                  <a:lnTo>
                    <a:pt x="5143957" y="1381099"/>
                  </a:lnTo>
                  <a:lnTo>
                    <a:pt x="5463756" y="1381099"/>
                  </a:lnTo>
                  <a:lnTo>
                    <a:pt x="5463756" y="1117701"/>
                  </a:lnTo>
                  <a:close/>
                </a:path>
                <a:path w="6351270" h="2218690">
                  <a:moveTo>
                    <a:pt x="5530583" y="1433144"/>
                  </a:moveTo>
                  <a:lnTo>
                    <a:pt x="5210784" y="1433144"/>
                  </a:lnTo>
                  <a:lnTo>
                    <a:pt x="5210784" y="1589443"/>
                  </a:lnTo>
                  <a:lnTo>
                    <a:pt x="5530583" y="1589443"/>
                  </a:lnTo>
                  <a:lnTo>
                    <a:pt x="5530583" y="1433144"/>
                  </a:lnTo>
                  <a:close/>
                </a:path>
                <a:path w="6351270" h="2218690">
                  <a:moveTo>
                    <a:pt x="6332258" y="1117701"/>
                  </a:moveTo>
                  <a:lnTo>
                    <a:pt x="6012459" y="1117701"/>
                  </a:lnTo>
                  <a:lnTo>
                    <a:pt x="6012459" y="1381099"/>
                  </a:lnTo>
                  <a:lnTo>
                    <a:pt x="6332258" y="1381099"/>
                  </a:lnTo>
                  <a:lnTo>
                    <a:pt x="6332258" y="1117701"/>
                  </a:lnTo>
                  <a:close/>
                </a:path>
                <a:path w="6351270" h="2218690">
                  <a:moveTo>
                    <a:pt x="6351105" y="1433144"/>
                  </a:moveTo>
                  <a:lnTo>
                    <a:pt x="6031306" y="1433144"/>
                  </a:lnTo>
                  <a:lnTo>
                    <a:pt x="6031306" y="1589443"/>
                  </a:lnTo>
                  <a:lnTo>
                    <a:pt x="6351105" y="1589443"/>
                  </a:lnTo>
                  <a:lnTo>
                    <a:pt x="6351105" y="1433144"/>
                  </a:lnTo>
                  <a:close/>
                </a:path>
              </a:pathLst>
            </a:custGeom>
            <a:solidFill>
              <a:srgbClr val="FFFFFF"/>
            </a:solidFill>
          </p:spPr>
          <p:txBody>
            <a:bodyPr wrap="square" lIns="0" tIns="0" rIns="0" bIns="0" rtlCol="0"/>
            <a:lstStyle/>
            <a:p>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3" name="object 2"/>
          <p:cNvPicPr/>
          <p:nvPr/>
        </p:nvPicPr>
        <p:blipFill>
          <a:blip r:embed="rId2" cstate="print"/>
          <a:stretch>
            <a:fillRect/>
          </a:stretch>
        </p:blipFill>
        <p:spPr>
          <a:xfrm>
            <a:off x="990600" y="1143000"/>
            <a:ext cx="3047999" cy="685799"/>
          </a:xfrm>
          <a:prstGeom prst="rect">
            <a:avLst/>
          </a:prstGeom>
        </p:spPr>
      </p:pic>
      <p:grpSp>
        <p:nvGrpSpPr>
          <p:cNvPr id="10" name="object 4"/>
          <p:cNvGrpSpPr/>
          <p:nvPr/>
        </p:nvGrpSpPr>
        <p:grpSpPr>
          <a:xfrm>
            <a:off x="2479675" y="2644142"/>
            <a:ext cx="6588125" cy="2385060"/>
            <a:chOff x="1340725" y="858425"/>
            <a:chExt cx="6588125" cy="2385060"/>
          </a:xfrm>
        </p:grpSpPr>
        <p:pic>
          <p:nvPicPr>
            <p:cNvPr id="11" name="object 5"/>
            <p:cNvPicPr/>
            <p:nvPr/>
          </p:nvPicPr>
          <p:blipFill>
            <a:blip r:embed="rId3" cstate="print"/>
            <a:stretch>
              <a:fillRect/>
            </a:stretch>
          </p:blipFill>
          <p:spPr>
            <a:xfrm>
              <a:off x="1340725" y="858425"/>
              <a:ext cx="6587699" cy="2369574"/>
            </a:xfrm>
            <a:prstGeom prst="rect">
              <a:avLst/>
            </a:prstGeom>
          </p:spPr>
        </p:pic>
        <p:sp>
          <p:nvSpPr>
            <p:cNvPr id="12" name="object 6"/>
            <p:cNvSpPr/>
            <p:nvPr/>
          </p:nvSpPr>
          <p:spPr>
            <a:xfrm>
              <a:off x="1577314" y="1078826"/>
              <a:ext cx="6351270" cy="2164715"/>
            </a:xfrm>
            <a:custGeom>
              <a:avLst/>
              <a:gdLst/>
              <a:ahLst/>
              <a:cxnLst/>
              <a:rect l="l" t="t" r="r" b="b"/>
              <a:pathLst>
                <a:path w="6351270" h="2164715">
                  <a:moveTo>
                    <a:pt x="319798" y="989304"/>
                  </a:moveTo>
                  <a:lnTo>
                    <a:pt x="0" y="989304"/>
                  </a:lnTo>
                  <a:lnTo>
                    <a:pt x="0" y="1145603"/>
                  </a:lnTo>
                  <a:lnTo>
                    <a:pt x="319798" y="1145603"/>
                  </a:lnTo>
                  <a:lnTo>
                    <a:pt x="319798" y="989304"/>
                  </a:lnTo>
                  <a:close/>
                </a:path>
                <a:path w="6351270" h="2164715">
                  <a:moveTo>
                    <a:pt x="319798" y="494652"/>
                  </a:moveTo>
                  <a:lnTo>
                    <a:pt x="0" y="494652"/>
                  </a:lnTo>
                  <a:lnTo>
                    <a:pt x="0" y="650951"/>
                  </a:lnTo>
                  <a:lnTo>
                    <a:pt x="319798" y="650951"/>
                  </a:lnTo>
                  <a:lnTo>
                    <a:pt x="319798" y="494652"/>
                  </a:lnTo>
                  <a:close/>
                </a:path>
                <a:path w="6351270" h="2164715">
                  <a:moveTo>
                    <a:pt x="319798" y="0"/>
                  </a:moveTo>
                  <a:lnTo>
                    <a:pt x="0" y="0"/>
                  </a:lnTo>
                  <a:lnTo>
                    <a:pt x="0" y="156298"/>
                  </a:lnTo>
                  <a:lnTo>
                    <a:pt x="319798" y="156298"/>
                  </a:lnTo>
                  <a:lnTo>
                    <a:pt x="319798" y="0"/>
                  </a:lnTo>
                  <a:close/>
                </a:path>
                <a:path w="6351270" h="2164715">
                  <a:moveTo>
                    <a:pt x="353148" y="2008352"/>
                  </a:moveTo>
                  <a:lnTo>
                    <a:pt x="33350" y="2008352"/>
                  </a:lnTo>
                  <a:lnTo>
                    <a:pt x="33350" y="2164651"/>
                  </a:lnTo>
                  <a:lnTo>
                    <a:pt x="353148" y="2164651"/>
                  </a:lnTo>
                  <a:lnTo>
                    <a:pt x="353148" y="2008352"/>
                  </a:lnTo>
                  <a:close/>
                </a:path>
                <a:path w="6351270" h="2164715">
                  <a:moveTo>
                    <a:pt x="353148" y="1498828"/>
                  </a:moveTo>
                  <a:lnTo>
                    <a:pt x="33350" y="1498828"/>
                  </a:lnTo>
                  <a:lnTo>
                    <a:pt x="33350" y="1655140"/>
                  </a:lnTo>
                  <a:lnTo>
                    <a:pt x="353148" y="1655140"/>
                  </a:lnTo>
                  <a:lnTo>
                    <a:pt x="353148" y="1498828"/>
                  </a:lnTo>
                  <a:close/>
                </a:path>
                <a:path w="6351270" h="2164715">
                  <a:moveTo>
                    <a:pt x="1178775" y="1238173"/>
                  </a:moveTo>
                  <a:lnTo>
                    <a:pt x="858977" y="1238173"/>
                  </a:lnTo>
                  <a:lnTo>
                    <a:pt x="858977" y="1394485"/>
                  </a:lnTo>
                  <a:lnTo>
                    <a:pt x="1178775" y="1394485"/>
                  </a:lnTo>
                  <a:lnTo>
                    <a:pt x="1178775" y="1238173"/>
                  </a:lnTo>
                  <a:close/>
                </a:path>
                <a:path w="6351270" h="2164715">
                  <a:moveTo>
                    <a:pt x="1178775" y="264769"/>
                  </a:moveTo>
                  <a:lnTo>
                    <a:pt x="858977" y="264769"/>
                  </a:lnTo>
                  <a:lnTo>
                    <a:pt x="858977" y="421068"/>
                  </a:lnTo>
                  <a:lnTo>
                    <a:pt x="1178775" y="421068"/>
                  </a:lnTo>
                  <a:lnTo>
                    <a:pt x="1178775" y="264769"/>
                  </a:lnTo>
                  <a:close/>
                </a:path>
                <a:path w="6351270" h="2164715">
                  <a:moveTo>
                    <a:pt x="2034159" y="761758"/>
                  </a:moveTo>
                  <a:lnTo>
                    <a:pt x="1714360" y="761758"/>
                  </a:lnTo>
                  <a:lnTo>
                    <a:pt x="1714360" y="918057"/>
                  </a:lnTo>
                  <a:lnTo>
                    <a:pt x="2034159" y="918057"/>
                  </a:lnTo>
                  <a:lnTo>
                    <a:pt x="2034159" y="761758"/>
                  </a:lnTo>
                  <a:close/>
                </a:path>
                <a:path w="6351270" h="2164715">
                  <a:moveTo>
                    <a:pt x="2930550" y="1379601"/>
                  </a:moveTo>
                  <a:lnTo>
                    <a:pt x="2610751" y="1379601"/>
                  </a:lnTo>
                  <a:lnTo>
                    <a:pt x="2610751" y="1535899"/>
                  </a:lnTo>
                  <a:lnTo>
                    <a:pt x="2930550" y="1535899"/>
                  </a:lnTo>
                  <a:lnTo>
                    <a:pt x="2930550" y="1379601"/>
                  </a:lnTo>
                  <a:close/>
                </a:path>
                <a:path w="6351270" h="2164715">
                  <a:moveTo>
                    <a:pt x="3797223" y="1379601"/>
                  </a:moveTo>
                  <a:lnTo>
                    <a:pt x="3477425" y="1379601"/>
                  </a:lnTo>
                  <a:lnTo>
                    <a:pt x="3477425" y="1535899"/>
                  </a:lnTo>
                  <a:lnTo>
                    <a:pt x="3797223" y="1535899"/>
                  </a:lnTo>
                  <a:lnTo>
                    <a:pt x="3797223" y="1379601"/>
                  </a:lnTo>
                  <a:close/>
                </a:path>
                <a:path w="6351270" h="2164715">
                  <a:moveTo>
                    <a:pt x="4663910" y="1379601"/>
                  </a:moveTo>
                  <a:lnTo>
                    <a:pt x="4344098" y="1379601"/>
                  </a:lnTo>
                  <a:lnTo>
                    <a:pt x="4344098" y="1535899"/>
                  </a:lnTo>
                  <a:lnTo>
                    <a:pt x="4663910" y="1535899"/>
                  </a:lnTo>
                  <a:lnTo>
                    <a:pt x="4663910" y="1379601"/>
                  </a:lnTo>
                  <a:close/>
                </a:path>
                <a:path w="6351270" h="2164715">
                  <a:moveTo>
                    <a:pt x="5530583" y="1379601"/>
                  </a:moveTo>
                  <a:lnTo>
                    <a:pt x="5210784" y="1379601"/>
                  </a:lnTo>
                  <a:lnTo>
                    <a:pt x="5210784" y="1535899"/>
                  </a:lnTo>
                  <a:lnTo>
                    <a:pt x="5530583" y="1535899"/>
                  </a:lnTo>
                  <a:lnTo>
                    <a:pt x="5530583" y="1379601"/>
                  </a:lnTo>
                  <a:close/>
                </a:path>
                <a:path w="6351270" h="2164715">
                  <a:moveTo>
                    <a:pt x="6351105" y="1379601"/>
                  </a:moveTo>
                  <a:lnTo>
                    <a:pt x="6031306" y="1379601"/>
                  </a:lnTo>
                  <a:lnTo>
                    <a:pt x="6031306" y="1535899"/>
                  </a:lnTo>
                  <a:lnTo>
                    <a:pt x="6351105" y="1535899"/>
                  </a:lnTo>
                  <a:lnTo>
                    <a:pt x="6351105" y="1379601"/>
                  </a:lnTo>
                  <a:close/>
                </a:path>
              </a:pathLst>
            </a:custGeom>
            <a:solidFill>
              <a:srgbClr val="FFFFFF"/>
            </a:solidFill>
          </p:spPr>
          <p:txBody>
            <a:bodyPr wrap="square" lIns="0" tIns="0" rIns="0" bIns="0" rtlCol="0"/>
            <a:lstStyle/>
            <a:p>
              <a:endParaRPr/>
            </a:p>
          </p:txBody>
        </p:sp>
      </p:grpSp>
      <p:pic>
        <p:nvPicPr>
          <p:cNvPr id="13" name="object 4"/>
          <p:cNvPicPr/>
          <p:nvPr/>
        </p:nvPicPr>
        <p:blipFill>
          <a:blip r:embed="rId4" cstate="print"/>
          <a:stretch>
            <a:fillRect/>
          </a:stretch>
        </p:blipFill>
        <p:spPr>
          <a:xfrm>
            <a:off x="5943600" y="5064338"/>
            <a:ext cx="4145497" cy="996524"/>
          </a:xfrm>
          <a:prstGeom prst="rect">
            <a:avLst/>
          </a:prstGeom>
        </p:spPr>
      </p:pic>
      <p:pic>
        <p:nvPicPr>
          <p:cNvPr id="14" name="object 5"/>
          <p:cNvPicPr/>
          <p:nvPr/>
        </p:nvPicPr>
        <p:blipFill>
          <a:blip r:embed="rId5" cstate="print"/>
          <a:stretch>
            <a:fillRect/>
          </a:stretch>
        </p:blipFill>
        <p:spPr>
          <a:xfrm>
            <a:off x="1348722" y="5064338"/>
            <a:ext cx="3920760" cy="996536"/>
          </a:xfrm>
          <a:prstGeom prst="rect">
            <a:avLst/>
          </a:prstGeom>
        </p:spPr>
      </p:pic>
      <p:sp>
        <p:nvSpPr>
          <p:cNvPr id="15" name="object 6"/>
          <p:cNvSpPr/>
          <p:nvPr/>
        </p:nvSpPr>
        <p:spPr>
          <a:xfrm>
            <a:off x="5650373" y="5102463"/>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3" name="object 2"/>
          <p:cNvPicPr/>
          <p:nvPr/>
        </p:nvPicPr>
        <p:blipFill>
          <a:blip r:embed="rId2" cstate="print"/>
          <a:stretch>
            <a:fillRect/>
          </a:stretch>
        </p:blipFill>
        <p:spPr>
          <a:xfrm>
            <a:off x="990600" y="1143000"/>
            <a:ext cx="3047999" cy="685799"/>
          </a:xfrm>
          <a:prstGeom prst="rect">
            <a:avLst/>
          </a:prstGeom>
        </p:spPr>
      </p:pic>
      <p:grpSp>
        <p:nvGrpSpPr>
          <p:cNvPr id="22" name="object 4"/>
          <p:cNvGrpSpPr/>
          <p:nvPr/>
        </p:nvGrpSpPr>
        <p:grpSpPr>
          <a:xfrm>
            <a:off x="2518946" y="2590800"/>
            <a:ext cx="7647940" cy="3445510"/>
            <a:chOff x="1340725" y="858425"/>
            <a:chExt cx="7647940" cy="3445510"/>
          </a:xfrm>
        </p:grpSpPr>
        <p:pic>
          <p:nvPicPr>
            <p:cNvPr id="23" name="object 5"/>
            <p:cNvPicPr/>
            <p:nvPr/>
          </p:nvPicPr>
          <p:blipFill>
            <a:blip r:embed="rId3" cstate="print"/>
            <a:stretch>
              <a:fillRect/>
            </a:stretch>
          </p:blipFill>
          <p:spPr>
            <a:xfrm>
              <a:off x="1340725" y="858425"/>
              <a:ext cx="6587699" cy="2369574"/>
            </a:xfrm>
            <a:prstGeom prst="rect">
              <a:avLst/>
            </a:prstGeom>
          </p:spPr>
        </p:pic>
        <p:sp>
          <p:nvSpPr>
            <p:cNvPr id="24" name="object 6"/>
            <p:cNvSpPr/>
            <p:nvPr/>
          </p:nvSpPr>
          <p:spPr>
            <a:xfrm>
              <a:off x="6707950" y="2056524"/>
              <a:ext cx="1297940"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pic>
          <p:nvPicPr>
            <p:cNvPr id="25" name="object 7"/>
            <p:cNvPicPr/>
            <p:nvPr/>
          </p:nvPicPr>
          <p:blipFill>
            <a:blip r:embed="rId4" cstate="print"/>
            <a:stretch>
              <a:fillRect/>
            </a:stretch>
          </p:blipFill>
          <p:spPr>
            <a:xfrm>
              <a:off x="4785801" y="3307025"/>
              <a:ext cx="4145497" cy="996524"/>
            </a:xfrm>
            <a:prstGeom prst="rect">
              <a:avLst/>
            </a:prstGeom>
          </p:spPr>
        </p:pic>
        <p:sp>
          <p:nvSpPr>
            <p:cNvPr id="26" name="object 8"/>
            <p:cNvSpPr/>
            <p:nvPr/>
          </p:nvSpPr>
          <p:spPr>
            <a:xfrm>
              <a:off x="4756875" y="3197274"/>
              <a:ext cx="4222750"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p:sp>
          <p:nvSpPr>
            <p:cNvPr id="27" name="object 9"/>
            <p:cNvSpPr/>
            <p:nvPr/>
          </p:nvSpPr>
          <p:spPr>
            <a:xfrm>
              <a:off x="1577314" y="1078826"/>
              <a:ext cx="5530850" cy="2164715"/>
            </a:xfrm>
            <a:custGeom>
              <a:avLst/>
              <a:gdLst/>
              <a:ahLst/>
              <a:cxnLst/>
              <a:rect l="l" t="t" r="r" b="b"/>
              <a:pathLst>
                <a:path w="5530850" h="2164715">
                  <a:moveTo>
                    <a:pt x="319798" y="494652"/>
                  </a:moveTo>
                  <a:lnTo>
                    <a:pt x="0" y="494652"/>
                  </a:lnTo>
                  <a:lnTo>
                    <a:pt x="0" y="650951"/>
                  </a:lnTo>
                  <a:lnTo>
                    <a:pt x="319798" y="650951"/>
                  </a:lnTo>
                  <a:lnTo>
                    <a:pt x="319798" y="494652"/>
                  </a:lnTo>
                  <a:close/>
                </a:path>
                <a:path w="5530850" h="2164715">
                  <a:moveTo>
                    <a:pt x="331203" y="989304"/>
                  </a:moveTo>
                  <a:lnTo>
                    <a:pt x="0" y="989304"/>
                  </a:lnTo>
                  <a:lnTo>
                    <a:pt x="0" y="1145603"/>
                  </a:lnTo>
                  <a:lnTo>
                    <a:pt x="331203" y="1145603"/>
                  </a:lnTo>
                  <a:lnTo>
                    <a:pt x="331203" y="989304"/>
                  </a:lnTo>
                  <a:close/>
                </a:path>
                <a:path w="5530850" h="2164715">
                  <a:moveTo>
                    <a:pt x="331203" y="0"/>
                  </a:moveTo>
                  <a:lnTo>
                    <a:pt x="0" y="0"/>
                  </a:lnTo>
                  <a:lnTo>
                    <a:pt x="0" y="156298"/>
                  </a:lnTo>
                  <a:lnTo>
                    <a:pt x="331203" y="156298"/>
                  </a:lnTo>
                  <a:lnTo>
                    <a:pt x="331203" y="0"/>
                  </a:lnTo>
                  <a:close/>
                </a:path>
                <a:path w="5530850" h="2164715">
                  <a:moveTo>
                    <a:pt x="353148" y="2008352"/>
                  </a:moveTo>
                  <a:lnTo>
                    <a:pt x="33350" y="2008352"/>
                  </a:lnTo>
                  <a:lnTo>
                    <a:pt x="33350" y="2164651"/>
                  </a:lnTo>
                  <a:lnTo>
                    <a:pt x="353148" y="2164651"/>
                  </a:lnTo>
                  <a:lnTo>
                    <a:pt x="353148" y="2008352"/>
                  </a:lnTo>
                  <a:close/>
                </a:path>
                <a:path w="5530850" h="2164715">
                  <a:moveTo>
                    <a:pt x="353148" y="1498828"/>
                  </a:moveTo>
                  <a:lnTo>
                    <a:pt x="33350" y="1498828"/>
                  </a:lnTo>
                  <a:lnTo>
                    <a:pt x="33350" y="1655140"/>
                  </a:lnTo>
                  <a:lnTo>
                    <a:pt x="353148" y="1655140"/>
                  </a:lnTo>
                  <a:lnTo>
                    <a:pt x="353148" y="1498828"/>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28" name="object 10"/>
          <p:cNvPicPr/>
          <p:nvPr/>
        </p:nvPicPr>
        <p:blipFill>
          <a:blip r:embed="rId5" cstate="print"/>
          <a:stretch>
            <a:fillRect/>
          </a:stretch>
        </p:blipFill>
        <p:spPr>
          <a:xfrm>
            <a:off x="1447800" y="5039388"/>
            <a:ext cx="3920760" cy="996536"/>
          </a:xfrm>
          <a:prstGeom prst="rect">
            <a:avLst/>
          </a:prstGeom>
        </p:spPr>
      </p:pic>
      <p:sp>
        <p:nvSpPr>
          <p:cNvPr id="29" name="object 11"/>
          <p:cNvSpPr/>
          <p:nvPr/>
        </p:nvSpPr>
        <p:spPr>
          <a:xfrm>
            <a:off x="5655094" y="5065856"/>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pSp>
        <p:nvGrpSpPr>
          <p:cNvPr id="3" name="object 4"/>
          <p:cNvGrpSpPr/>
          <p:nvPr/>
        </p:nvGrpSpPr>
        <p:grpSpPr>
          <a:xfrm>
            <a:off x="2514600" y="2590800"/>
            <a:ext cx="7647940" cy="3445510"/>
            <a:chOff x="1340725" y="858425"/>
            <a:chExt cx="7647940" cy="3445510"/>
          </a:xfrm>
        </p:grpSpPr>
        <p:pic>
          <p:nvPicPr>
            <p:cNvPr id="4" name="object 5"/>
            <p:cNvPicPr/>
            <p:nvPr/>
          </p:nvPicPr>
          <p:blipFill>
            <a:blip r:embed="rId2" cstate="print"/>
            <a:stretch>
              <a:fillRect/>
            </a:stretch>
          </p:blipFill>
          <p:spPr>
            <a:xfrm>
              <a:off x="1340725" y="858425"/>
              <a:ext cx="6587699" cy="2369574"/>
            </a:xfrm>
            <a:prstGeom prst="rect">
              <a:avLst/>
            </a:prstGeom>
          </p:spPr>
        </p:pic>
        <p:sp>
          <p:nvSpPr>
            <p:cNvPr id="5" name="object 6"/>
            <p:cNvSpPr/>
            <p:nvPr/>
          </p:nvSpPr>
          <p:spPr>
            <a:xfrm>
              <a:off x="6707950" y="2056524"/>
              <a:ext cx="1297940"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pic>
          <p:nvPicPr>
            <p:cNvPr id="6" name="object 7"/>
            <p:cNvPicPr/>
            <p:nvPr/>
          </p:nvPicPr>
          <p:blipFill>
            <a:blip r:embed="rId3" cstate="print"/>
            <a:stretch>
              <a:fillRect/>
            </a:stretch>
          </p:blipFill>
          <p:spPr>
            <a:xfrm>
              <a:off x="4785801" y="3307025"/>
              <a:ext cx="4145497" cy="996524"/>
            </a:xfrm>
            <a:prstGeom prst="rect">
              <a:avLst/>
            </a:prstGeom>
          </p:spPr>
        </p:pic>
        <p:sp>
          <p:nvSpPr>
            <p:cNvPr id="7" name="object 8"/>
            <p:cNvSpPr/>
            <p:nvPr/>
          </p:nvSpPr>
          <p:spPr>
            <a:xfrm>
              <a:off x="4756875" y="3197274"/>
              <a:ext cx="4222750"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p:sp>
          <p:nvSpPr>
            <p:cNvPr id="8" name="object 9"/>
            <p:cNvSpPr/>
            <p:nvPr/>
          </p:nvSpPr>
          <p:spPr>
            <a:xfrm>
              <a:off x="1577314" y="1078826"/>
              <a:ext cx="4664075" cy="2164715"/>
            </a:xfrm>
            <a:custGeom>
              <a:avLst/>
              <a:gdLst/>
              <a:ahLst/>
              <a:cxnLst/>
              <a:rect l="l" t="t" r="r" b="b"/>
              <a:pathLst>
                <a:path w="4664075" h="2164715">
                  <a:moveTo>
                    <a:pt x="319798" y="494652"/>
                  </a:moveTo>
                  <a:lnTo>
                    <a:pt x="0" y="494652"/>
                  </a:lnTo>
                  <a:lnTo>
                    <a:pt x="0" y="650951"/>
                  </a:lnTo>
                  <a:lnTo>
                    <a:pt x="319798" y="650951"/>
                  </a:lnTo>
                  <a:lnTo>
                    <a:pt x="319798" y="494652"/>
                  </a:lnTo>
                  <a:close/>
                </a:path>
                <a:path w="4664075" h="2164715">
                  <a:moveTo>
                    <a:pt x="331203" y="989304"/>
                  </a:moveTo>
                  <a:lnTo>
                    <a:pt x="0" y="989304"/>
                  </a:lnTo>
                  <a:lnTo>
                    <a:pt x="0" y="1145603"/>
                  </a:lnTo>
                  <a:lnTo>
                    <a:pt x="331203" y="1145603"/>
                  </a:lnTo>
                  <a:lnTo>
                    <a:pt x="331203" y="989304"/>
                  </a:lnTo>
                  <a:close/>
                </a:path>
                <a:path w="4664075" h="2164715">
                  <a:moveTo>
                    <a:pt x="331203" y="0"/>
                  </a:moveTo>
                  <a:lnTo>
                    <a:pt x="0" y="0"/>
                  </a:lnTo>
                  <a:lnTo>
                    <a:pt x="0" y="156298"/>
                  </a:lnTo>
                  <a:lnTo>
                    <a:pt x="331203" y="156298"/>
                  </a:lnTo>
                  <a:lnTo>
                    <a:pt x="331203" y="0"/>
                  </a:lnTo>
                  <a:close/>
                </a:path>
                <a:path w="4664075" h="2164715">
                  <a:moveTo>
                    <a:pt x="353148" y="2008352"/>
                  </a:moveTo>
                  <a:lnTo>
                    <a:pt x="33350" y="2008352"/>
                  </a:lnTo>
                  <a:lnTo>
                    <a:pt x="33350" y="2164651"/>
                  </a:lnTo>
                  <a:lnTo>
                    <a:pt x="353148" y="2164651"/>
                  </a:lnTo>
                  <a:lnTo>
                    <a:pt x="353148" y="2008352"/>
                  </a:lnTo>
                  <a:close/>
                </a:path>
                <a:path w="4664075" h="2164715">
                  <a:moveTo>
                    <a:pt x="353148" y="1498828"/>
                  </a:moveTo>
                  <a:lnTo>
                    <a:pt x="33350" y="1498828"/>
                  </a:lnTo>
                  <a:lnTo>
                    <a:pt x="33350" y="1655140"/>
                  </a:lnTo>
                  <a:lnTo>
                    <a:pt x="353148" y="1655140"/>
                  </a:lnTo>
                  <a:lnTo>
                    <a:pt x="353148" y="1498828"/>
                  </a:lnTo>
                  <a:close/>
                </a:path>
                <a:path w="4664075" h="2164715">
                  <a:moveTo>
                    <a:pt x="1178775" y="1238173"/>
                  </a:moveTo>
                  <a:lnTo>
                    <a:pt x="858977" y="1238173"/>
                  </a:lnTo>
                  <a:lnTo>
                    <a:pt x="858977" y="1394485"/>
                  </a:lnTo>
                  <a:lnTo>
                    <a:pt x="1178775" y="1394485"/>
                  </a:lnTo>
                  <a:lnTo>
                    <a:pt x="1178775" y="1238173"/>
                  </a:lnTo>
                  <a:close/>
                </a:path>
                <a:path w="4664075" h="2164715">
                  <a:moveTo>
                    <a:pt x="1178775" y="264769"/>
                  </a:moveTo>
                  <a:lnTo>
                    <a:pt x="858977" y="264769"/>
                  </a:lnTo>
                  <a:lnTo>
                    <a:pt x="858977" y="421068"/>
                  </a:lnTo>
                  <a:lnTo>
                    <a:pt x="1178775" y="421068"/>
                  </a:lnTo>
                  <a:lnTo>
                    <a:pt x="1178775" y="264769"/>
                  </a:lnTo>
                  <a:close/>
                </a:path>
                <a:path w="4664075" h="2164715">
                  <a:moveTo>
                    <a:pt x="2034159" y="761758"/>
                  </a:moveTo>
                  <a:lnTo>
                    <a:pt x="1714360" y="761758"/>
                  </a:lnTo>
                  <a:lnTo>
                    <a:pt x="1714360" y="918057"/>
                  </a:lnTo>
                  <a:lnTo>
                    <a:pt x="2034159" y="918057"/>
                  </a:lnTo>
                  <a:lnTo>
                    <a:pt x="2034159" y="761758"/>
                  </a:lnTo>
                  <a:close/>
                </a:path>
                <a:path w="4664075" h="2164715">
                  <a:moveTo>
                    <a:pt x="2930550" y="1379601"/>
                  </a:moveTo>
                  <a:lnTo>
                    <a:pt x="2610751" y="1379601"/>
                  </a:lnTo>
                  <a:lnTo>
                    <a:pt x="2610751" y="1535899"/>
                  </a:lnTo>
                  <a:lnTo>
                    <a:pt x="2930550" y="1535899"/>
                  </a:lnTo>
                  <a:lnTo>
                    <a:pt x="2930550" y="1379601"/>
                  </a:lnTo>
                  <a:close/>
                </a:path>
                <a:path w="4664075" h="2164715">
                  <a:moveTo>
                    <a:pt x="3797223" y="1379601"/>
                  </a:moveTo>
                  <a:lnTo>
                    <a:pt x="3477425" y="1379601"/>
                  </a:lnTo>
                  <a:lnTo>
                    <a:pt x="3477425" y="1535899"/>
                  </a:lnTo>
                  <a:lnTo>
                    <a:pt x="3797223" y="1535899"/>
                  </a:lnTo>
                  <a:lnTo>
                    <a:pt x="3797223" y="1379601"/>
                  </a:lnTo>
                  <a:close/>
                </a:path>
                <a:path w="4664075" h="2164715">
                  <a:moveTo>
                    <a:pt x="4663910" y="1379601"/>
                  </a:moveTo>
                  <a:lnTo>
                    <a:pt x="4344098" y="1379601"/>
                  </a:lnTo>
                  <a:lnTo>
                    <a:pt x="4344098" y="1535899"/>
                  </a:lnTo>
                  <a:lnTo>
                    <a:pt x="4663910" y="1535899"/>
                  </a:lnTo>
                  <a:lnTo>
                    <a:pt x="4663910" y="1379601"/>
                  </a:lnTo>
                  <a:close/>
                </a:path>
              </a:pathLst>
            </a:custGeom>
            <a:solidFill>
              <a:srgbClr val="FFFFFF"/>
            </a:solidFill>
          </p:spPr>
          <p:txBody>
            <a:bodyPr wrap="square" lIns="0" tIns="0" rIns="0" bIns="0" rtlCol="0"/>
            <a:lstStyle/>
            <a:p>
              <a:endParaRPr/>
            </a:p>
          </p:txBody>
        </p:sp>
        <p:pic>
          <p:nvPicPr>
            <p:cNvPr id="9" name="object 10"/>
            <p:cNvPicPr/>
            <p:nvPr/>
          </p:nvPicPr>
          <p:blipFill>
            <a:blip r:embed="rId4" cstate="print"/>
            <a:stretch>
              <a:fillRect/>
            </a:stretch>
          </p:blipFill>
          <p:spPr>
            <a:xfrm>
              <a:off x="6495250" y="1499875"/>
              <a:ext cx="1828799" cy="400049"/>
            </a:xfrm>
            <a:prstGeom prst="rect">
              <a:avLst/>
            </a:prstGeom>
          </p:spPr>
        </p:pic>
      </p:grpSp>
      <p:pic>
        <p:nvPicPr>
          <p:cNvPr id="10" name="object 11"/>
          <p:cNvPicPr/>
          <p:nvPr/>
        </p:nvPicPr>
        <p:blipFill>
          <a:blip r:embed="rId5" cstate="print"/>
          <a:stretch>
            <a:fillRect/>
          </a:stretch>
        </p:blipFill>
        <p:spPr>
          <a:xfrm>
            <a:off x="1440999" y="5039400"/>
            <a:ext cx="3920760" cy="996536"/>
          </a:xfrm>
          <a:prstGeom prst="rect">
            <a:avLst/>
          </a:prstGeom>
        </p:spPr>
      </p:pic>
      <p:sp>
        <p:nvSpPr>
          <p:cNvPr id="11" name="object 12"/>
          <p:cNvSpPr/>
          <p:nvPr/>
        </p:nvSpPr>
        <p:spPr>
          <a:xfrm>
            <a:off x="5666450" y="507752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13"/>
          <p:cNvSpPr txBox="1"/>
          <p:nvPr/>
        </p:nvSpPr>
        <p:spPr>
          <a:xfrm>
            <a:off x="7311462" y="2681763"/>
            <a:ext cx="79629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90204"/>
                <a:cs typeface="Arial" panose="020B0604020202090204"/>
              </a:rPr>
              <a:t>Upstream gradient</a:t>
            </a:r>
            <a:endParaRPr sz="1400">
              <a:latin typeface="Arial" panose="020B0604020202090204"/>
              <a:cs typeface="Arial" panose="020B0604020202090204"/>
            </a:endParaRPr>
          </a:p>
        </p:txBody>
      </p:sp>
      <p:sp>
        <p:nvSpPr>
          <p:cNvPr id="13" name="object 14"/>
          <p:cNvSpPr txBox="1"/>
          <p:nvPr/>
        </p:nvSpPr>
        <p:spPr>
          <a:xfrm>
            <a:off x="8260688" y="2681763"/>
            <a:ext cx="66675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90204"/>
                <a:cs typeface="Arial" panose="020B0604020202090204"/>
              </a:rPr>
              <a:t>Local gradient</a:t>
            </a:r>
            <a:endParaRPr sz="1400">
              <a:latin typeface="Arial" panose="020B0604020202090204"/>
              <a:cs typeface="Arial" panose="020B0604020202090204"/>
            </a:endParaRPr>
          </a:p>
        </p:txBody>
      </p:sp>
      <p:grpSp>
        <p:nvGrpSpPr>
          <p:cNvPr id="14" name="object 15"/>
          <p:cNvGrpSpPr/>
          <p:nvPr/>
        </p:nvGrpSpPr>
        <p:grpSpPr>
          <a:xfrm>
            <a:off x="7707387" y="3124187"/>
            <a:ext cx="751205" cy="139065"/>
            <a:chOff x="6533512" y="1391812"/>
            <a:chExt cx="751205" cy="139065"/>
          </a:xfrm>
        </p:grpSpPr>
        <p:pic>
          <p:nvPicPr>
            <p:cNvPr id="15" name="object 16"/>
            <p:cNvPicPr/>
            <p:nvPr/>
          </p:nvPicPr>
          <p:blipFill>
            <a:blip r:embed="rId6" cstate="print"/>
            <a:stretch>
              <a:fillRect/>
            </a:stretch>
          </p:blipFill>
          <p:spPr>
            <a:xfrm>
              <a:off x="6533512" y="1423462"/>
              <a:ext cx="183381" cy="107109"/>
            </a:xfrm>
            <a:prstGeom prst="rect">
              <a:avLst/>
            </a:prstGeom>
          </p:spPr>
        </p:pic>
        <p:sp>
          <p:nvSpPr>
            <p:cNvPr id="16" name="object 17"/>
            <p:cNvSpPr/>
            <p:nvPr/>
          </p:nvSpPr>
          <p:spPr>
            <a:xfrm>
              <a:off x="7244680" y="1396575"/>
              <a:ext cx="34925" cy="83185"/>
            </a:xfrm>
            <a:custGeom>
              <a:avLst/>
              <a:gdLst/>
              <a:ahLst/>
              <a:cxnLst/>
              <a:rect l="l" t="t" r="r" b="b"/>
              <a:pathLst>
                <a:path w="34925" h="83184">
                  <a:moveTo>
                    <a:pt x="34694" y="0"/>
                  </a:moveTo>
                  <a:lnTo>
                    <a:pt x="0" y="83156"/>
                  </a:lnTo>
                </a:path>
              </a:pathLst>
            </a:custGeom>
            <a:ln w="9524">
              <a:solidFill>
                <a:srgbClr val="FF0000"/>
              </a:solidFill>
            </a:ln>
          </p:spPr>
          <p:txBody>
            <a:bodyPr wrap="square" lIns="0" tIns="0" rIns="0" bIns="0" rtlCol="0"/>
            <a:lstStyle/>
            <a:p>
              <a:endParaRPr/>
            </a:p>
          </p:txBody>
        </p:sp>
        <p:sp>
          <p:nvSpPr>
            <p:cNvPr id="17" name="object 18"/>
            <p:cNvSpPr/>
            <p:nvPr/>
          </p:nvSpPr>
          <p:spPr>
            <a:xfrm>
              <a:off x="7228037" y="1473673"/>
              <a:ext cx="31750" cy="46355"/>
            </a:xfrm>
            <a:custGeom>
              <a:avLst/>
              <a:gdLst/>
              <a:ahLst/>
              <a:cxnLst/>
              <a:rect l="l" t="t" r="r" b="b"/>
              <a:pathLst>
                <a:path w="31750" h="46355">
                  <a:moveTo>
                    <a:pt x="0" y="45950"/>
                  </a:moveTo>
                  <a:lnTo>
                    <a:pt x="2124" y="0"/>
                  </a:lnTo>
                  <a:lnTo>
                    <a:pt x="31163" y="12115"/>
                  </a:lnTo>
                  <a:lnTo>
                    <a:pt x="0" y="45950"/>
                  </a:lnTo>
                  <a:close/>
                </a:path>
              </a:pathLst>
            </a:custGeom>
            <a:solidFill>
              <a:srgbClr val="FF0000"/>
            </a:solidFill>
          </p:spPr>
          <p:txBody>
            <a:bodyPr wrap="square" lIns="0" tIns="0" rIns="0" bIns="0" rtlCol="0"/>
            <a:lstStyle/>
            <a:p>
              <a:endParaRPr/>
            </a:p>
          </p:txBody>
        </p:sp>
        <p:sp>
          <p:nvSpPr>
            <p:cNvPr id="18" name="object 19"/>
            <p:cNvSpPr/>
            <p:nvPr/>
          </p:nvSpPr>
          <p:spPr>
            <a:xfrm>
              <a:off x="7228037" y="1473673"/>
              <a:ext cx="31750" cy="46355"/>
            </a:xfrm>
            <a:custGeom>
              <a:avLst/>
              <a:gdLst/>
              <a:ahLst/>
              <a:cxnLst/>
              <a:rect l="l" t="t" r="r" b="b"/>
              <a:pathLst>
                <a:path w="31750" h="46355">
                  <a:moveTo>
                    <a:pt x="2124" y="0"/>
                  </a:moveTo>
                  <a:lnTo>
                    <a:pt x="0" y="45950"/>
                  </a:lnTo>
                  <a:lnTo>
                    <a:pt x="31163" y="12115"/>
                  </a:lnTo>
                  <a:lnTo>
                    <a:pt x="2124" y="0"/>
                  </a:lnTo>
                  <a:close/>
                </a:path>
              </a:pathLst>
            </a:custGeom>
            <a:ln w="9524">
              <a:solidFill>
                <a:srgbClr val="FF0000"/>
              </a:solidFill>
            </a:ln>
          </p:spPr>
          <p:txBody>
            <a:bodyPr wrap="square" lIns="0" tIns="0" rIns="0" bIns="0" rtlCol="0"/>
            <a:lstStyle/>
            <a:p>
              <a:endParaRPr/>
            </a:p>
          </p:txBody>
        </p:sp>
      </p:grpSp>
      <p:pic>
        <p:nvPicPr>
          <p:cNvPr id="19" name="object 2"/>
          <p:cNvPicPr/>
          <p:nvPr/>
        </p:nvPicPr>
        <p:blipFill>
          <a:blip r:embed="rId7" cstate="print"/>
          <a:stretch>
            <a:fillRect/>
          </a:stretch>
        </p:blipFill>
        <p:spPr>
          <a:xfrm>
            <a:off x="990600" y="1143000"/>
            <a:ext cx="3047999" cy="68579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29" name="Group 28"/>
          <p:cNvGrpSpPr/>
          <p:nvPr/>
        </p:nvGrpSpPr>
        <p:grpSpPr>
          <a:xfrm>
            <a:off x="1447800" y="2567240"/>
            <a:ext cx="8722026" cy="3528760"/>
            <a:chOff x="1728336" y="2238627"/>
            <a:chExt cx="8722026" cy="3528760"/>
          </a:xfrm>
        </p:grpSpPr>
        <p:grpSp>
          <p:nvGrpSpPr>
            <p:cNvPr id="20" name="object 4"/>
            <p:cNvGrpSpPr/>
            <p:nvPr/>
          </p:nvGrpSpPr>
          <p:grpSpPr>
            <a:xfrm>
              <a:off x="2801937" y="2238627"/>
              <a:ext cx="6588125" cy="2385060"/>
              <a:chOff x="1340725" y="858425"/>
              <a:chExt cx="6588125" cy="2385060"/>
            </a:xfrm>
          </p:grpSpPr>
          <p:pic>
            <p:nvPicPr>
              <p:cNvPr id="21" name="object 5"/>
              <p:cNvPicPr/>
              <p:nvPr/>
            </p:nvPicPr>
            <p:blipFill>
              <a:blip r:embed="rId3" cstate="print"/>
              <a:stretch>
                <a:fillRect/>
              </a:stretch>
            </p:blipFill>
            <p:spPr>
              <a:xfrm>
                <a:off x="1340725" y="858425"/>
                <a:ext cx="6587699" cy="2369574"/>
              </a:xfrm>
              <a:prstGeom prst="rect">
                <a:avLst/>
              </a:prstGeom>
            </p:spPr>
          </p:pic>
          <p:sp>
            <p:nvSpPr>
              <p:cNvPr id="22" name="object 6"/>
              <p:cNvSpPr/>
              <p:nvPr/>
            </p:nvSpPr>
            <p:spPr>
              <a:xfrm>
                <a:off x="5842975" y="2047700"/>
                <a:ext cx="1297940"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23" name="object 7"/>
              <p:cNvSpPr/>
              <p:nvPr/>
            </p:nvSpPr>
            <p:spPr>
              <a:xfrm>
                <a:off x="1577314" y="1078826"/>
                <a:ext cx="4664075" cy="2164715"/>
              </a:xfrm>
              <a:custGeom>
                <a:avLst/>
                <a:gdLst/>
                <a:ahLst/>
                <a:cxnLst/>
                <a:rect l="l" t="t" r="r" b="b"/>
                <a:pathLst>
                  <a:path w="4664075" h="2164715">
                    <a:moveTo>
                      <a:pt x="319798" y="494652"/>
                    </a:moveTo>
                    <a:lnTo>
                      <a:pt x="0" y="494652"/>
                    </a:lnTo>
                    <a:lnTo>
                      <a:pt x="0" y="650951"/>
                    </a:lnTo>
                    <a:lnTo>
                      <a:pt x="319798" y="650951"/>
                    </a:lnTo>
                    <a:lnTo>
                      <a:pt x="319798" y="494652"/>
                    </a:lnTo>
                    <a:close/>
                  </a:path>
                  <a:path w="4664075" h="2164715">
                    <a:moveTo>
                      <a:pt x="331203" y="989304"/>
                    </a:moveTo>
                    <a:lnTo>
                      <a:pt x="0" y="989304"/>
                    </a:lnTo>
                    <a:lnTo>
                      <a:pt x="0" y="1145603"/>
                    </a:lnTo>
                    <a:lnTo>
                      <a:pt x="331203" y="1145603"/>
                    </a:lnTo>
                    <a:lnTo>
                      <a:pt x="331203" y="989304"/>
                    </a:lnTo>
                    <a:close/>
                  </a:path>
                  <a:path w="4664075" h="2164715">
                    <a:moveTo>
                      <a:pt x="331203" y="0"/>
                    </a:moveTo>
                    <a:lnTo>
                      <a:pt x="0" y="0"/>
                    </a:lnTo>
                    <a:lnTo>
                      <a:pt x="0" y="156298"/>
                    </a:lnTo>
                    <a:lnTo>
                      <a:pt x="331203" y="156298"/>
                    </a:lnTo>
                    <a:lnTo>
                      <a:pt x="331203" y="0"/>
                    </a:lnTo>
                    <a:close/>
                  </a:path>
                  <a:path w="4664075" h="2164715">
                    <a:moveTo>
                      <a:pt x="353148" y="2008352"/>
                    </a:moveTo>
                    <a:lnTo>
                      <a:pt x="33350" y="2008352"/>
                    </a:lnTo>
                    <a:lnTo>
                      <a:pt x="33350" y="2164651"/>
                    </a:lnTo>
                    <a:lnTo>
                      <a:pt x="353148" y="2164651"/>
                    </a:lnTo>
                    <a:lnTo>
                      <a:pt x="353148" y="2008352"/>
                    </a:lnTo>
                    <a:close/>
                  </a:path>
                  <a:path w="4664075" h="2164715">
                    <a:moveTo>
                      <a:pt x="353148" y="1498828"/>
                    </a:moveTo>
                    <a:lnTo>
                      <a:pt x="33350" y="1498828"/>
                    </a:lnTo>
                    <a:lnTo>
                      <a:pt x="33350" y="1655140"/>
                    </a:lnTo>
                    <a:lnTo>
                      <a:pt x="353148" y="1655140"/>
                    </a:lnTo>
                    <a:lnTo>
                      <a:pt x="353148" y="1498828"/>
                    </a:lnTo>
                    <a:close/>
                  </a:path>
                  <a:path w="4664075" h="2164715">
                    <a:moveTo>
                      <a:pt x="1178775" y="1238173"/>
                    </a:moveTo>
                    <a:lnTo>
                      <a:pt x="858977" y="1238173"/>
                    </a:lnTo>
                    <a:lnTo>
                      <a:pt x="858977" y="1394485"/>
                    </a:lnTo>
                    <a:lnTo>
                      <a:pt x="1178775" y="1394485"/>
                    </a:lnTo>
                    <a:lnTo>
                      <a:pt x="1178775" y="1238173"/>
                    </a:lnTo>
                    <a:close/>
                  </a:path>
                  <a:path w="4664075" h="2164715">
                    <a:moveTo>
                      <a:pt x="1178775" y="264769"/>
                    </a:moveTo>
                    <a:lnTo>
                      <a:pt x="858977" y="264769"/>
                    </a:lnTo>
                    <a:lnTo>
                      <a:pt x="858977" y="421068"/>
                    </a:lnTo>
                    <a:lnTo>
                      <a:pt x="1178775" y="421068"/>
                    </a:lnTo>
                    <a:lnTo>
                      <a:pt x="1178775" y="264769"/>
                    </a:lnTo>
                    <a:close/>
                  </a:path>
                  <a:path w="4664075" h="2164715">
                    <a:moveTo>
                      <a:pt x="2034159" y="761758"/>
                    </a:moveTo>
                    <a:lnTo>
                      <a:pt x="1714360" y="761758"/>
                    </a:lnTo>
                    <a:lnTo>
                      <a:pt x="1714360" y="918057"/>
                    </a:lnTo>
                    <a:lnTo>
                      <a:pt x="2034159" y="918057"/>
                    </a:lnTo>
                    <a:lnTo>
                      <a:pt x="2034159" y="761758"/>
                    </a:lnTo>
                    <a:close/>
                  </a:path>
                  <a:path w="4664075" h="2164715">
                    <a:moveTo>
                      <a:pt x="2930550" y="1379601"/>
                    </a:moveTo>
                    <a:lnTo>
                      <a:pt x="2610751" y="1379601"/>
                    </a:lnTo>
                    <a:lnTo>
                      <a:pt x="2610751" y="1535899"/>
                    </a:lnTo>
                    <a:lnTo>
                      <a:pt x="2930550" y="1535899"/>
                    </a:lnTo>
                    <a:lnTo>
                      <a:pt x="2930550" y="1379601"/>
                    </a:lnTo>
                    <a:close/>
                  </a:path>
                  <a:path w="4664075" h="2164715">
                    <a:moveTo>
                      <a:pt x="3797223" y="1379601"/>
                    </a:moveTo>
                    <a:lnTo>
                      <a:pt x="3477425" y="1379601"/>
                    </a:lnTo>
                    <a:lnTo>
                      <a:pt x="3477425" y="1535899"/>
                    </a:lnTo>
                    <a:lnTo>
                      <a:pt x="3797223" y="1535899"/>
                    </a:lnTo>
                    <a:lnTo>
                      <a:pt x="3797223" y="1379601"/>
                    </a:lnTo>
                    <a:close/>
                  </a:path>
                  <a:path w="4664075" h="2164715">
                    <a:moveTo>
                      <a:pt x="4663910" y="1379601"/>
                    </a:moveTo>
                    <a:lnTo>
                      <a:pt x="4344098" y="1379601"/>
                    </a:lnTo>
                    <a:lnTo>
                      <a:pt x="4344098" y="1535899"/>
                    </a:lnTo>
                    <a:lnTo>
                      <a:pt x="4663910" y="1535899"/>
                    </a:lnTo>
                    <a:lnTo>
                      <a:pt x="4663910" y="1379601"/>
                    </a:lnTo>
                    <a:close/>
                  </a:path>
                </a:pathLst>
              </a:custGeom>
              <a:solidFill>
                <a:srgbClr val="FFFFFF"/>
              </a:solidFill>
            </p:spPr>
            <p:txBody>
              <a:bodyPr wrap="square" lIns="0" tIns="0" rIns="0" bIns="0" rtlCol="0"/>
              <a:lstStyle/>
              <a:p>
                <a:endParaRPr/>
              </a:p>
            </p:txBody>
          </p:sp>
        </p:grpSp>
        <p:grpSp>
          <p:nvGrpSpPr>
            <p:cNvPr id="24" name="object 8"/>
            <p:cNvGrpSpPr/>
            <p:nvPr/>
          </p:nvGrpSpPr>
          <p:grpSpPr>
            <a:xfrm>
              <a:off x="6208562" y="4687227"/>
              <a:ext cx="4241800" cy="1040130"/>
              <a:chOff x="4747350" y="3307025"/>
              <a:chExt cx="4241800" cy="1040130"/>
            </a:xfrm>
          </p:grpSpPr>
          <p:pic>
            <p:nvPicPr>
              <p:cNvPr id="25" name="object 9"/>
              <p:cNvPicPr/>
              <p:nvPr/>
            </p:nvPicPr>
            <p:blipFill>
              <a:blip r:embed="rId4" cstate="print"/>
              <a:stretch>
                <a:fillRect/>
              </a:stretch>
            </p:blipFill>
            <p:spPr>
              <a:xfrm>
                <a:off x="4785802" y="3307025"/>
                <a:ext cx="4145497" cy="996524"/>
              </a:xfrm>
              <a:prstGeom prst="rect">
                <a:avLst/>
              </a:prstGeom>
            </p:spPr>
          </p:pic>
          <p:sp>
            <p:nvSpPr>
              <p:cNvPr id="26" name="object 10"/>
              <p:cNvSpPr/>
              <p:nvPr/>
            </p:nvSpPr>
            <p:spPr>
              <a:xfrm>
                <a:off x="4756875" y="3818300"/>
                <a:ext cx="4222750" cy="519430"/>
              </a:xfrm>
              <a:custGeom>
                <a:avLst/>
                <a:gdLst/>
                <a:ahLst/>
                <a:cxnLst/>
                <a:rect l="l" t="t" r="r" b="b"/>
                <a:pathLst>
                  <a:path w="4222750" h="519429">
                    <a:moveTo>
                      <a:pt x="0" y="0"/>
                    </a:moveTo>
                    <a:lnTo>
                      <a:pt x="4222199" y="0"/>
                    </a:lnTo>
                    <a:lnTo>
                      <a:pt x="4222199" y="518999"/>
                    </a:lnTo>
                    <a:lnTo>
                      <a:pt x="0" y="518999"/>
                    </a:lnTo>
                    <a:lnTo>
                      <a:pt x="0" y="0"/>
                    </a:lnTo>
                    <a:close/>
                  </a:path>
                </a:pathLst>
              </a:custGeom>
              <a:ln w="19049">
                <a:solidFill>
                  <a:srgbClr val="FF0000"/>
                </a:solidFill>
              </a:ln>
            </p:spPr>
            <p:txBody>
              <a:bodyPr wrap="square" lIns="0" tIns="0" rIns="0" bIns="0" rtlCol="0"/>
              <a:lstStyle/>
              <a:p>
                <a:endParaRPr/>
              </a:p>
            </p:txBody>
          </p:sp>
        </p:grpSp>
        <p:pic>
          <p:nvPicPr>
            <p:cNvPr id="27" name="object 11"/>
            <p:cNvPicPr/>
            <p:nvPr/>
          </p:nvPicPr>
          <p:blipFill>
            <a:blip r:embed="rId5" cstate="print"/>
            <a:stretch>
              <a:fillRect/>
            </a:stretch>
          </p:blipFill>
          <p:spPr>
            <a:xfrm>
              <a:off x="1728336" y="4687227"/>
              <a:ext cx="3920760" cy="996536"/>
            </a:xfrm>
            <a:prstGeom prst="rect">
              <a:avLst/>
            </a:prstGeom>
          </p:spPr>
        </p:pic>
        <p:sp>
          <p:nvSpPr>
            <p:cNvPr id="28" name="object 12"/>
            <p:cNvSpPr/>
            <p:nvPr/>
          </p:nvSpPr>
          <p:spPr>
            <a:xfrm>
              <a:off x="5953787" y="4725352"/>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24" name="object 8"/>
          <p:cNvGrpSpPr/>
          <p:nvPr/>
        </p:nvGrpSpPr>
        <p:grpSpPr>
          <a:xfrm>
            <a:off x="5928026" y="5015840"/>
            <a:ext cx="4241800" cy="1040130"/>
            <a:chOff x="4747350" y="3307025"/>
            <a:chExt cx="4241800" cy="1040130"/>
          </a:xfrm>
        </p:grpSpPr>
        <p:pic>
          <p:nvPicPr>
            <p:cNvPr id="25" name="object 9"/>
            <p:cNvPicPr/>
            <p:nvPr/>
          </p:nvPicPr>
          <p:blipFill>
            <a:blip r:embed="rId3" cstate="print"/>
            <a:stretch>
              <a:fillRect/>
            </a:stretch>
          </p:blipFill>
          <p:spPr>
            <a:xfrm>
              <a:off x="4785802" y="3307025"/>
              <a:ext cx="4145497" cy="996524"/>
            </a:xfrm>
            <a:prstGeom prst="rect">
              <a:avLst/>
            </a:prstGeom>
          </p:spPr>
        </p:pic>
        <p:sp>
          <p:nvSpPr>
            <p:cNvPr id="26" name="object 10"/>
            <p:cNvSpPr/>
            <p:nvPr/>
          </p:nvSpPr>
          <p:spPr>
            <a:xfrm>
              <a:off x="4756875" y="3818300"/>
              <a:ext cx="4222750" cy="519430"/>
            </a:xfrm>
            <a:custGeom>
              <a:avLst/>
              <a:gdLst/>
              <a:ahLst/>
              <a:cxnLst/>
              <a:rect l="l" t="t" r="r" b="b"/>
              <a:pathLst>
                <a:path w="4222750" h="519429">
                  <a:moveTo>
                    <a:pt x="0" y="0"/>
                  </a:moveTo>
                  <a:lnTo>
                    <a:pt x="4222199" y="0"/>
                  </a:lnTo>
                  <a:lnTo>
                    <a:pt x="4222199" y="518999"/>
                  </a:lnTo>
                  <a:lnTo>
                    <a:pt x="0" y="518999"/>
                  </a:lnTo>
                  <a:lnTo>
                    <a:pt x="0" y="0"/>
                  </a:lnTo>
                  <a:close/>
                </a:path>
              </a:pathLst>
            </a:custGeom>
            <a:ln w="19049">
              <a:solidFill>
                <a:srgbClr val="FF0000"/>
              </a:solidFill>
            </a:ln>
          </p:spPr>
          <p:txBody>
            <a:bodyPr wrap="square" lIns="0" tIns="0" rIns="0" bIns="0" rtlCol="0"/>
            <a:lstStyle/>
            <a:p>
              <a:endParaRPr/>
            </a:p>
          </p:txBody>
        </p:sp>
      </p:grpSp>
      <p:pic>
        <p:nvPicPr>
          <p:cNvPr id="27" name="object 11"/>
          <p:cNvPicPr/>
          <p:nvPr/>
        </p:nvPicPr>
        <p:blipFill>
          <a:blip r:embed="rId4" cstate="print"/>
          <a:stretch>
            <a:fillRect/>
          </a:stretch>
        </p:blipFill>
        <p:spPr>
          <a:xfrm>
            <a:off x="1447800" y="5015840"/>
            <a:ext cx="3920760" cy="996536"/>
          </a:xfrm>
          <a:prstGeom prst="rect">
            <a:avLst/>
          </a:prstGeom>
        </p:spPr>
      </p:pic>
      <p:sp>
        <p:nvSpPr>
          <p:cNvPr id="28" name="object 12"/>
          <p:cNvSpPr/>
          <p:nvPr/>
        </p:nvSpPr>
        <p:spPr>
          <a:xfrm>
            <a:off x="5673251" y="505396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grpSp>
        <p:nvGrpSpPr>
          <p:cNvPr id="30" name="object 4"/>
          <p:cNvGrpSpPr/>
          <p:nvPr/>
        </p:nvGrpSpPr>
        <p:grpSpPr>
          <a:xfrm>
            <a:off x="2514600" y="2567940"/>
            <a:ext cx="6588125" cy="2385060"/>
            <a:chOff x="1340725" y="858425"/>
            <a:chExt cx="6588125" cy="2385060"/>
          </a:xfrm>
        </p:grpSpPr>
        <p:pic>
          <p:nvPicPr>
            <p:cNvPr id="31" name="object 5"/>
            <p:cNvPicPr/>
            <p:nvPr/>
          </p:nvPicPr>
          <p:blipFill>
            <a:blip r:embed="rId5" cstate="print"/>
            <a:stretch>
              <a:fillRect/>
            </a:stretch>
          </p:blipFill>
          <p:spPr>
            <a:xfrm>
              <a:off x="1340725" y="858425"/>
              <a:ext cx="6587699" cy="2369574"/>
            </a:xfrm>
            <a:prstGeom prst="rect">
              <a:avLst/>
            </a:prstGeom>
          </p:spPr>
        </p:pic>
        <p:sp>
          <p:nvSpPr>
            <p:cNvPr id="32" name="object 6"/>
            <p:cNvSpPr/>
            <p:nvPr/>
          </p:nvSpPr>
          <p:spPr>
            <a:xfrm>
              <a:off x="5842975" y="2047700"/>
              <a:ext cx="1297940"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33" name="object 7"/>
            <p:cNvSpPr/>
            <p:nvPr/>
          </p:nvSpPr>
          <p:spPr>
            <a:xfrm>
              <a:off x="1577314" y="1078826"/>
              <a:ext cx="3797300" cy="2164715"/>
            </a:xfrm>
            <a:custGeom>
              <a:avLst/>
              <a:gdLst/>
              <a:ahLst/>
              <a:cxnLst/>
              <a:rect l="l" t="t" r="r" b="b"/>
              <a:pathLst>
                <a:path w="3797300" h="2164715">
                  <a:moveTo>
                    <a:pt x="319798" y="494652"/>
                  </a:moveTo>
                  <a:lnTo>
                    <a:pt x="0" y="494652"/>
                  </a:lnTo>
                  <a:lnTo>
                    <a:pt x="0" y="650951"/>
                  </a:lnTo>
                  <a:lnTo>
                    <a:pt x="319798" y="650951"/>
                  </a:lnTo>
                  <a:lnTo>
                    <a:pt x="319798" y="494652"/>
                  </a:lnTo>
                  <a:close/>
                </a:path>
                <a:path w="3797300" h="2164715">
                  <a:moveTo>
                    <a:pt x="331203" y="989304"/>
                  </a:moveTo>
                  <a:lnTo>
                    <a:pt x="0" y="989304"/>
                  </a:lnTo>
                  <a:lnTo>
                    <a:pt x="0" y="1145603"/>
                  </a:lnTo>
                  <a:lnTo>
                    <a:pt x="331203" y="1145603"/>
                  </a:lnTo>
                  <a:lnTo>
                    <a:pt x="331203" y="989304"/>
                  </a:lnTo>
                  <a:close/>
                </a:path>
                <a:path w="3797300" h="2164715">
                  <a:moveTo>
                    <a:pt x="331203" y="0"/>
                  </a:moveTo>
                  <a:lnTo>
                    <a:pt x="0" y="0"/>
                  </a:lnTo>
                  <a:lnTo>
                    <a:pt x="0" y="156298"/>
                  </a:lnTo>
                  <a:lnTo>
                    <a:pt x="331203" y="156298"/>
                  </a:lnTo>
                  <a:lnTo>
                    <a:pt x="331203" y="0"/>
                  </a:lnTo>
                  <a:close/>
                </a:path>
                <a:path w="3797300" h="2164715">
                  <a:moveTo>
                    <a:pt x="353148" y="2008352"/>
                  </a:moveTo>
                  <a:lnTo>
                    <a:pt x="33350" y="2008352"/>
                  </a:lnTo>
                  <a:lnTo>
                    <a:pt x="33350" y="2164651"/>
                  </a:lnTo>
                  <a:lnTo>
                    <a:pt x="353148" y="2164651"/>
                  </a:lnTo>
                  <a:lnTo>
                    <a:pt x="353148" y="2008352"/>
                  </a:lnTo>
                  <a:close/>
                </a:path>
                <a:path w="3797300" h="2164715">
                  <a:moveTo>
                    <a:pt x="353148" y="1498828"/>
                  </a:moveTo>
                  <a:lnTo>
                    <a:pt x="33350" y="1498828"/>
                  </a:lnTo>
                  <a:lnTo>
                    <a:pt x="33350" y="1655140"/>
                  </a:lnTo>
                  <a:lnTo>
                    <a:pt x="353148" y="1655140"/>
                  </a:lnTo>
                  <a:lnTo>
                    <a:pt x="353148" y="1498828"/>
                  </a:lnTo>
                  <a:close/>
                </a:path>
                <a:path w="3797300" h="2164715">
                  <a:moveTo>
                    <a:pt x="1178775" y="1238173"/>
                  </a:moveTo>
                  <a:lnTo>
                    <a:pt x="858977" y="1238173"/>
                  </a:lnTo>
                  <a:lnTo>
                    <a:pt x="858977" y="1394485"/>
                  </a:lnTo>
                  <a:lnTo>
                    <a:pt x="1178775" y="1394485"/>
                  </a:lnTo>
                  <a:lnTo>
                    <a:pt x="1178775" y="1238173"/>
                  </a:lnTo>
                  <a:close/>
                </a:path>
                <a:path w="3797300" h="2164715">
                  <a:moveTo>
                    <a:pt x="1178775" y="264769"/>
                  </a:moveTo>
                  <a:lnTo>
                    <a:pt x="858977" y="264769"/>
                  </a:lnTo>
                  <a:lnTo>
                    <a:pt x="858977" y="421068"/>
                  </a:lnTo>
                  <a:lnTo>
                    <a:pt x="1178775" y="421068"/>
                  </a:lnTo>
                  <a:lnTo>
                    <a:pt x="1178775" y="264769"/>
                  </a:lnTo>
                  <a:close/>
                </a:path>
                <a:path w="3797300" h="2164715">
                  <a:moveTo>
                    <a:pt x="2034159" y="761758"/>
                  </a:moveTo>
                  <a:lnTo>
                    <a:pt x="1714360" y="761758"/>
                  </a:lnTo>
                  <a:lnTo>
                    <a:pt x="1714360" y="918057"/>
                  </a:lnTo>
                  <a:lnTo>
                    <a:pt x="2034159" y="918057"/>
                  </a:lnTo>
                  <a:lnTo>
                    <a:pt x="2034159" y="761758"/>
                  </a:lnTo>
                  <a:close/>
                </a:path>
                <a:path w="3797300" h="2164715">
                  <a:moveTo>
                    <a:pt x="2930550" y="1379601"/>
                  </a:moveTo>
                  <a:lnTo>
                    <a:pt x="2610751" y="1379601"/>
                  </a:lnTo>
                  <a:lnTo>
                    <a:pt x="2610751" y="1535899"/>
                  </a:lnTo>
                  <a:lnTo>
                    <a:pt x="2930550" y="1535899"/>
                  </a:lnTo>
                  <a:lnTo>
                    <a:pt x="2930550" y="1379601"/>
                  </a:lnTo>
                  <a:close/>
                </a:path>
                <a:path w="3797300" h="2164715">
                  <a:moveTo>
                    <a:pt x="3797223" y="1379601"/>
                  </a:moveTo>
                  <a:lnTo>
                    <a:pt x="3477425" y="1379601"/>
                  </a:lnTo>
                  <a:lnTo>
                    <a:pt x="3477425" y="1535899"/>
                  </a:lnTo>
                  <a:lnTo>
                    <a:pt x="3797223" y="1535899"/>
                  </a:lnTo>
                  <a:lnTo>
                    <a:pt x="3797223" y="1379601"/>
                  </a:lnTo>
                  <a:close/>
                </a:path>
              </a:pathLst>
            </a:custGeom>
            <a:solidFill>
              <a:srgbClr val="FFFFFF"/>
            </a:solidFill>
          </p:spPr>
          <p:txBody>
            <a:bodyPr wrap="square" lIns="0" tIns="0" rIns="0" bIns="0" rtlCol="0"/>
            <a:lstStyle/>
            <a:p>
              <a:endParaRPr/>
            </a:p>
          </p:txBody>
        </p:sp>
        <p:pic>
          <p:nvPicPr>
            <p:cNvPr id="34" name="object 8"/>
            <p:cNvPicPr/>
            <p:nvPr/>
          </p:nvPicPr>
          <p:blipFill>
            <a:blip r:embed="rId6" cstate="print"/>
            <a:stretch>
              <a:fillRect/>
            </a:stretch>
          </p:blipFill>
          <p:spPr>
            <a:xfrm>
              <a:off x="5646824" y="1729775"/>
              <a:ext cx="1600199" cy="190499"/>
            </a:xfrm>
            <a:prstGeom prst="rect">
              <a:avLst/>
            </a:prstGeom>
          </p:spPr>
        </p:pic>
      </p:grpSp>
      <p:sp>
        <p:nvSpPr>
          <p:cNvPr id="35" name="object 14"/>
          <p:cNvSpPr txBox="1"/>
          <p:nvPr/>
        </p:nvSpPr>
        <p:spPr>
          <a:xfrm>
            <a:off x="6478000" y="2724456"/>
            <a:ext cx="79629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90204"/>
                <a:cs typeface="Arial" panose="020B0604020202090204"/>
              </a:rPr>
              <a:t>Upstream gradient</a:t>
            </a:r>
            <a:endParaRPr sz="1400">
              <a:latin typeface="Arial" panose="020B0604020202090204"/>
              <a:cs typeface="Arial" panose="020B0604020202090204"/>
            </a:endParaRPr>
          </a:p>
        </p:txBody>
      </p:sp>
      <p:sp>
        <p:nvSpPr>
          <p:cNvPr id="36" name="object 15"/>
          <p:cNvSpPr txBox="1"/>
          <p:nvPr/>
        </p:nvSpPr>
        <p:spPr>
          <a:xfrm>
            <a:off x="7427225" y="2724456"/>
            <a:ext cx="66675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90204"/>
                <a:cs typeface="Arial" panose="020B0604020202090204"/>
              </a:rPr>
              <a:t>Local gradient</a:t>
            </a:r>
            <a:endParaRPr sz="1400" dirty="0">
              <a:latin typeface="Arial" panose="020B0604020202090204"/>
              <a:cs typeface="Arial" panose="020B0604020202090204"/>
            </a:endParaRPr>
          </a:p>
        </p:txBody>
      </p:sp>
      <p:grpSp>
        <p:nvGrpSpPr>
          <p:cNvPr id="37" name="object 16"/>
          <p:cNvGrpSpPr/>
          <p:nvPr/>
        </p:nvGrpSpPr>
        <p:grpSpPr>
          <a:xfrm>
            <a:off x="6873925" y="3166880"/>
            <a:ext cx="751205" cy="139065"/>
            <a:chOff x="5700050" y="1535837"/>
            <a:chExt cx="751205" cy="139065"/>
          </a:xfrm>
        </p:grpSpPr>
        <p:pic>
          <p:nvPicPr>
            <p:cNvPr id="38" name="object 17"/>
            <p:cNvPicPr/>
            <p:nvPr/>
          </p:nvPicPr>
          <p:blipFill>
            <a:blip r:embed="rId7" cstate="print"/>
            <a:stretch>
              <a:fillRect/>
            </a:stretch>
          </p:blipFill>
          <p:spPr>
            <a:xfrm>
              <a:off x="5700050" y="1567487"/>
              <a:ext cx="183382" cy="107109"/>
            </a:xfrm>
            <a:prstGeom prst="rect">
              <a:avLst/>
            </a:prstGeom>
          </p:spPr>
        </p:pic>
        <p:sp>
          <p:nvSpPr>
            <p:cNvPr id="39" name="object 18"/>
            <p:cNvSpPr/>
            <p:nvPr/>
          </p:nvSpPr>
          <p:spPr>
            <a:xfrm>
              <a:off x="6411218" y="1540599"/>
              <a:ext cx="34925" cy="83185"/>
            </a:xfrm>
            <a:custGeom>
              <a:avLst/>
              <a:gdLst/>
              <a:ahLst/>
              <a:cxnLst/>
              <a:rect l="l" t="t" r="r" b="b"/>
              <a:pathLst>
                <a:path w="34925" h="83184">
                  <a:moveTo>
                    <a:pt x="34694" y="0"/>
                  </a:moveTo>
                  <a:lnTo>
                    <a:pt x="0" y="83156"/>
                  </a:lnTo>
                </a:path>
              </a:pathLst>
            </a:custGeom>
            <a:ln w="9524">
              <a:solidFill>
                <a:srgbClr val="FF0000"/>
              </a:solidFill>
            </a:ln>
          </p:spPr>
          <p:txBody>
            <a:bodyPr wrap="square" lIns="0" tIns="0" rIns="0" bIns="0" rtlCol="0"/>
            <a:lstStyle/>
            <a:p>
              <a:endParaRPr/>
            </a:p>
          </p:txBody>
        </p:sp>
        <p:sp>
          <p:nvSpPr>
            <p:cNvPr id="40" name="object 19"/>
            <p:cNvSpPr/>
            <p:nvPr/>
          </p:nvSpPr>
          <p:spPr>
            <a:xfrm>
              <a:off x="6394574" y="1617698"/>
              <a:ext cx="31750" cy="46355"/>
            </a:xfrm>
            <a:custGeom>
              <a:avLst/>
              <a:gdLst/>
              <a:ahLst/>
              <a:cxnLst/>
              <a:rect l="l" t="t" r="r" b="b"/>
              <a:pathLst>
                <a:path w="31750" h="46355">
                  <a:moveTo>
                    <a:pt x="0" y="45950"/>
                  </a:moveTo>
                  <a:lnTo>
                    <a:pt x="2124" y="0"/>
                  </a:lnTo>
                  <a:lnTo>
                    <a:pt x="31163" y="12115"/>
                  </a:lnTo>
                  <a:lnTo>
                    <a:pt x="0" y="45950"/>
                  </a:lnTo>
                  <a:close/>
                </a:path>
              </a:pathLst>
            </a:custGeom>
            <a:solidFill>
              <a:srgbClr val="FF0000"/>
            </a:solidFill>
          </p:spPr>
          <p:txBody>
            <a:bodyPr wrap="square" lIns="0" tIns="0" rIns="0" bIns="0" rtlCol="0"/>
            <a:lstStyle/>
            <a:p>
              <a:endParaRPr/>
            </a:p>
          </p:txBody>
        </p:sp>
        <p:sp>
          <p:nvSpPr>
            <p:cNvPr id="41" name="object 20"/>
            <p:cNvSpPr/>
            <p:nvPr/>
          </p:nvSpPr>
          <p:spPr>
            <a:xfrm>
              <a:off x="6394574" y="1617698"/>
              <a:ext cx="31750" cy="46355"/>
            </a:xfrm>
            <a:custGeom>
              <a:avLst/>
              <a:gdLst/>
              <a:ahLst/>
              <a:cxnLst/>
              <a:rect l="l" t="t" r="r" b="b"/>
              <a:pathLst>
                <a:path w="31750" h="46355">
                  <a:moveTo>
                    <a:pt x="2124" y="0"/>
                  </a:moveTo>
                  <a:lnTo>
                    <a:pt x="0" y="45950"/>
                  </a:lnTo>
                  <a:lnTo>
                    <a:pt x="31163" y="12115"/>
                  </a:lnTo>
                  <a:lnTo>
                    <a:pt x="2124" y="0"/>
                  </a:lnTo>
                  <a:close/>
                </a:path>
              </a:pathLst>
            </a:custGeom>
            <a:ln w="9524">
              <a:solidFill>
                <a:srgbClr val="FF0000"/>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892" y="2057400"/>
            <a:ext cx="4883577" cy="3802361"/>
          </a:xfrm>
          <a:prstGeom prst="rect">
            <a:avLst/>
          </a:prstGeom>
        </p:spPr>
      </p:pic>
      <p:sp>
        <p:nvSpPr>
          <p:cNvPr id="2" name="标题 1"/>
          <p:cNvSpPr>
            <a:spLocks noGrp="1"/>
          </p:cNvSpPr>
          <p:nvPr>
            <p:ph type="title"/>
          </p:nvPr>
        </p:nvSpPr>
        <p:spPr/>
        <p:txBody>
          <a:bodyPr/>
          <a:lstStyle/>
          <a:p>
            <a:r>
              <a:rPr lang="en-GB" altLang="zh-CN" b="0" i="0" dirty="0">
                <a:solidFill>
                  <a:srgbClr val="333333"/>
                </a:solidFill>
                <a:effectLst/>
                <a:latin typeface="Arial" panose="020B0604020202090204" pitchFamily="34" charset="0"/>
              </a:rPr>
              <a:t>Artificial neuron</a:t>
            </a:r>
            <a:endParaRPr lang="zh-CN" altLang="en-US" dirty="0"/>
          </a:p>
        </p:txBody>
      </p:sp>
      <p:sp>
        <p:nvSpPr>
          <p:cNvPr id="3" name="文本框 2"/>
          <p:cNvSpPr txBox="1"/>
          <p:nvPr/>
        </p:nvSpPr>
        <p:spPr>
          <a:xfrm>
            <a:off x="6270010" y="5181600"/>
            <a:ext cx="3159839" cy="369332"/>
          </a:xfrm>
          <a:prstGeom prst="rect">
            <a:avLst/>
          </a:prstGeom>
          <a:noFill/>
        </p:spPr>
        <p:txBody>
          <a:bodyPr wrap="none" rtlCol="0">
            <a:spAutoFit/>
          </a:bodyPr>
          <a:lstStyle/>
          <a:p>
            <a:r>
              <a:rPr lang="en-US" altLang="zh-CN" dirty="0">
                <a:solidFill>
                  <a:srgbClr val="FF0000"/>
                </a:solidFill>
              </a:rPr>
              <a:t>This is a simple linear model!</a:t>
            </a:r>
            <a:endParaRPr lang="zh-CN" altLang="en-US" dirty="0">
              <a:solidFill>
                <a:srgbClr val="FF0000"/>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961" y="1197927"/>
            <a:ext cx="1758097" cy="126174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9716" y="2002473"/>
            <a:ext cx="1023284" cy="473541"/>
          </a:xfrm>
          <a:prstGeom prst="rect">
            <a:avLst/>
          </a:prstGeom>
        </p:spPr>
      </p:pic>
      <p:cxnSp>
        <p:nvCxnSpPr>
          <p:cNvPr id="10" name="直接箭头连接符 9"/>
          <p:cNvCxnSpPr/>
          <p:nvPr/>
        </p:nvCxnSpPr>
        <p:spPr>
          <a:xfrm flipV="1">
            <a:off x="5334000" y="2459675"/>
            <a:ext cx="485681" cy="58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7149058" y="2459675"/>
            <a:ext cx="623342" cy="93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324161" y="1442998"/>
            <a:ext cx="1162239" cy="369332"/>
          </a:xfrm>
          <a:prstGeom prst="rect">
            <a:avLst/>
          </a:prstGeom>
          <a:noFill/>
        </p:spPr>
        <p:txBody>
          <a:bodyPr wrap="square" rtlCol="0">
            <a:spAutoFit/>
          </a:bodyPr>
          <a:lstStyle/>
          <a:p>
            <a:r>
              <a:rPr kumimoji="1" lang="en-US" altLang="zh-CN" dirty="0">
                <a:solidFill>
                  <a:srgbClr val="FF0000"/>
                </a:solidFill>
              </a:rPr>
              <a:t>Net input</a:t>
            </a:r>
            <a:endParaRPr kumimoji="1" lang="zh-CN" altLang="en-US" dirty="0">
              <a:solidFill>
                <a:srgbClr val="FF0000"/>
              </a:solidFill>
            </a:endParaRPr>
          </a:p>
        </p:txBody>
      </p:sp>
      <p:sp>
        <p:nvSpPr>
          <p:cNvPr id="5" name="文本框 4"/>
          <p:cNvSpPr txBox="1"/>
          <p:nvPr/>
        </p:nvSpPr>
        <p:spPr>
          <a:xfrm>
            <a:off x="8915400" y="2041969"/>
            <a:ext cx="1524000" cy="369332"/>
          </a:xfrm>
          <a:prstGeom prst="rect">
            <a:avLst/>
          </a:prstGeom>
          <a:noFill/>
        </p:spPr>
        <p:txBody>
          <a:bodyPr wrap="square" rtlCol="0">
            <a:spAutoFit/>
          </a:bodyPr>
          <a:lstStyle/>
          <a:p>
            <a:r>
              <a:rPr kumimoji="1" lang="en-US" altLang="zh-CN" dirty="0">
                <a:solidFill>
                  <a:srgbClr val="FF0000"/>
                </a:solidFill>
              </a:rPr>
              <a:t>Activity value</a:t>
            </a:r>
            <a:endParaRPr kumimoji="1" lang="zh-CN" altLang="en-US" dirty="0">
              <a:solidFill>
                <a:srgbClr val="FF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21" name="object 4"/>
          <p:cNvGrpSpPr/>
          <p:nvPr/>
        </p:nvGrpSpPr>
        <p:grpSpPr>
          <a:xfrm>
            <a:off x="1447800" y="2567240"/>
            <a:ext cx="7708900" cy="3445510"/>
            <a:chOff x="220125" y="858425"/>
            <a:chExt cx="7708900" cy="3445510"/>
          </a:xfrm>
        </p:grpSpPr>
        <p:pic>
          <p:nvPicPr>
            <p:cNvPr id="22" name="object 5"/>
            <p:cNvPicPr/>
            <p:nvPr/>
          </p:nvPicPr>
          <p:blipFill>
            <a:blip r:embed="rId3" cstate="print"/>
            <a:stretch>
              <a:fillRect/>
            </a:stretch>
          </p:blipFill>
          <p:spPr>
            <a:xfrm>
              <a:off x="1340725" y="858425"/>
              <a:ext cx="6587699" cy="2369574"/>
            </a:xfrm>
            <a:prstGeom prst="rect">
              <a:avLst/>
            </a:prstGeom>
          </p:spPr>
        </p:pic>
        <p:sp>
          <p:nvSpPr>
            <p:cNvPr id="23" name="object 6"/>
            <p:cNvSpPr/>
            <p:nvPr/>
          </p:nvSpPr>
          <p:spPr>
            <a:xfrm>
              <a:off x="5004774" y="2047700"/>
              <a:ext cx="1297940" cy="714375"/>
            </a:xfrm>
            <a:custGeom>
              <a:avLst/>
              <a:gdLst/>
              <a:ahLst/>
              <a:cxnLst/>
              <a:rect l="l" t="t" r="r" b="b"/>
              <a:pathLst>
                <a:path w="1297939"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pic>
          <p:nvPicPr>
            <p:cNvPr id="29" name="object 7"/>
            <p:cNvPicPr/>
            <p:nvPr/>
          </p:nvPicPr>
          <p:blipFill>
            <a:blip r:embed="rId4" cstate="print"/>
            <a:stretch>
              <a:fillRect/>
            </a:stretch>
          </p:blipFill>
          <p:spPr>
            <a:xfrm>
              <a:off x="267125" y="3307025"/>
              <a:ext cx="3920760" cy="996536"/>
            </a:xfrm>
            <a:prstGeom prst="rect">
              <a:avLst/>
            </a:prstGeom>
          </p:spPr>
        </p:pic>
        <p:sp>
          <p:nvSpPr>
            <p:cNvPr id="42" name="object 8"/>
            <p:cNvSpPr/>
            <p:nvPr/>
          </p:nvSpPr>
          <p:spPr>
            <a:xfrm>
              <a:off x="229650" y="3277900"/>
              <a:ext cx="4032250" cy="541020"/>
            </a:xfrm>
            <a:custGeom>
              <a:avLst/>
              <a:gdLst/>
              <a:ahLst/>
              <a:cxnLst/>
              <a:rect l="l" t="t" r="r" b="b"/>
              <a:pathLst>
                <a:path w="4032250" h="541020">
                  <a:moveTo>
                    <a:pt x="0" y="0"/>
                  </a:moveTo>
                  <a:lnTo>
                    <a:pt x="4031699" y="0"/>
                  </a:lnTo>
                  <a:lnTo>
                    <a:pt x="4031699" y="540599"/>
                  </a:lnTo>
                  <a:lnTo>
                    <a:pt x="0" y="540599"/>
                  </a:lnTo>
                  <a:lnTo>
                    <a:pt x="0" y="0"/>
                  </a:lnTo>
                  <a:close/>
                </a:path>
              </a:pathLst>
            </a:custGeom>
            <a:ln w="19049">
              <a:solidFill>
                <a:srgbClr val="FF0000"/>
              </a:solidFill>
            </a:ln>
          </p:spPr>
          <p:txBody>
            <a:bodyPr wrap="square" lIns="0" tIns="0" rIns="0" bIns="0" rtlCol="0"/>
            <a:lstStyle/>
            <a:p>
              <a:endParaRPr/>
            </a:p>
          </p:txBody>
        </p:sp>
        <p:sp>
          <p:nvSpPr>
            <p:cNvPr id="43" name="object 9"/>
            <p:cNvSpPr/>
            <p:nvPr/>
          </p:nvSpPr>
          <p:spPr>
            <a:xfrm>
              <a:off x="1577314" y="1078826"/>
              <a:ext cx="3797300" cy="2164715"/>
            </a:xfrm>
            <a:custGeom>
              <a:avLst/>
              <a:gdLst/>
              <a:ahLst/>
              <a:cxnLst/>
              <a:rect l="l" t="t" r="r" b="b"/>
              <a:pathLst>
                <a:path w="3797300" h="2164715">
                  <a:moveTo>
                    <a:pt x="319798" y="494652"/>
                  </a:moveTo>
                  <a:lnTo>
                    <a:pt x="0" y="494652"/>
                  </a:lnTo>
                  <a:lnTo>
                    <a:pt x="0" y="650951"/>
                  </a:lnTo>
                  <a:lnTo>
                    <a:pt x="319798" y="650951"/>
                  </a:lnTo>
                  <a:lnTo>
                    <a:pt x="319798" y="494652"/>
                  </a:lnTo>
                  <a:close/>
                </a:path>
                <a:path w="3797300" h="2164715">
                  <a:moveTo>
                    <a:pt x="331203" y="989304"/>
                  </a:moveTo>
                  <a:lnTo>
                    <a:pt x="0" y="989304"/>
                  </a:lnTo>
                  <a:lnTo>
                    <a:pt x="0" y="1145603"/>
                  </a:lnTo>
                  <a:lnTo>
                    <a:pt x="331203" y="1145603"/>
                  </a:lnTo>
                  <a:lnTo>
                    <a:pt x="331203" y="989304"/>
                  </a:lnTo>
                  <a:close/>
                </a:path>
                <a:path w="3797300" h="2164715">
                  <a:moveTo>
                    <a:pt x="331203" y="0"/>
                  </a:moveTo>
                  <a:lnTo>
                    <a:pt x="0" y="0"/>
                  </a:lnTo>
                  <a:lnTo>
                    <a:pt x="0" y="156298"/>
                  </a:lnTo>
                  <a:lnTo>
                    <a:pt x="331203" y="156298"/>
                  </a:lnTo>
                  <a:lnTo>
                    <a:pt x="331203" y="0"/>
                  </a:lnTo>
                  <a:close/>
                </a:path>
                <a:path w="3797300" h="2164715">
                  <a:moveTo>
                    <a:pt x="353148" y="2008352"/>
                  </a:moveTo>
                  <a:lnTo>
                    <a:pt x="33350" y="2008352"/>
                  </a:lnTo>
                  <a:lnTo>
                    <a:pt x="33350" y="2164651"/>
                  </a:lnTo>
                  <a:lnTo>
                    <a:pt x="353148" y="2164651"/>
                  </a:lnTo>
                  <a:lnTo>
                    <a:pt x="353148" y="2008352"/>
                  </a:lnTo>
                  <a:close/>
                </a:path>
                <a:path w="3797300" h="2164715">
                  <a:moveTo>
                    <a:pt x="353148" y="1498828"/>
                  </a:moveTo>
                  <a:lnTo>
                    <a:pt x="33350" y="1498828"/>
                  </a:lnTo>
                  <a:lnTo>
                    <a:pt x="33350" y="1655140"/>
                  </a:lnTo>
                  <a:lnTo>
                    <a:pt x="353148" y="1655140"/>
                  </a:lnTo>
                  <a:lnTo>
                    <a:pt x="353148" y="1498828"/>
                  </a:lnTo>
                  <a:close/>
                </a:path>
                <a:path w="3797300" h="2164715">
                  <a:moveTo>
                    <a:pt x="1178775" y="1238173"/>
                  </a:moveTo>
                  <a:lnTo>
                    <a:pt x="858977" y="1238173"/>
                  </a:lnTo>
                  <a:lnTo>
                    <a:pt x="858977" y="1394485"/>
                  </a:lnTo>
                  <a:lnTo>
                    <a:pt x="1178775" y="1394485"/>
                  </a:lnTo>
                  <a:lnTo>
                    <a:pt x="1178775" y="1238173"/>
                  </a:lnTo>
                  <a:close/>
                </a:path>
                <a:path w="3797300" h="2164715">
                  <a:moveTo>
                    <a:pt x="1178775" y="264769"/>
                  </a:moveTo>
                  <a:lnTo>
                    <a:pt x="858977" y="264769"/>
                  </a:lnTo>
                  <a:lnTo>
                    <a:pt x="858977" y="421068"/>
                  </a:lnTo>
                  <a:lnTo>
                    <a:pt x="1178775" y="421068"/>
                  </a:lnTo>
                  <a:lnTo>
                    <a:pt x="1178775" y="264769"/>
                  </a:lnTo>
                  <a:close/>
                </a:path>
                <a:path w="3797300" h="2164715">
                  <a:moveTo>
                    <a:pt x="2034159" y="761758"/>
                  </a:moveTo>
                  <a:lnTo>
                    <a:pt x="1714360" y="761758"/>
                  </a:lnTo>
                  <a:lnTo>
                    <a:pt x="1714360" y="918057"/>
                  </a:lnTo>
                  <a:lnTo>
                    <a:pt x="2034159" y="918057"/>
                  </a:lnTo>
                  <a:lnTo>
                    <a:pt x="2034159" y="761758"/>
                  </a:lnTo>
                  <a:close/>
                </a:path>
                <a:path w="3797300" h="2164715">
                  <a:moveTo>
                    <a:pt x="2930550" y="1379601"/>
                  </a:moveTo>
                  <a:lnTo>
                    <a:pt x="2610751" y="1379601"/>
                  </a:lnTo>
                  <a:lnTo>
                    <a:pt x="2610751" y="1535899"/>
                  </a:lnTo>
                  <a:lnTo>
                    <a:pt x="2930550" y="1535899"/>
                  </a:lnTo>
                  <a:lnTo>
                    <a:pt x="2930550" y="1379601"/>
                  </a:lnTo>
                  <a:close/>
                </a:path>
                <a:path w="3797300" h="2164715">
                  <a:moveTo>
                    <a:pt x="3797223" y="1379601"/>
                  </a:moveTo>
                  <a:lnTo>
                    <a:pt x="3477425" y="1379601"/>
                  </a:lnTo>
                  <a:lnTo>
                    <a:pt x="3477425" y="1535899"/>
                  </a:lnTo>
                  <a:lnTo>
                    <a:pt x="3797223" y="1535899"/>
                  </a:lnTo>
                  <a:lnTo>
                    <a:pt x="3797223" y="1379601"/>
                  </a:lnTo>
                  <a:close/>
                </a:path>
              </a:pathLst>
            </a:custGeom>
            <a:solidFill>
              <a:srgbClr val="FFFFFF"/>
            </a:solidFill>
          </p:spPr>
          <p:txBody>
            <a:bodyPr wrap="square" lIns="0" tIns="0" rIns="0" bIns="0" rtlCol="0"/>
            <a:lstStyle/>
            <a:p>
              <a:endParaRPr/>
            </a:p>
          </p:txBody>
        </p:sp>
      </p:grpSp>
      <p:pic>
        <p:nvPicPr>
          <p:cNvPr id="44" name="object 10"/>
          <p:cNvPicPr/>
          <p:nvPr/>
        </p:nvPicPr>
        <p:blipFill>
          <a:blip r:embed="rId5" cstate="print"/>
          <a:stretch>
            <a:fillRect/>
          </a:stretch>
        </p:blipFill>
        <p:spPr>
          <a:xfrm>
            <a:off x="6013477" y="5015840"/>
            <a:ext cx="4145497" cy="996524"/>
          </a:xfrm>
          <a:prstGeom prst="rect">
            <a:avLst/>
          </a:prstGeom>
        </p:spPr>
      </p:pic>
      <p:sp>
        <p:nvSpPr>
          <p:cNvPr id="45" name="object 11"/>
          <p:cNvSpPr/>
          <p:nvPr/>
        </p:nvSpPr>
        <p:spPr>
          <a:xfrm>
            <a:off x="5720250" y="505396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12" name="object 4"/>
          <p:cNvGrpSpPr/>
          <p:nvPr/>
        </p:nvGrpSpPr>
        <p:grpSpPr>
          <a:xfrm>
            <a:off x="1499626" y="2567240"/>
            <a:ext cx="7708900" cy="3445510"/>
            <a:chOff x="220125" y="858425"/>
            <a:chExt cx="7708900" cy="3445510"/>
          </a:xfrm>
        </p:grpSpPr>
        <p:pic>
          <p:nvPicPr>
            <p:cNvPr id="13" name="object 5"/>
            <p:cNvPicPr/>
            <p:nvPr/>
          </p:nvPicPr>
          <p:blipFill>
            <a:blip r:embed="rId3" cstate="print"/>
            <a:stretch>
              <a:fillRect/>
            </a:stretch>
          </p:blipFill>
          <p:spPr>
            <a:xfrm>
              <a:off x="1340725" y="858425"/>
              <a:ext cx="6587699" cy="2369574"/>
            </a:xfrm>
            <a:prstGeom prst="rect">
              <a:avLst/>
            </a:prstGeom>
          </p:spPr>
        </p:pic>
        <p:sp>
          <p:nvSpPr>
            <p:cNvPr id="14" name="object 6"/>
            <p:cNvSpPr/>
            <p:nvPr/>
          </p:nvSpPr>
          <p:spPr>
            <a:xfrm>
              <a:off x="5004774" y="2047700"/>
              <a:ext cx="1297940" cy="714375"/>
            </a:xfrm>
            <a:custGeom>
              <a:avLst/>
              <a:gdLst/>
              <a:ahLst/>
              <a:cxnLst/>
              <a:rect l="l" t="t" r="r" b="b"/>
              <a:pathLst>
                <a:path w="1297939"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pic>
          <p:nvPicPr>
            <p:cNvPr id="15" name="object 7"/>
            <p:cNvPicPr/>
            <p:nvPr/>
          </p:nvPicPr>
          <p:blipFill>
            <a:blip r:embed="rId4" cstate="print"/>
            <a:stretch>
              <a:fillRect/>
            </a:stretch>
          </p:blipFill>
          <p:spPr>
            <a:xfrm>
              <a:off x="267125" y="3307025"/>
              <a:ext cx="3920760" cy="996536"/>
            </a:xfrm>
            <a:prstGeom prst="rect">
              <a:avLst/>
            </a:prstGeom>
          </p:spPr>
        </p:pic>
        <p:sp>
          <p:nvSpPr>
            <p:cNvPr id="16" name="object 8"/>
            <p:cNvSpPr/>
            <p:nvPr/>
          </p:nvSpPr>
          <p:spPr>
            <a:xfrm>
              <a:off x="229650" y="3277900"/>
              <a:ext cx="4032250" cy="541020"/>
            </a:xfrm>
            <a:custGeom>
              <a:avLst/>
              <a:gdLst/>
              <a:ahLst/>
              <a:cxnLst/>
              <a:rect l="l" t="t" r="r" b="b"/>
              <a:pathLst>
                <a:path w="4032250" h="541020">
                  <a:moveTo>
                    <a:pt x="0" y="0"/>
                  </a:moveTo>
                  <a:lnTo>
                    <a:pt x="4031699" y="0"/>
                  </a:lnTo>
                  <a:lnTo>
                    <a:pt x="4031699" y="540599"/>
                  </a:lnTo>
                  <a:lnTo>
                    <a:pt x="0" y="540599"/>
                  </a:lnTo>
                  <a:lnTo>
                    <a:pt x="0" y="0"/>
                  </a:lnTo>
                  <a:close/>
                </a:path>
              </a:pathLst>
            </a:custGeom>
            <a:ln w="19049">
              <a:solidFill>
                <a:srgbClr val="FF0000"/>
              </a:solidFill>
            </a:ln>
          </p:spPr>
          <p:txBody>
            <a:bodyPr wrap="square" lIns="0" tIns="0" rIns="0" bIns="0" rtlCol="0"/>
            <a:lstStyle/>
            <a:p>
              <a:endParaRPr/>
            </a:p>
          </p:txBody>
        </p:sp>
        <p:sp>
          <p:nvSpPr>
            <p:cNvPr id="17" name="object 9"/>
            <p:cNvSpPr/>
            <p:nvPr/>
          </p:nvSpPr>
          <p:spPr>
            <a:xfrm>
              <a:off x="1577314" y="1078826"/>
              <a:ext cx="2931160" cy="2164715"/>
            </a:xfrm>
            <a:custGeom>
              <a:avLst/>
              <a:gdLst/>
              <a:ahLst/>
              <a:cxnLst/>
              <a:rect l="l" t="t" r="r" b="b"/>
              <a:pathLst>
                <a:path w="2931160" h="2164715">
                  <a:moveTo>
                    <a:pt x="319798" y="494652"/>
                  </a:moveTo>
                  <a:lnTo>
                    <a:pt x="0" y="494652"/>
                  </a:lnTo>
                  <a:lnTo>
                    <a:pt x="0" y="650951"/>
                  </a:lnTo>
                  <a:lnTo>
                    <a:pt x="319798" y="650951"/>
                  </a:lnTo>
                  <a:lnTo>
                    <a:pt x="319798" y="494652"/>
                  </a:lnTo>
                  <a:close/>
                </a:path>
                <a:path w="2931160" h="2164715">
                  <a:moveTo>
                    <a:pt x="331203" y="989304"/>
                  </a:moveTo>
                  <a:lnTo>
                    <a:pt x="0" y="989304"/>
                  </a:lnTo>
                  <a:lnTo>
                    <a:pt x="0" y="1145603"/>
                  </a:lnTo>
                  <a:lnTo>
                    <a:pt x="331203" y="1145603"/>
                  </a:lnTo>
                  <a:lnTo>
                    <a:pt x="331203" y="989304"/>
                  </a:lnTo>
                  <a:close/>
                </a:path>
                <a:path w="2931160" h="2164715">
                  <a:moveTo>
                    <a:pt x="331203" y="0"/>
                  </a:moveTo>
                  <a:lnTo>
                    <a:pt x="0" y="0"/>
                  </a:lnTo>
                  <a:lnTo>
                    <a:pt x="0" y="156298"/>
                  </a:lnTo>
                  <a:lnTo>
                    <a:pt x="331203" y="156298"/>
                  </a:lnTo>
                  <a:lnTo>
                    <a:pt x="331203" y="0"/>
                  </a:lnTo>
                  <a:close/>
                </a:path>
                <a:path w="2931160" h="2164715">
                  <a:moveTo>
                    <a:pt x="353148" y="2008352"/>
                  </a:moveTo>
                  <a:lnTo>
                    <a:pt x="33350" y="2008352"/>
                  </a:lnTo>
                  <a:lnTo>
                    <a:pt x="33350" y="2164651"/>
                  </a:lnTo>
                  <a:lnTo>
                    <a:pt x="353148" y="2164651"/>
                  </a:lnTo>
                  <a:lnTo>
                    <a:pt x="353148" y="2008352"/>
                  </a:lnTo>
                  <a:close/>
                </a:path>
                <a:path w="2931160" h="2164715">
                  <a:moveTo>
                    <a:pt x="353148" y="1498828"/>
                  </a:moveTo>
                  <a:lnTo>
                    <a:pt x="33350" y="1498828"/>
                  </a:lnTo>
                  <a:lnTo>
                    <a:pt x="33350" y="1655140"/>
                  </a:lnTo>
                  <a:lnTo>
                    <a:pt x="353148" y="1655140"/>
                  </a:lnTo>
                  <a:lnTo>
                    <a:pt x="353148" y="1498828"/>
                  </a:lnTo>
                  <a:close/>
                </a:path>
                <a:path w="2931160" h="2164715">
                  <a:moveTo>
                    <a:pt x="1178775" y="1238173"/>
                  </a:moveTo>
                  <a:lnTo>
                    <a:pt x="858977" y="1238173"/>
                  </a:lnTo>
                  <a:lnTo>
                    <a:pt x="858977" y="1394485"/>
                  </a:lnTo>
                  <a:lnTo>
                    <a:pt x="1178775" y="1394485"/>
                  </a:lnTo>
                  <a:lnTo>
                    <a:pt x="1178775" y="1238173"/>
                  </a:lnTo>
                  <a:close/>
                </a:path>
                <a:path w="2931160" h="2164715">
                  <a:moveTo>
                    <a:pt x="1178775" y="264769"/>
                  </a:moveTo>
                  <a:lnTo>
                    <a:pt x="858977" y="264769"/>
                  </a:lnTo>
                  <a:lnTo>
                    <a:pt x="858977" y="421068"/>
                  </a:lnTo>
                  <a:lnTo>
                    <a:pt x="1178775" y="421068"/>
                  </a:lnTo>
                  <a:lnTo>
                    <a:pt x="1178775" y="264769"/>
                  </a:lnTo>
                  <a:close/>
                </a:path>
                <a:path w="2931160" h="2164715">
                  <a:moveTo>
                    <a:pt x="2034159" y="761758"/>
                  </a:moveTo>
                  <a:lnTo>
                    <a:pt x="1714360" y="761758"/>
                  </a:lnTo>
                  <a:lnTo>
                    <a:pt x="1714360" y="918057"/>
                  </a:lnTo>
                  <a:lnTo>
                    <a:pt x="2034159" y="918057"/>
                  </a:lnTo>
                  <a:lnTo>
                    <a:pt x="2034159" y="761758"/>
                  </a:lnTo>
                  <a:close/>
                </a:path>
                <a:path w="2931160" h="2164715">
                  <a:moveTo>
                    <a:pt x="2930550" y="1379601"/>
                  </a:moveTo>
                  <a:lnTo>
                    <a:pt x="2610751" y="1379601"/>
                  </a:lnTo>
                  <a:lnTo>
                    <a:pt x="2610751" y="1535899"/>
                  </a:lnTo>
                  <a:lnTo>
                    <a:pt x="2930550" y="1535899"/>
                  </a:lnTo>
                  <a:lnTo>
                    <a:pt x="2930550" y="1379601"/>
                  </a:lnTo>
                  <a:close/>
                </a:path>
              </a:pathLst>
            </a:custGeom>
            <a:solidFill>
              <a:srgbClr val="FFFFFF"/>
            </a:solidFill>
          </p:spPr>
          <p:txBody>
            <a:bodyPr wrap="square" lIns="0" tIns="0" rIns="0" bIns="0" rtlCol="0"/>
            <a:lstStyle/>
            <a:p>
              <a:endParaRPr/>
            </a:p>
          </p:txBody>
        </p:sp>
        <p:pic>
          <p:nvPicPr>
            <p:cNvPr id="18" name="object 10"/>
            <p:cNvPicPr/>
            <p:nvPr/>
          </p:nvPicPr>
          <p:blipFill>
            <a:blip r:embed="rId5" cstate="print"/>
            <a:stretch>
              <a:fillRect/>
            </a:stretch>
          </p:blipFill>
          <p:spPr>
            <a:xfrm>
              <a:off x="4748650" y="1699975"/>
              <a:ext cx="1809749" cy="228599"/>
            </a:xfrm>
            <a:prstGeom prst="rect">
              <a:avLst/>
            </a:prstGeom>
          </p:spPr>
        </p:pic>
      </p:grpSp>
      <p:pic>
        <p:nvPicPr>
          <p:cNvPr id="20" name="object 11"/>
          <p:cNvPicPr/>
          <p:nvPr/>
        </p:nvPicPr>
        <p:blipFill>
          <a:blip r:embed="rId6" cstate="print"/>
          <a:stretch>
            <a:fillRect/>
          </a:stretch>
        </p:blipFill>
        <p:spPr>
          <a:xfrm>
            <a:off x="6065303" y="5015840"/>
            <a:ext cx="4145497" cy="996524"/>
          </a:xfrm>
          <a:prstGeom prst="rect">
            <a:avLst/>
          </a:prstGeom>
        </p:spPr>
      </p:pic>
      <p:sp>
        <p:nvSpPr>
          <p:cNvPr id="24" name="object 12"/>
          <p:cNvSpPr/>
          <p:nvPr/>
        </p:nvSpPr>
        <p:spPr>
          <a:xfrm>
            <a:off x="5772076" y="505396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25" name="object 13"/>
          <p:cNvSpPr txBox="1"/>
          <p:nvPr/>
        </p:nvSpPr>
        <p:spPr>
          <a:xfrm>
            <a:off x="5745426" y="2790353"/>
            <a:ext cx="79629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90204"/>
                <a:cs typeface="Arial" panose="020B0604020202090204"/>
              </a:rPr>
              <a:t>Upstream gradient</a:t>
            </a:r>
            <a:endParaRPr sz="1400" dirty="0">
              <a:latin typeface="Arial" panose="020B0604020202090204"/>
              <a:cs typeface="Arial" panose="020B0604020202090204"/>
            </a:endParaRPr>
          </a:p>
        </p:txBody>
      </p:sp>
      <p:sp>
        <p:nvSpPr>
          <p:cNvPr id="26" name="object 14"/>
          <p:cNvSpPr txBox="1"/>
          <p:nvPr/>
        </p:nvSpPr>
        <p:spPr>
          <a:xfrm>
            <a:off x="6694651" y="2790353"/>
            <a:ext cx="66675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90204"/>
                <a:cs typeface="Arial" panose="020B0604020202090204"/>
              </a:rPr>
              <a:t>Local gradient</a:t>
            </a:r>
            <a:endParaRPr sz="1400" dirty="0">
              <a:latin typeface="Arial" panose="020B0604020202090204"/>
              <a:cs typeface="Arial" panose="020B0604020202090204"/>
            </a:endParaRPr>
          </a:p>
        </p:txBody>
      </p:sp>
      <p:grpSp>
        <p:nvGrpSpPr>
          <p:cNvPr id="27" name="object 15"/>
          <p:cNvGrpSpPr/>
          <p:nvPr/>
        </p:nvGrpSpPr>
        <p:grpSpPr>
          <a:xfrm>
            <a:off x="6141351" y="3232777"/>
            <a:ext cx="751205" cy="139065"/>
            <a:chOff x="4861850" y="1523962"/>
            <a:chExt cx="751205" cy="139065"/>
          </a:xfrm>
        </p:grpSpPr>
        <p:pic>
          <p:nvPicPr>
            <p:cNvPr id="28" name="object 16"/>
            <p:cNvPicPr/>
            <p:nvPr/>
          </p:nvPicPr>
          <p:blipFill>
            <a:blip r:embed="rId7" cstate="print"/>
            <a:stretch>
              <a:fillRect/>
            </a:stretch>
          </p:blipFill>
          <p:spPr>
            <a:xfrm>
              <a:off x="4861850" y="1555612"/>
              <a:ext cx="183382" cy="107109"/>
            </a:xfrm>
            <a:prstGeom prst="rect">
              <a:avLst/>
            </a:prstGeom>
          </p:spPr>
        </p:pic>
        <p:sp>
          <p:nvSpPr>
            <p:cNvPr id="30" name="object 17"/>
            <p:cNvSpPr/>
            <p:nvPr/>
          </p:nvSpPr>
          <p:spPr>
            <a:xfrm>
              <a:off x="5573018" y="1528725"/>
              <a:ext cx="34925" cy="83185"/>
            </a:xfrm>
            <a:custGeom>
              <a:avLst/>
              <a:gdLst/>
              <a:ahLst/>
              <a:cxnLst/>
              <a:rect l="l" t="t" r="r" b="b"/>
              <a:pathLst>
                <a:path w="34925" h="83184">
                  <a:moveTo>
                    <a:pt x="34694" y="0"/>
                  </a:moveTo>
                  <a:lnTo>
                    <a:pt x="0" y="83156"/>
                  </a:lnTo>
                </a:path>
              </a:pathLst>
            </a:custGeom>
            <a:ln w="9524">
              <a:solidFill>
                <a:srgbClr val="FF0000"/>
              </a:solidFill>
            </a:ln>
          </p:spPr>
          <p:txBody>
            <a:bodyPr wrap="square" lIns="0" tIns="0" rIns="0" bIns="0" rtlCol="0"/>
            <a:lstStyle/>
            <a:p>
              <a:endParaRPr/>
            </a:p>
          </p:txBody>
        </p:sp>
        <p:sp>
          <p:nvSpPr>
            <p:cNvPr id="31" name="object 18"/>
            <p:cNvSpPr/>
            <p:nvPr/>
          </p:nvSpPr>
          <p:spPr>
            <a:xfrm>
              <a:off x="5556374" y="1605823"/>
              <a:ext cx="31750" cy="46355"/>
            </a:xfrm>
            <a:custGeom>
              <a:avLst/>
              <a:gdLst/>
              <a:ahLst/>
              <a:cxnLst/>
              <a:rect l="l" t="t" r="r" b="b"/>
              <a:pathLst>
                <a:path w="31750" h="46355">
                  <a:moveTo>
                    <a:pt x="0" y="45950"/>
                  </a:moveTo>
                  <a:lnTo>
                    <a:pt x="2124" y="0"/>
                  </a:lnTo>
                  <a:lnTo>
                    <a:pt x="31163" y="12115"/>
                  </a:lnTo>
                  <a:lnTo>
                    <a:pt x="0" y="45950"/>
                  </a:lnTo>
                  <a:close/>
                </a:path>
              </a:pathLst>
            </a:custGeom>
            <a:solidFill>
              <a:srgbClr val="FF0000"/>
            </a:solidFill>
          </p:spPr>
          <p:txBody>
            <a:bodyPr wrap="square" lIns="0" tIns="0" rIns="0" bIns="0" rtlCol="0"/>
            <a:lstStyle/>
            <a:p>
              <a:endParaRPr/>
            </a:p>
          </p:txBody>
        </p:sp>
        <p:sp>
          <p:nvSpPr>
            <p:cNvPr id="32" name="object 19"/>
            <p:cNvSpPr/>
            <p:nvPr/>
          </p:nvSpPr>
          <p:spPr>
            <a:xfrm>
              <a:off x="5556374" y="1605823"/>
              <a:ext cx="31750" cy="46355"/>
            </a:xfrm>
            <a:custGeom>
              <a:avLst/>
              <a:gdLst/>
              <a:ahLst/>
              <a:cxnLst/>
              <a:rect l="l" t="t" r="r" b="b"/>
              <a:pathLst>
                <a:path w="31750" h="46355">
                  <a:moveTo>
                    <a:pt x="2124" y="0"/>
                  </a:moveTo>
                  <a:lnTo>
                    <a:pt x="0" y="45950"/>
                  </a:lnTo>
                  <a:lnTo>
                    <a:pt x="31163" y="12115"/>
                  </a:lnTo>
                  <a:lnTo>
                    <a:pt x="2124" y="0"/>
                  </a:lnTo>
                  <a:close/>
                </a:path>
              </a:pathLst>
            </a:custGeom>
            <a:ln w="9524">
              <a:solidFill>
                <a:srgbClr val="FF0000"/>
              </a:solidFill>
            </a:ln>
          </p:spPr>
          <p:txBody>
            <a:bodyPr wrap="square" lIns="0" tIns="0" rIns="0" bIns="0" rtlCol="0"/>
            <a:lstStyle/>
            <a:p>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21" name="object 4"/>
          <p:cNvGrpSpPr/>
          <p:nvPr/>
        </p:nvGrpSpPr>
        <p:grpSpPr>
          <a:xfrm>
            <a:off x="2544026" y="2590800"/>
            <a:ext cx="6588125" cy="2385060"/>
            <a:chOff x="1340725" y="858425"/>
            <a:chExt cx="6588125" cy="2385060"/>
          </a:xfrm>
        </p:grpSpPr>
        <p:pic>
          <p:nvPicPr>
            <p:cNvPr id="22" name="object 5"/>
            <p:cNvPicPr/>
            <p:nvPr/>
          </p:nvPicPr>
          <p:blipFill>
            <a:blip r:embed="rId3" cstate="print"/>
            <a:stretch>
              <a:fillRect/>
            </a:stretch>
          </p:blipFill>
          <p:spPr>
            <a:xfrm>
              <a:off x="1340725" y="858425"/>
              <a:ext cx="6587699" cy="2369574"/>
            </a:xfrm>
            <a:prstGeom prst="rect">
              <a:avLst/>
            </a:prstGeom>
          </p:spPr>
        </p:pic>
        <p:sp>
          <p:nvSpPr>
            <p:cNvPr id="23" name="object 6"/>
            <p:cNvSpPr/>
            <p:nvPr/>
          </p:nvSpPr>
          <p:spPr>
            <a:xfrm>
              <a:off x="4134505" y="2047700"/>
              <a:ext cx="1297940" cy="714375"/>
            </a:xfrm>
            <a:custGeom>
              <a:avLst/>
              <a:gdLst/>
              <a:ahLst/>
              <a:cxnLst/>
              <a:rect l="l" t="t" r="r" b="b"/>
              <a:pathLst>
                <a:path w="1297939"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29" name="object 7"/>
            <p:cNvSpPr/>
            <p:nvPr/>
          </p:nvSpPr>
          <p:spPr>
            <a:xfrm>
              <a:off x="1577314" y="1078826"/>
              <a:ext cx="2931160" cy="2164715"/>
            </a:xfrm>
            <a:custGeom>
              <a:avLst/>
              <a:gdLst/>
              <a:ahLst/>
              <a:cxnLst/>
              <a:rect l="l" t="t" r="r" b="b"/>
              <a:pathLst>
                <a:path w="2931160" h="2164715">
                  <a:moveTo>
                    <a:pt x="319798" y="494652"/>
                  </a:moveTo>
                  <a:lnTo>
                    <a:pt x="0" y="494652"/>
                  </a:lnTo>
                  <a:lnTo>
                    <a:pt x="0" y="650951"/>
                  </a:lnTo>
                  <a:lnTo>
                    <a:pt x="319798" y="650951"/>
                  </a:lnTo>
                  <a:lnTo>
                    <a:pt x="319798" y="494652"/>
                  </a:lnTo>
                  <a:close/>
                </a:path>
                <a:path w="2931160" h="2164715">
                  <a:moveTo>
                    <a:pt x="331203" y="989304"/>
                  </a:moveTo>
                  <a:lnTo>
                    <a:pt x="0" y="989304"/>
                  </a:lnTo>
                  <a:lnTo>
                    <a:pt x="0" y="1145603"/>
                  </a:lnTo>
                  <a:lnTo>
                    <a:pt x="331203" y="1145603"/>
                  </a:lnTo>
                  <a:lnTo>
                    <a:pt x="331203" y="989304"/>
                  </a:lnTo>
                  <a:close/>
                </a:path>
                <a:path w="2931160" h="2164715">
                  <a:moveTo>
                    <a:pt x="331203" y="0"/>
                  </a:moveTo>
                  <a:lnTo>
                    <a:pt x="0" y="0"/>
                  </a:lnTo>
                  <a:lnTo>
                    <a:pt x="0" y="156298"/>
                  </a:lnTo>
                  <a:lnTo>
                    <a:pt x="331203" y="156298"/>
                  </a:lnTo>
                  <a:lnTo>
                    <a:pt x="331203" y="0"/>
                  </a:lnTo>
                  <a:close/>
                </a:path>
                <a:path w="2931160" h="2164715">
                  <a:moveTo>
                    <a:pt x="353148" y="2008352"/>
                  </a:moveTo>
                  <a:lnTo>
                    <a:pt x="33350" y="2008352"/>
                  </a:lnTo>
                  <a:lnTo>
                    <a:pt x="33350" y="2164651"/>
                  </a:lnTo>
                  <a:lnTo>
                    <a:pt x="353148" y="2164651"/>
                  </a:lnTo>
                  <a:lnTo>
                    <a:pt x="353148" y="2008352"/>
                  </a:lnTo>
                  <a:close/>
                </a:path>
                <a:path w="2931160" h="2164715">
                  <a:moveTo>
                    <a:pt x="353148" y="1498828"/>
                  </a:moveTo>
                  <a:lnTo>
                    <a:pt x="33350" y="1498828"/>
                  </a:lnTo>
                  <a:lnTo>
                    <a:pt x="33350" y="1655140"/>
                  </a:lnTo>
                  <a:lnTo>
                    <a:pt x="353148" y="1655140"/>
                  </a:lnTo>
                  <a:lnTo>
                    <a:pt x="353148" y="1498828"/>
                  </a:lnTo>
                  <a:close/>
                </a:path>
                <a:path w="2931160" h="2164715">
                  <a:moveTo>
                    <a:pt x="1178775" y="1238173"/>
                  </a:moveTo>
                  <a:lnTo>
                    <a:pt x="858977" y="1238173"/>
                  </a:lnTo>
                  <a:lnTo>
                    <a:pt x="858977" y="1394485"/>
                  </a:lnTo>
                  <a:lnTo>
                    <a:pt x="1178775" y="1394485"/>
                  </a:lnTo>
                  <a:lnTo>
                    <a:pt x="1178775" y="1238173"/>
                  </a:lnTo>
                  <a:close/>
                </a:path>
                <a:path w="2931160" h="2164715">
                  <a:moveTo>
                    <a:pt x="1178775" y="264769"/>
                  </a:moveTo>
                  <a:lnTo>
                    <a:pt x="858977" y="264769"/>
                  </a:lnTo>
                  <a:lnTo>
                    <a:pt x="858977" y="421068"/>
                  </a:lnTo>
                  <a:lnTo>
                    <a:pt x="1178775" y="421068"/>
                  </a:lnTo>
                  <a:lnTo>
                    <a:pt x="1178775" y="264769"/>
                  </a:lnTo>
                  <a:close/>
                </a:path>
                <a:path w="2931160" h="2164715">
                  <a:moveTo>
                    <a:pt x="2034159" y="761758"/>
                  </a:moveTo>
                  <a:lnTo>
                    <a:pt x="1714360" y="761758"/>
                  </a:lnTo>
                  <a:lnTo>
                    <a:pt x="1714360" y="918057"/>
                  </a:lnTo>
                  <a:lnTo>
                    <a:pt x="2034159" y="918057"/>
                  </a:lnTo>
                  <a:lnTo>
                    <a:pt x="2034159" y="761758"/>
                  </a:lnTo>
                  <a:close/>
                </a:path>
                <a:path w="2931160" h="2164715">
                  <a:moveTo>
                    <a:pt x="2930550" y="1379601"/>
                  </a:moveTo>
                  <a:lnTo>
                    <a:pt x="2610751" y="1379601"/>
                  </a:lnTo>
                  <a:lnTo>
                    <a:pt x="2610751" y="1535899"/>
                  </a:lnTo>
                  <a:lnTo>
                    <a:pt x="2930550" y="1535899"/>
                  </a:lnTo>
                  <a:lnTo>
                    <a:pt x="2930550" y="1379601"/>
                  </a:lnTo>
                  <a:close/>
                </a:path>
              </a:pathLst>
            </a:custGeom>
            <a:solidFill>
              <a:srgbClr val="FFFFFF"/>
            </a:solidFill>
          </p:spPr>
          <p:txBody>
            <a:bodyPr wrap="square" lIns="0" tIns="0" rIns="0" bIns="0" rtlCol="0"/>
            <a:lstStyle/>
            <a:p>
              <a:endParaRPr/>
            </a:p>
          </p:txBody>
        </p:sp>
      </p:grpSp>
      <p:pic>
        <p:nvPicPr>
          <p:cNvPr id="33" name="object 8"/>
          <p:cNvPicPr/>
          <p:nvPr/>
        </p:nvPicPr>
        <p:blipFill>
          <a:blip r:embed="rId4" cstate="print"/>
          <a:stretch>
            <a:fillRect/>
          </a:stretch>
        </p:blipFill>
        <p:spPr>
          <a:xfrm>
            <a:off x="5989103" y="5039400"/>
            <a:ext cx="4145497" cy="996524"/>
          </a:xfrm>
          <a:prstGeom prst="rect">
            <a:avLst/>
          </a:prstGeom>
        </p:spPr>
      </p:pic>
      <p:grpSp>
        <p:nvGrpSpPr>
          <p:cNvPr id="34" name="object 9"/>
          <p:cNvGrpSpPr/>
          <p:nvPr/>
        </p:nvGrpSpPr>
        <p:grpSpPr>
          <a:xfrm>
            <a:off x="1460875" y="5039400"/>
            <a:ext cx="4013835" cy="1096645"/>
            <a:chOff x="257574" y="3307025"/>
            <a:chExt cx="4013835" cy="1096645"/>
          </a:xfrm>
        </p:grpSpPr>
        <p:pic>
          <p:nvPicPr>
            <p:cNvPr id="35" name="object 10"/>
            <p:cNvPicPr/>
            <p:nvPr/>
          </p:nvPicPr>
          <p:blipFill>
            <a:blip r:embed="rId5" cstate="print"/>
            <a:stretch>
              <a:fillRect/>
            </a:stretch>
          </p:blipFill>
          <p:spPr>
            <a:xfrm>
              <a:off x="267125" y="3307025"/>
              <a:ext cx="3920760" cy="996536"/>
            </a:xfrm>
            <a:prstGeom prst="rect">
              <a:avLst/>
            </a:prstGeom>
          </p:spPr>
        </p:pic>
        <p:sp>
          <p:nvSpPr>
            <p:cNvPr id="36" name="object 11"/>
            <p:cNvSpPr/>
            <p:nvPr/>
          </p:nvSpPr>
          <p:spPr>
            <a:xfrm>
              <a:off x="267099" y="3792836"/>
              <a:ext cx="3994785" cy="601345"/>
            </a:xfrm>
            <a:custGeom>
              <a:avLst/>
              <a:gdLst/>
              <a:ahLst/>
              <a:cxnLst/>
              <a:rect l="l" t="t" r="r" b="b"/>
              <a:pathLst>
                <a:path w="3994785" h="601345">
                  <a:moveTo>
                    <a:pt x="0" y="0"/>
                  </a:moveTo>
                  <a:lnTo>
                    <a:pt x="3994199" y="0"/>
                  </a:lnTo>
                  <a:lnTo>
                    <a:pt x="3994199" y="600899"/>
                  </a:lnTo>
                  <a:lnTo>
                    <a:pt x="0" y="600899"/>
                  </a:lnTo>
                  <a:lnTo>
                    <a:pt x="0" y="0"/>
                  </a:lnTo>
                  <a:close/>
                </a:path>
              </a:pathLst>
            </a:custGeom>
            <a:ln w="19049">
              <a:solidFill>
                <a:srgbClr val="FF0000"/>
              </a:solidFill>
            </a:ln>
          </p:spPr>
          <p:txBody>
            <a:bodyPr wrap="square" lIns="0" tIns="0" rIns="0" bIns="0" rtlCol="0"/>
            <a:lstStyle/>
            <a:p>
              <a:endParaRPr/>
            </a:p>
          </p:txBody>
        </p:sp>
      </p:grpSp>
      <p:sp>
        <p:nvSpPr>
          <p:cNvPr id="37" name="object 12"/>
          <p:cNvSpPr/>
          <p:nvPr/>
        </p:nvSpPr>
        <p:spPr>
          <a:xfrm>
            <a:off x="5695876" y="507752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pic>
        <p:nvPicPr>
          <p:cNvPr id="33" name="object 8"/>
          <p:cNvPicPr/>
          <p:nvPr/>
        </p:nvPicPr>
        <p:blipFill>
          <a:blip r:embed="rId3" cstate="print"/>
          <a:stretch>
            <a:fillRect/>
          </a:stretch>
        </p:blipFill>
        <p:spPr>
          <a:xfrm>
            <a:off x="5912903" y="5031821"/>
            <a:ext cx="4145497" cy="996524"/>
          </a:xfrm>
          <a:prstGeom prst="rect">
            <a:avLst/>
          </a:prstGeom>
        </p:spPr>
      </p:pic>
      <p:grpSp>
        <p:nvGrpSpPr>
          <p:cNvPr id="34" name="object 9"/>
          <p:cNvGrpSpPr/>
          <p:nvPr/>
        </p:nvGrpSpPr>
        <p:grpSpPr>
          <a:xfrm>
            <a:off x="1384675" y="5031821"/>
            <a:ext cx="4013835" cy="1096645"/>
            <a:chOff x="257574" y="3307025"/>
            <a:chExt cx="4013835" cy="1096645"/>
          </a:xfrm>
        </p:grpSpPr>
        <p:pic>
          <p:nvPicPr>
            <p:cNvPr id="35" name="object 10"/>
            <p:cNvPicPr/>
            <p:nvPr/>
          </p:nvPicPr>
          <p:blipFill>
            <a:blip r:embed="rId4" cstate="print"/>
            <a:stretch>
              <a:fillRect/>
            </a:stretch>
          </p:blipFill>
          <p:spPr>
            <a:xfrm>
              <a:off x="267125" y="3307025"/>
              <a:ext cx="3920760" cy="996536"/>
            </a:xfrm>
            <a:prstGeom prst="rect">
              <a:avLst/>
            </a:prstGeom>
          </p:spPr>
        </p:pic>
        <p:sp>
          <p:nvSpPr>
            <p:cNvPr id="36" name="object 11"/>
            <p:cNvSpPr/>
            <p:nvPr/>
          </p:nvSpPr>
          <p:spPr>
            <a:xfrm>
              <a:off x="267099" y="3792836"/>
              <a:ext cx="3994785" cy="601345"/>
            </a:xfrm>
            <a:custGeom>
              <a:avLst/>
              <a:gdLst/>
              <a:ahLst/>
              <a:cxnLst/>
              <a:rect l="l" t="t" r="r" b="b"/>
              <a:pathLst>
                <a:path w="3994785" h="601345">
                  <a:moveTo>
                    <a:pt x="0" y="0"/>
                  </a:moveTo>
                  <a:lnTo>
                    <a:pt x="3994199" y="0"/>
                  </a:lnTo>
                  <a:lnTo>
                    <a:pt x="3994199" y="600899"/>
                  </a:lnTo>
                  <a:lnTo>
                    <a:pt x="0" y="600899"/>
                  </a:lnTo>
                  <a:lnTo>
                    <a:pt x="0" y="0"/>
                  </a:lnTo>
                  <a:close/>
                </a:path>
              </a:pathLst>
            </a:custGeom>
            <a:ln w="19049">
              <a:solidFill>
                <a:srgbClr val="FF0000"/>
              </a:solidFill>
            </a:ln>
          </p:spPr>
          <p:txBody>
            <a:bodyPr wrap="square" lIns="0" tIns="0" rIns="0" bIns="0" rtlCol="0"/>
            <a:lstStyle/>
            <a:p>
              <a:endParaRPr/>
            </a:p>
          </p:txBody>
        </p:sp>
      </p:grpSp>
      <p:sp>
        <p:nvSpPr>
          <p:cNvPr id="37" name="object 12"/>
          <p:cNvSpPr/>
          <p:nvPr/>
        </p:nvSpPr>
        <p:spPr>
          <a:xfrm>
            <a:off x="5619676" y="5069946"/>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grpSp>
        <p:nvGrpSpPr>
          <p:cNvPr id="13" name="object 4"/>
          <p:cNvGrpSpPr/>
          <p:nvPr/>
        </p:nvGrpSpPr>
        <p:grpSpPr>
          <a:xfrm>
            <a:off x="2403475" y="2567940"/>
            <a:ext cx="6588125" cy="2385060"/>
            <a:chOff x="1340725" y="858425"/>
            <a:chExt cx="6588125" cy="2385060"/>
          </a:xfrm>
        </p:grpSpPr>
        <p:pic>
          <p:nvPicPr>
            <p:cNvPr id="14" name="object 5"/>
            <p:cNvPicPr/>
            <p:nvPr/>
          </p:nvPicPr>
          <p:blipFill>
            <a:blip r:embed="rId5" cstate="print"/>
            <a:stretch>
              <a:fillRect/>
            </a:stretch>
          </p:blipFill>
          <p:spPr>
            <a:xfrm>
              <a:off x="1340725" y="858425"/>
              <a:ext cx="6587699" cy="2369574"/>
            </a:xfrm>
            <a:prstGeom prst="rect">
              <a:avLst/>
            </a:prstGeom>
          </p:spPr>
        </p:pic>
        <p:sp>
          <p:nvSpPr>
            <p:cNvPr id="15" name="object 6"/>
            <p:cNvSpPr/>
            <p:nvPr/>
          </p:nvSpPr>
          <p:spPr>
            <a:xfrm>
              <a:off x="4134505" y="2047700"/>
              <a:ext cx="1297940" cy="714375"/>
            </a:xfrm>
            <a:custGeom>
              <a:avLst/>
              <a:gdLst/>
              <a:ahLst/>
              <a:cxnLst/>
              <a:rect l="l" t="t" r="r" b="b"/>
              <a:pathLst>
                <a:path w="1297939"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16" name="object 7"/>
            <p:cNvSpPr/>
            <p:nvPr/>
          </p:nvSpPr>
          <p:spPr>
            <a:xfrm>
              <a:off x="1577314" y="1078826"/>
              <a:ext cx="2034539" cy="2164715"/>
            </a:xfrm>
            <a:custGeom>
              <a:avLst/>
              <a:gdLst/>
              <a:ahLst/>
              <a:cxnLst/>
              <a:rect l="l" t="t" r="r" b="b"/>
              <a:pathLst>
                <a:path w="2034539" h="2164715">
                  <a:moveTo>
                    <a:pt x="319798" y="494652"/>
                  </a:moveTo>
                  <a:lnTo>
                    <a:pt x="0" y="494652"/>
                  </a:lnTo>
                  <a:lnTo>
                    <a:pt x="0" y="650951"/>
                  </a:lnTo>
                  <a:lnTo>
                    <a:pt x="319798" y="650951"/>
                  </a:lnTo>
                  <a:lnTo>
                    <a:pt x="319798" y="494652"/>
                  </a:lnTo>
                  <a:close/>
                </a:path>
                <a:path w="2034539" h="2164715">
                  <a:moveTo>
                    <a:pt x="331203" y="989304"/>
                  </a:moveTo>
                  <a:lnTo>
                    <a:pt x="0" y="989304"/>
                  </a:lnTo>
                  <a:lnTo>
                    <a:pt x="0" y="1145603"/>
                  </a:lnTo>
                  <a:lnTo>
                    <a:pt x="331203" y="1145603"/>
                  </a:lnTo>
                  <a:lnTo>
                    <a:pt x="331203" y="989304"/>
                  </a:lnTo>
                  <a:close/>
                </a:path>
                <a:path w="2034539" h="2164715">
                  <a:moveTo>
                    <a:pt x="331203" y="0"/>
                  </a:moveTo>
                  <a:lnTo>
                    <a:pt x="0" y="0"/>
                  </a:lnTo>
                  <a:lnTo>
                    <a:pt x="0" y="156298"/>
                  </a:lnTo>
                  <a:lnTo>
                    <a:pt x="331203" y="156298"/>
                  </a:lnTo>
                  <a:lnTo>
                    <a:pt x="331203" y="0"/>
                  </a:lnTo>
                  <a:close/>
                </a:path>
                <a:path w="2034539" h="2164715">
                  <a:moveTo>
                    <a:pt x="353148" y="2008352"/>
                  </a:moveTo>
                  <a:lnTo>
                    <a:pt x="33350" y="2008352"/>
                  </a:lnTo>
                  <a:lnTo>
                    <a:pt x="33350" y="2164651"/>
                  </a:lnTo>
                  <a:lnTo>
                    <a:pt x="353148" y="2164651"/>
                  </a:lnTo>
                  <a:lnTo>
                    <a:pt x="353148" y="2008352"/>
                  </a:lnTo>
                  <a:close/>
                </a:path>
                <a:path w="2034539" h="2164715">
                  <a:moveTo>
                    <a:pt x="353148" y="1498828"/>
                  </a:moveTo>
                  <a:lnTo>
                    <a:pt x="33350" y="1498828"/>
                  </a:lnTo>
                  <a:lnTo>
                    <a:pt x="33350" y="1655140"/>
                  </a:lnTo>
                  <a:lnTo>
                    <a:pt x="353148" y="1655140"/>
                  </a:lnTo>
                  <a:lnTo>
                    <a:pt x="353148" y="1498828"/>
                  </a:lnTo>
                  <a:close/>
                </a:path>
                <a:path w="2034539" h="2164715">
                  <a:moveTo>
                    <a:pt x="1178775" y="1238173"/>
                  </a:moveTo>
                  <a:lnTo>
                    <a:pt x="858977" y="1238173"/>
                  </a:lnTo>
                  <a:lnTo>
                    <a:pt x="858977" y="1394485"/>
                  </a:lnTo>
                  <a:lnTo>
                    <a:pt x="1178775" y="1394485"/>
                  </a:lnTo>
                  <a:lnTo>
                    <a:pt x="1178775" y="1238173"/>
                  </a:lnTo>
                  <a:close/>
                </a:path>
                <a:path w="2034539" h="2164715">
                  <a:moveTo>
                    <a:pt x="1178775" y="264769"/>
                  </a:moveTo>
                  <a:lnTo>
                    <a:pt x="858977" y="264769"/>
                  </a:lnTo>
                  <a:lnTo>
                    <a:pt x="858977" y="421068"/>
                  </a:lnTo>
                  <a:lnTo>
                    <a:pt x="1178775" y="421068"/>
                  </a:lnTo>
                  <a:lnTo>
                    <a:pt x="1178775" y="264769"/>
                  </a:lnTo>
                  <a:close/>
                </a:path>
                <a:path w="2034539" h="2164715">
                  <a:moveTo>
                    <a:pt x="2034159" y="761758"/>
                  </a:moveTo>
                  <a:lnTo>
                    <a:pt x="1714360" y="761758"/>
                  </a:lnTo>
                  <a:lnTo>
                    <a:pt x="1714360" y="918057"/>
                  </a:lnTo>
                  <a:lnTo>
                    <a:pt x="2034159" y="918057"/>
                  </a:lnTo>
                  <a:lnTo>
                    <a:pt x="2034159" y="761758"/>
                  </a:lnTo>
                  <a:close/>
                </a:path>
              </a:pathLst>
            </a:custGeom>
            <a:solidFill>
              <a:srgbClr val="FFFFFF"/>
            </a:solidFill>
          </p:spPr>
          <p:txBody>
            <a:bodyPr wrap="square" lIns="0" tIns="0" rIns="0" bIns="0" rtlCol="0"/>
            <a:lstStyle/>
            <a:p>
              <a:endParaRPr/>
            </a:p>
          </p:txBody>
        </p:sp>
        <p:pic>
          <p:nvPicPr>
            <p:cNvPr id="17" name="object 8"/>
            <p:cNvPicPr/>
            <p:nvPr/>
          </p:nvPicPr>
          <p:blipFill>
            <a:blip r:embed="rId6" cstate="print"/>
            <a:stretch>
              <a:fillRect/>
            </a:stretch>
          </p:blipFill>
          <p:spPr>
            <a:xfrm>
              <a:off x="3983150" y="1729786"/>
              <a:ext cx="1600199" cy="190499"/>
            </a:xfrm>
            <a:prstGeom prst="rect">
              <a:avLst/>
            </a:prstGeom>
          </p:spPr>
        </p:pic>
      </p:grpSp>
      <p:sp>
        <p:nvSpPr>
          <p:cNvPr id="18" name="object 14"/>
          <p:cNvSpPr txBox="1"/>
          <p:nvPr/>
        </p:nvSpPr>
        <p:spPr>
          <a:xfrm>
            <a:off x="4709725" y="2798403"/>
            <a:ext cx="79629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90204"/>
                <a:cs typeface="Arial" panose="020B0604020202090204"/>
              </a:rPr>
              <a:t>Upstream gradient</a:t>
            </a:r>
            <a:endParaRPr sz="1400">
              <a:latin typeface="Arial" panose="020B0604020202090204"/>
              <a:cs typeface="Arial" panose="020B0604020202090204"/>
            </a:endParaRPr>
          </a:p>
        </p:txBody>
      </p:sp>
      <p:sp>
        <p:nvSpPr>
          <p:cNvPr id="20" name="object 15"/>
          <p:cNvSpPr txBox="1"/>
          <p:nvPr/>
        </p:nvSpPr>
        <p:spPr>
          <a:xfrm>
            <a:off x="5658950" y="2798403"/>
            <a:ext cx="66675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90204"/>
                <a:cs typeface="Arial" panose="020B0604020202090204"/>
              </a:rPr>
              <a:t>Local gradient</a:t>
            </a:r>
            <a:endParaRPr sz="1400">
              <a:latin typeface="Arial" panose="020B0604020202090204"/>
              <a:cs typeface="Arial" panose="020B0604020202090204"/>
            </a:endParaRPr>
          </a:p>
        </p:txBody>
      </p:sp>
      <p:grpSp>
        <p:nvGrpSpPr>
          <p:cNvPr id="24" name="object 16"/>
          <p:cNvGrpSpPr/>
          <p:nvPr/>
        </p:nvGrpSpPr>
        <p:grpSpPr>
          <a:xfrm>
            <a:off x="5105650" y="3240827"/>
            <a:ext cx="751205" cy="139065"/>
            <a:chOff x="4042900" y="1531312"/>
            <a:chExt cx="751205" cy="139065"/>
          </a:xfrm>
        </p:grpSpPr>
        <p:pic>
          <p:nvPicPr>
            <p:cNvPr id="25" name="object 17"/>
            <p:cNvPicPr/>
            <p:nvPr/>
          </p:nvPicPr>
          <p:blipFill>
            <a:blip r:embed="rId7" cstate="print"/>
            <a:stretch>
              <a:fillRect/>
            </a:stretch>
          </p:blipFill>
          <p:spPr>
            <a:xfrm>
              <a:off x="4042900" y="1562962"/>
              <a:ext cx="183382" cy="107109"/>
            </a:xfrm>
            <a:prstGeom prst="rect">
              <a:avLst/>
            </a:prstGeom>
          </p:spPr>
        </p:pic>
        <p:sp>
          <p:nvSpPr>
            <p:cNvPr id="26" name="object 18"/>
            <p:cNvSpPr/>
            <p:nvPr/>
          </p:nvSpPr>
          <p:spPr>
            <a:xfrm>
              <a:off x="4754068" y="1536075"/>
              <a:ext cx="34925" cy="83185"/>
            </a:xfrm>
            <a:custGeom>
              <a:avLst/>
              <a:gdLst/>
              <a:ahLst/>
              <a:cxnLst/>
              <a:rect l="l" t="t" r="r" b="b"/>
              <a:pathLst>
                <a:path w="34925" h="83184">
                  <a:moveTo>
                    <a:pt x="34694" y="0"/>
                  </a:moveTo>
                  <a:lnTo>
                    <a:pt x="0" y="83156"/>
                  </a:lnTo>
                </a:path>
              </a:pathLst>
            </a:custGeom>
            <a:ln w="9524">
              <a:solidFill>
                <a:srgbClr val="FF0000"/>
              </a:solidFill>
            </a:ln>
          </p:spPr>
          <p:txBody>
            <a:bodyPr wrap="square" lIns="0" tIns="0" rIns="0" bIns="0" rtlCol="0"/>
            <a:lstStyle/>
            <a:p>
              <a:endParaRPr/>
            </a:p>
          </p:txBody>
        </p:sp>
        <p:sp>
          <p:nvSpPr>
            <p:cNvPr id="27" name="object 19"/>
            <p:cNvSpPr/>
            <p:nvPr/>
          </p:nvSpPr>
          <p:spPr>
            <a:xfrm>
              <a:off x="4737424" y="1613173"/>
              <a:ext cx="31750" cy="46355"/>
            </a:xfrm>
            <a:custGeom>
              <a:avLst/>
              <a:gdLst/>
              <a:ahLst/>
              <a:cxnLst/>
              <a:rect l="l" t="t" r="r" b="b"/>
              <a:pathLst>
                <a:path w="31750" h="46355">
                  <a:moveTo>
                    <a:pt x="0" y="45950"/>
                  </a:moveTo>
                  <a:lnTo>
                    <a:pt x="2124" y="0"/>
                  </a:lnTo>
                  <a:lnTo>
                    <a:pt x="31163" y="12115"/>
                  </a:lnTo>
                  <a:lnTo>
                    <a:pt x="0" y="45950"/>
                  </a:lnTo>
                  <a:close/>
                </a:path>
              </a:pathLst>
            </a:custGeom>
            <a:solidFill>
              <a:srgbClr val="FF0000"/>
            </a:solidFill>
          </p:spPr>
          <p:txBody>
            <a:bodyPr wrap="square" lIns="0" tIns="0" rIns="0" bIns="0" rtlCol="0"/>
            <a:lstStyle/>
            <a:p>
              <a:endParaRPr/>
            </a:p>
          </p:txBody>
        </p:sp>
        <p:sp>
          <p:nvSpPr>
            <p:cNvPr id="28" name="object 20"/>
            <p:cNvSpPr/>
            <p:nvPr/>
          </p:nvSpPr>
          <p:spPr>
            <a:xfrm>
              <a:off x="4737424" y="1613173"/>
              <a:ext cx="31750" cy="46355"/>
            </a:xfrm>
            <a:custGeom>
              <a:avLst/>
              <a:gdLst/>
              <a:ahLst/>
              <a:cxnLst/>
              <a:rect l="l" t="t" r="r" b="b"/>
              <a:pathLst>
                <a:path w="31750" h="46355">
                  <a:moveTo>
                    <a:pt x="2124" y="0"/>
                  </a:moveTo>
                  <a:lnTo>
                    <a:pt x="0" y="45950"/>
                  </a:lnTo>
                  <a:lnTo>
                    <a:pt x="31163" y="12115"/>
                  </a:lnTo>
                  <a:lnTo>
                    <a:pt x="2124" y="0"/>
                  </a:lnTo>
                  <a:close/>
                </a:path>
              </a:pathLst>
            </a:custGeom>
            <a:ln w="9524">
              <a:solidFill>
                <a:srgbClr val="FF0000"/>
              </a:solidFill>
            </a:ln>
          </p:spPr>
          <p:txBody>
            <a:bodyPr wrap="square" lIns="0" tIns="0" rIns="0" bIns="0" rtlCol="0"/>
            <a:lstStyle/>
            <a:p>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21" name="object 4"/>
          <p:cNvGrpSpPr/>
          <p:nvPr/>
        </p:nvGrpSpPr>
        <p:grpSpPr>
          <a:xfrm>
            <a:off x="1371600" y="2328970"/>
            <a:ext cx="7661909" cy="3445510"/>
            <a:chOff x="267124" y="858425"/>
            <a:chExt cx="7661909" cy="3445510"/>
          </a:xfrm>
        </p:grpSpPr>
        <p:pic>
          <p:nvPicPr>
            <p:cNvPr id="22" name="object 5"/>
            <p:cNvPicPr/>
            <p:nvPr/>
          </p:nvPicPr>
          <p:blipFill>
            <a:blip r:embed="rId3" cstate="print"/>
            <a:stretch>
              <a:fillRect/>
            </a:stretch>
          </p:blipFill>
          <p:spPr>
            <a:xfrm>
              <a:off x="1340725" y="858425"/>
              <a:ext cx="6587699" cy="2369574"/>
            </a:xfrm>
            <a:prstGeom prst="rect">
              <a:avLst/>
            </a:prstGeom>
          </p:spPr>
        </p:pic>
        <p:sp>
          <p:nvSpPr>
            <p:cNvPr id="23" name="object 6"/>
            <p:cNvSpPr/>
            <p:nvPr/>
          </p:nvSpPr>
          <p:spPr>
            <a:xfrm>
              <a:off x="3283374" y="1571074"/>
              <a:ext cx="1209675" cy="1252855"/>
            </a:xfrm>
            <a:custGeom>
              <a:avLst/>
              <a:gdLst/>
              <a:ahLst/>
              <a:cxnLst/>
              <a:rect l="l" t="t" r="r" b="b"/>
              <a:pathLst>
                <a:path w="1209675" h="1252855">
                  <a:moveTo>
                    <a:pt x="0" y="0"/>
                  </a:moveTo>
                  <a:lnTo>
                    <a:pt x="1209299" y="0"/>
                  </a:lnTo>
                  <a:lnTo>
                    <a:pt x="1209299" y="1252799"/>
                  </a:lnTo>
                  <a:lnTo>
                    <a:pt x="0" y="1252799"/>
                  </a:lnTo>
                  <a:lnTo>
                    <a:pt x="0" y="0"/>
                  </a:lnTo>
                  <a:close/>
                </a:path>
              </a:pathLst>
            </a:custGeom>
            <a:ln w="19049">
              <a:solidFill>
                <a:srgbClr val="FF0000"/>
              </a:solidFill>
            </a:ln>
          </p:spPr>
          <p:txBody>
            <a:bodyPr wrap="square" lIns="0" tIns="0" rIns="0" bIns="0" rtlCol="0"/>
            <a:lstStyle/>
            <a:p>
              <a:endParaRPr/>
            </a:p>
          </p:txBody>
        </p:sp>
        <p:pic>
          <p:nvPicPr>
            <p:cNvPr id="29" name="object 7"/>
            <p:cNvPicPr/>
            <p:nvPr/>
          </p:nvPicPr>
          <p:blipFill>
            <a:blip r:embed="rId4" cstate="print"/>
            <a:stretch>
              <a:fillRect/>
            </a:stretch>
          </p:blipFill>
          <p:spPr>
            <a:xfrm>
              <a:off x="267124" y="3307025"/>
              <a:ext cx="3920760" cy="996536"/>
            </a:xfrm>
            <a:prstGeom prst="rect">
              <a:avLst/>
            </a:prstGeom>
          </p:spPr>
        </p:pic>
        <p:sp>
          <p:nvSpPr>
            <p:cNvPr id="30" name="object 8"/>
            <p:cNvSpPr/>
            <p:nvPr/>
          </p:nvSpPr>
          <p:spPr>
            <a:xfrm>
              <a:off x="1340724" y="2744974"/>
              <a:ext cx="795655" cy="600710"/>
            </a:xfrm>
            <a:custGeom>
              <a:avLst/>
              <a:gdLst/>
              <a:ahLst/>
              <a:cxnLst/>
              <a:rect l="l" t="t" r="r" b="b"/>
              <a:pathLst>
                <a:path w="795655" h="600710">
                  <a:moveTo>
                    <a:pt x="0" y="0"/>
                  </a:moveTo>
                  <a:lnTo>
                    <a:pt x="795299" y="0"/>
                  </a:lnTo>
                  <a:lnTo>
                    <a:pt x="795299" y="600299"/>
                  </a:lnTo>
                  <a:lnTo>
                    <a:pt x="0" y="600299"/>
                  </a:lnTo>
                  <a:lnTo>
                    <a:pt x="0" y="0"/>
                  </a:lnTo>
                  <a:close/>
                </a:path>
              </a:pathLst>
            </a:custGeom>
            <a:ln w="19049">
              <a:solidFill>
                <a:srgbClr val="FF0000"/>
              </a:solidFill>
            </a:ln>
          </p:spPr>
          <p:txBody>
            <a:bodyPr wrap="square" lIns="0" tIns="0" rIns="0" bIns="0" rtlCol="0"/>
            <a:lstStyle/>
            <a:p>
              <a:endParaRPr/>
            </a:p>
          </p:txBody>
        </p:sp>
        <p:sp>
          <p:nvSpPr>
            <p:cNvPr id="31" name="object 9"/>
            <p:cNvSpPr/>
            <p:nvPr/>
          </p:nvSpPr>
          <p:spPr>
            <a:xfrm>
              <a:off x="1577314" y="1078826"/>
              <a:ext cx="2034539" cy="2164715"/>
            </a:xfrm>
            <a:custGeom>
              <a:avLst/>
              <a:gdLst/>
              <a:ahLst/>
              <a:cxnLst/>
              <a:rect l="l" t="t" r="r" b="b"/>
              <a:pathLst>
                <a:path w="2034539" h="2164715">
                  <a:moveTo>
                    <a:pt x="319798" y="494652"/>
                  </a:moveTo>
                  <a:lnTo>
                    <a:pt x="0" y="494652"/>
                  </a:lnTo>
                  <a:lnTo>
                    <a:pt x="0" y="650951"/>
                  </a:lnTo>
                  <a:lnTo>
                    <a:pt x="319798" y="650951"/>
                  </a:lnTo>
                  <a:lnTo>
                    <a:pt x="319798" y="494652"/>
                  </a:lnTo>
                  <a:close/>
                </a:path>
                <a:path w="2034539" h="2164715">
                  <a:moveTo>
                    <a:pt x="331203" y="989304"/>
                  </a:moveTo>
                  <a:lnTo>
                    <a:pt x="0" y="989304"/>
                  </a:lnTo>
                  <a:lnTo>
                    <a:pt x="0" y="1145603"/>
                  </a:lnTo>
                  <a:lnTo>
                    <a:pt x="331203" y="1145603"/>
                  </a:lnTo>
                  <a:lnTo>
                    <a:pt x="331203" y="989304"/>
                  </a:lnTo>
                  <a:close/>
                </a:path>
                <a:path w="2034539" h="2164715">
                  <a:moveTo>
                    <a:pt x="331203" y="0"/>
                  </a:moveTo>
                  <a:lnTo>
                    <a:pt x="0" y="0"/>
                  </a:lnTo>
                  <a:lnTo>
                    <a:pt x="0" y="156298"/>
                  </a:lnTo>
                  <a:lnTo>
                    <a:pt x="331203" y="156298"/>
                  </a:lnTo>
                  <a:lnTo>
                    <a:pt x="331203" y="0"/>
                  </a:lnTo>
                  <a:close/>
                </a:path>
                <a:path w="2034539" h="2164715">
                  <a:moveTo>
                    <a:pt x="353148" y="2008352"/>
                  </a:moveTo>
                  <a:lnTo>
                    <a:pt x="33350" y="2008352"/>
                  </a:lnTo>
                  <a:lnTo>
                    <a:pt x="33350" y="2164651"/>
                  </a:lnTo>
                  <a:lnTo>
                    <a:pt x="353148" y="2164651"/>
                  </a:lnTo>
                  <a:lnTo>
                    <a:pt x="353148" y="2008352"/>
                  </a:lnTo>
                  <a:close/>
                </a:path>
                <a:path w="2034539" h="2164715">
                  <a:moveTo>
                    <a:pt x="353148" y="1498828"/>
                  </a:moveTo>
                  <a:lnTo>
                    <a:pt x="33350" y="1498828"/>
                  </a:lnTo>
                  <a:lnTo>
                    <a:pt x="33350" y="1655140"/>
                  </a:lnTo>
                  <a:lnTo>
                    <a:pt x="353148" y="1655140"/>
                  </a:lnTo>
                  <a:lnTo>
                    <a:pt x="353148" y="1498828"/>
                  </a:lnTo>
                  <a:close/>
                </a:path>
                <a:path w="2034539" h="2164715">
                  <a:moveTo>
                    <a:pt x="1178775" y="1238173"/>
                  </a:moveTo>
                  <a:lnTo>
                    <a:pt x="858977" y="1238173"/>
                  </a:lnTo>
                  <a:lnTo>
                    <a:pt x="858977" y="1394485"/>
                  </a:lnTo>
                  <a:lnTo>
                    <a:pt x="1178775" y="1394485"/>
                  </a:lnTo>
                  <a:lnTo>
                    <a:pt x="1178775" y="1238173"/>
                  </a:lnTo>
                  <a:close/>
                </a:path>
                <a:path w="2034539" h="2164715">
                  <a:moveTo>
                    <a:pt x="1178775" y="264769"/>
                  </a:moveTo>
                  <a:lnTo>
                    <a:pt x="858977" y="264769"/>
                  </a:lnTo>
                  <a:lnTo>
                    <a:pt x="858977" y="421068"/>
                  </a:lnTo>
                  <a:lnTo>
                    <a:pt x="1178775" y="421068"/>
                  </a:lnTo>
                  <a:lnTo>
                    <a:pt x="1178775" y="264769"/>
                  </a:lnTo>
                  <a:close/>
                </a:path>
                <a:path w="2034539" h="2164715">
                  <a:moveTo>
                    <a:pt x="2034159" y="761758"/>
                  </a:moveTo>
                  <a:lnTo>
                    <a:pt x="1714360" y="761758"/>
                  </a:lnTo>
                  <a:lnTo>
                    <a:pt x="1714360" y="918057"/>
                  </a:lnTo>
                  <a:lnTo>
                    <a:pt x="2034159" y="918057"/>
                  </a:lnTo>
                  <a:lnTo>
                    <a:pt x="2034159" y="761758"/>
                  </a:lnTo>
                  <a:close/>
                </a:path>
              </a:pathLst>
            </a:custGeom>
            <a:solidFill>
              <a:srgbClr val="FFFFFF"/>
            </a:solidFill>
          </p:spPr>
          <p:txBody>
            <a:bodyPr wrap="square" lIns="0" tIns="0" rIns="0" bIns="0" rtlCol="0"/>
            <a:lstStyle/>
            <a:p>
              <a:endParaRPr/>
            </a:p>
          </p:txBody>
        </p:sp>
      </p:grpSp>
      <p:pic>
        <p:nvPicPr>
          <p:cNvPr id="32" name="object 10"/>
          <p:cNvPicPr/>
          <p:nvPr/>
        </p:nvPicPr>
        <p:blipFill>
          <a:blip r:embed="rId5" cstate="print"/>
          <a:stretch>
            <a:fillRect/>
          </a:stretch>
        </p:blipFill>
        <p:spPr>
          <a:xfrm>
            <a:off x="5890278" y="4777570"/>
            <a:ext cx="4145497" cy="996524"/>
          </a:xfrm>
          <a:prstGeom prst="rect">
            <a:avLst/>
          </a:prstGeom>
        </p:spPr>
      </p:pic>
      <p:sp>
        <p:nvSpPr>
          <p:cNvPr id="38" name="object 11"/>
          <p:cNvSpPr/>
          <p:nvPr/>
        </p:nvSpPr>
        <p:spPr>
          <a:xfrm>
            <a:off x="5597051" y="481569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16" name="object 4"/>
          <p:cNvGrpSpPr/>
          <p:nvPr/>
        </p:nvGrpSpPr>
        <p:grpSpPr>
          <a:xfrm>
            <a:off x="1295400" y="2269490"/>
            <a:ext cx="7661909" cy="3445510"/>
            <a:chOff x="267124" y="858425"/>
            <a:chExt cx="7661909" cy="3445510"/>
          </a:xfrm>
        </p:grpSpPr>
        <p:pic>
          <p:nvPicPr>
            <p:cNvPr id="17" name="object 5"/>
            <p:cNvPicPr/>
            <p:nvPr/>
          </p:nvPicPr>
          <p:blipFill>
            <a:blip r:embed="rId3" cstate="print"/>
            <a:stretch>
              <a:fillRect/>
            </a:stretch>
          </p:blipFill>
          <p:spPr>
            <a:xfrm>
              <a:off x="1340725" y="858425"/>
              <a:ext cx="6587699" cy="2369574"/>
            </a:xfrm>
            <a:prstGeom prst="rect">
              <a:avLst/>
            </a:prstGeom>
          </p:spPr>
        </p:pic>
        <p:sp>
          <p:nvSpPr>
            <p:cNvPr id="18" name="object 6"/>
            <p:cNvSpPr/>
            <p:nvPr/>
          </p:nvSpPr>
          <p:spPr>
            <a:xfrm>
              <a:off x="3283374" y="1571074"/>
              <a:ext cx="1209675" cy="1252855"/>
            </a:xfrm>
            <a:custGeom>
              <a:avLst/>
              <a:gdLst/>
              <a:ahLst/>
              <a:cxnLst/>
              <a:rect l="l" t="t" r="r" b="b"/>
              <a:pathLst>
                <a:path w="1209675" h="1252855">
                  <a:moveTo>
                    <a:pt x="0" y="0"/>
                  </a:moveTo>
                  <a:lnTo>
                    <a:pt x="1209299" y="0"/>
                  </a:lnTo>
                  <a:lnTo>
                    <a:pt x="1209299" y="1252799"/>
                  </a:lnTo>
                  <a:lnTo>
                    <a:pt x="0" y="1252799"/>
                  </a:lnTo>
                  <a:lnTo>
                    <a:pt x="0" y="0"/>
                  </a:lnTo>
                  <a:close/>
                </a:path>
              </a:pathLst>
            </a:custGeom>
            <a:ln w="19049">
              <a:solidFill>
                <a:srgbClr val="FF0000"/>
              </a:solidFill>
            </a:ln>
          </p:spPr>
          <p:txBody>
            <a:bodyPr wrap="square" lIns="0" tIns="0" rIns="0" bIns="0" rtlCol="0"/>
            <a:lstStyle/>
            <a:p>
              <a:endParaRPr/>
            </a:p>
          </p:txBody>
        </p:sp>
        <p:pic>
          <p:nvPicPr>
            <p:cNvPr id="20" name="object 7"/>
            <p:cNvPicPr/>
            <p:nvPr/>
          </p:nvPicPr>
          <p:blipFill>
            <a:blip r:embed="rId4" cstate="print"/>
            <a:stretch>
              <a:fillRect/>
            </a:stretch>
          </p:blipFill>
          <p:spPr>
            <a:xfrm>
              <a:off x="267124" y="3307025"/>
              <a:ext cx="3920760" cy="996536"/>
            </a:xfrm>
            <a:prstGeom prst="rect">
              <a:avLst/>
            </a:prstGeom>
          </p:spPr>
        </p:pic>
      </p:grpSp>
      <p:pic>
        <p:nvPicPr>
          <p:cNvPr id="24" name="object 8"/>
          <p:cNvPicPr/>
          <p:nvPr/>
        </p:nvPicPr>
        <p:blipFill>
          <a:blip r:embed="rId5" cstate="print"/>
          <a:stretch>
            <a:fillRect/>
          </a:stretch>
        </p:blipFill>
        <p:spPr>
          <a:xfrm>
            <a:off x="5814078" y="4718090"/>
            <a:ext cx="4145497" cy="996524"/>
          </a:xfrm>
          <a:prstGeom prst="rect">
            <a:avLst/>
          </a:prstGeom>
        </p:spPr>
      </p:pic>
      <p:sp>
        <p:nvSpPr>
          <p:cNvPr id="25" name="object 9"/>
          <p:cNvSpPr/>
          <p:nvPr/>
        </p:nvSpPr>
        <p:spPr>
          <a:xfrm>
            <a:off x="5520851" y="475621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26" name="object 10"/>
          <p:cNvSpPr txBox="1"/>
          <p:nvPr/>
        </p:nvSpPr>
        <p:spPr>
          <a:xfrm>
            <a:off x="5737000" y="2583570"/>
            <a:ext cx="3720465" cy="84836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panose="020B0604020202090204"/>
                <a:cs typeface="Arial" panose="020B0604020202090204"/>
              </a:rPr>
              <a:t>[upstream</a:t>
            </a:r>
            <a:r>
              <a:rPr sz="1800" spc="-30" dirty="0">
                <a:latin typeface="Arial" panose="020B0604020202090204"/>
                <a:cs typeface="Arial" panose="020B0604020202090204"/>
              </a:rPr>
              <a:t> </a:t>
            </a:r>
            <a:r>
              <a:rPr sz="1800" dirty="0">
                <a:latin typeface="Arial" panose="020B0604020202090204"/>
                <a:cs typeface="Arial" panose="020B0604020202090204"/>
              </a:rPr>
              <a:t>gradient]</a:t>
            </a:r>
            <a:r>
              <a:rPr sz="1800" spc="-25" dirty="0">
                <a:latin typeface="Arial" panose="020B0604020202090204"/>
                <a:cs typeface="Arial" panose="020B0604020202090204"/>
              </a:rPr>
              <a:t> </a:t>
            </a:r>
            <a:r>
              <a:rPr sz="1800" dirty="0">
                <a:latin typeface="Arial" panose="020B0604020202090204"/>
                <a:cs typeface="Arial" panose="020B0604020202090204"/>
              </a:rPr>
              <a:t>x</a:t>
            </a:r>
            <a:r>
              <a:rPr sz="1800" spc="-30" dirty="0">
                <a:latin typeface="Arial" panose="020B0604020202090204"/>
                <a:cs typeface="Arial" panose="020B0604020202090204"/>
              </a:rPr>
              <a:t> </a:t>
            </a:r>
            <a:r>
              <a:rPr sz="1800" dirty="0">
                <a:latin typeface="Arial" panose="020B0604020202090204"/>
                <a:cs typeface="Arial" panose="020B0604020202090204"/>
              </a:rPr>
              <a:t>[local</a:t>
            </a:r>
            <a:r>
              <a:rPr sz="1800" spc="-25" dirty="0">
                <a:latin typeface="Arial" panose="020B0604020202090204"/>
                <a:cs typeface="Arial" panose="020B0604020202090204"/>
              </a:rPr>
              <a:t> </a:t>
            </a:r>
            <a:r>
              <a:rPr sz="1800" spc="-10" dirty="0">
                <a:latin typeface="Arial" panose="020B0604020202090204"/>
                <a:cs typeface="Arial" panose="020B0604020202090204"/>
              </a:rPr>
              <a:t>gradient] </a:t>
            </a:r>
            <a:r>
              <a:rPr sz="1800" dirty="0">
                <a:solidFill>
                  <a:srgbClr val="FF0000"/>
                </a:solidFill>
                <a:latin typeface="Arial" panose="020B0604020202090204"/>
                <a:cs typeface="Arial" panose="020B0604020202090204"/>
              </a:rPr>
              <a:t>[0.2]</a:t>
            </a:r>
            <a:r>
              <a:rPr sz="1800" spc="-15"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x</a:t>
            </a:r>
            <a:r>
              <a:rPr sz="1800" spc="-1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[1]</a:t>
            </a:r>
            <a:r>
              <a:rPr sz="1800" spc="-15"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a:t>
            </a:r>
            <a:r>
              <a:rPr sz="1800" spc="-10" dirty="0">
                <a:solidFill>
                  <a:srgbClr val="FF0000"/>
                </a:solidFill>
                <a:latin typeface="Arial" panose="020B0604020202090204"/>
                <a:cs typeface="Arial" panose="020B0604020202090204"/>
              </a:rPr>
              <a:t> </a:t>
            </a:r>
            <a:r>
              <a:rPr sz="1800" spc="-25" dirty="0">
                <a:solidFill>
                  <a:srgbClr val="FF0000"/>
                </a:solidFill>
                <a:latin typeface="Arial" panose="020B0604020202090204"/>
                <a:cs typeface="Arial" panose="020B0604020202090204"/>
              </a:rPr>
              <a:t>0.2</a:t>
            </a:r>
            <a:endParaRPr sz="1800" dirty="0">
              <a:latin typeface="Arial" panose="020B0604020202090204"/>
              <a:cs typeface="Arial" panose="020B0604020202090204"/>
            </a:endParaRPr>
          </a:p>
          <a:p>
            <a:pPr marL="12700">
              <a:lnSpc>
                <a:spcPct val="100000"/>
              </a:lnSpc>
            </a:pPr>
            <a:r>
              <a:rPr sz="1800" dirty="0">
                <a:solidFill>
                  <a:srgbClr val="FF0000"/>
                </a:solidFill>
                <a:latin typeface="Arial" panose="020B0604020202090204"/>
                <a:cs typeface="Arial" panose="020B0604020202090204"/>
              </a:rPr>
              <a:t>[0.2]</a:t>
            </a:r>
            <a:r>
              <a:rPr sz="1800" spc="-15"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x</a:t>
            </a:r>
            <a:r>
              <a:rPr sz="1800" spc="-1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[1]</a:t>
            </a:r>
            <a:r>
              <a:rPr sz="1800" spc="-1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a:t>
            </a:r>
            <a:r>
              <a:rPr sz="1800" spc="-15"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0.2</a:t>
            </a:r>
            <a:r>
              <a:rPr sz="1800" spc="484"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(both</a:t>
            </a:r>
            <a:r>
              <a:rPr sz="1800" spc="-10" dirty="0">
                <a:solidFill>
                  <a:srgbClr val="FF0000"/>
                </a:solidFill>
                <a:latin typeface="Arial" panose="020B0604020202090204"/>
                <a:cs typeface="Arial" panose="020B0604020202090204"/>
              </a:rPr>
              <a:t> inputs!)</a:t>
            </a:r>
            <a:endParaRPr sz="1800" dirty="0">
              <a:latin typeface="Arial" panose="020B0604020202090204"/>
              <a:cs typeface="Arial" panose="020B0604020202090204"/>
            </a:endParaRPr>
          </a:p>
        </p:txBody>
      </p:sp>
      <p:grpSp>
        <p:nvGrpSpPr>
          <p:cNvPr id="27" name="object 11"/>
          <p:cNvGrpSpPr/>
          <p:nvPr/>
        </p:nvGrpSpPr>
        <p:grpSpPr>
          <a:xfrm>
            <a:off x="2359475" y="2489890"/>
            <a:ext cx="1424940" cy="2276475"/>
            <a:chOff x="1331199" y="1078825"/>
            <a:chExt cx="1424940" cy="2276475"/>
          </a:xfrm>
        </p:grpSpPr>
        <p:sp>
          <p:nvSpPr>
            <p:cNvPr id="28" name="object 12"/>
            <p:cNvSpPr/>
            <p:nvPr/>
          </p:nvSpPr>
          <p:spPr>
            <a:xfrm>
              <a:off x="1340724" y="2744975"/>
              <a:ext cx="795655" cy="600710"/>
            </a:xfrm>
            <a:custGeom>
              <a:avLst/>
              <a:gdLst/>
              <a:ahLst/>
              <a:cxnLst/>
              <a:rect l="l" t="t" r="r" b="b"/>
              <a:pathLst>
                <a:path w="795655" h="600710">
                  <a:moveTo>
                    <a:pt x="0" y="0"/>
                  </a:moveTo>
                  <a:lnTo>
                    <a:pt x="795299" y="0"/>
                  </a:lnTo>
                  <a:lnTo>
                    <a:pt x="795299" y="600299"/>
                  </a:lnTo>
                  <a:lnTo>
                    <a:pt x="0" y="600299"/>
                  </a:lnTo>
                  <a:lnTo>
                    <a:pt x="0" y="0"/>
                  </a:lnTo>
                  <a:close/>
                </a:path>
              </a:pathLst>
            </a:custGeom>
            <a:ln w="19049">
              <a:solidFill>
                <a:srgbClr val="FF0000"/>
              </a:solidFill>
            </a:ln>
          </p:spPr>
          <p:txBody>
            <a:bodyPr wrap="square" lIns="0" tIns="0" rIns="0" bIns="0" rtlCol="0"/>
            <a:lstStyle/>
            <a:p>
              <a:endParaRPr/>
            </a:p>
          </p:txBody>
        </p:sp>
        <p:sp>
          <p:nvSpPr>
            <p:cNvPr id="33" name="object 13"/>
            <p:cNvSpPr/>
            <p:nvPr/>
          </p:nvSpPr>
          <p:spPr>
            <a:xfrm>
              <a:off x="1577314" y="1078826"/>
              <a:ext cx="1179195" cy="1655445"/>
            </a:xfrm>
            <a:custGeom>
              <a:avLst/>
              <a:gdLst/>
              <a:ahLst/>
              <a:cxnLst/>
              <a:rect l="l" t="t" r="r" b="b"/>
              <a:pathLst>
                <a:path w="1179195" h="1655445">
                  <a:moveTo>
                    <a:pt x="319798" y="494652"/>
                  </a:moveTo>
                  <a:lnTo>
                    <a:pt x="0" y="494652"/>
                  </a:lnTo>
                  <a:lnTo>
                    <a:pt x="0" y="650951"/>
                  </a:lnTo>
                  <a:lnTo>
                    <a:pt x="319798" y="650951"/>
                  </a:lnTo>
                  <a:lnTo>
                    <a:pt x="319798" y="494652"/>
                  </a:lnTo>
                  <a:close/>
                </a:path>
                <a:path w="1179195" h="1655445">
                  <a:moveTo>
                    <a:pt x="331203" y="989304"/>
                  </a:moveTo>
                  <a:lnTo>
                    <a:pt x="0" y="989304"/>
                  </a:lnTo>
                  <a:lnTo>
                    <a:pt x="0" y="1145603"/>
                  </a:lnTo>
                  <a:lnTo>
                    <a:pt x="331203" y="1145603"/>
                  </a:lnTo>
                  <a:lnTo>
                    <a:pt x="331203" y="989304"/>
                  </a:lnTo>
                  <a:close/>
                </a:path>
                <a:path w="1179195" h="1655445">
                  <a:moveTo>
                    <a:pt x="331203" y="0"/>
                  </a:moveTo>
                  <a:lnTo>
                    <a:pt x="0" y="0"/>
                  </a:lnTo>
                  <a:lnTo>
                    <a:pt x="0" y="156298"/>
                  </a:lnTo>
                  <a:lnTo>
                    <a:pt x="331203" y="156298"/>
                  </a:lnTo>
                  <a:lnTo>
                    <a:pt x="331203" y="0"/>
                  </a:lnTo>
                  <a:close/>
                </a:path>
                <a:path w="1179195" h="1655445">
                  <a:moveTo>
                    <a:pt x="353148" y="1498828"/>
                  </a:moveTo>
                  <a:lnTo>
                    <a:pt x="33350" y="1498828"/>
                  </a:lnTo>
                  <a:lnTo>
                    <a:pt x="33350" y="1655140"/>
                  </a:lnTo>
                  <a:lnTo>
                    <a:pt x="353148" y="1655140"/>
                  </a:lnTo>
                  <a:lnTo>
                    <a:pt x="353148" y="1498828"/>
                  </a:lnTo>
                  <a:close/>
                </a:path>
                <a:path w="1179195" h="1655445">
                  <a:moveTo>
                    <a:pt x="1178775" y="1238173"/>
                  </a:moveTo>
                  <a:lnTo>
                    <a:pt x="858977" y="1238173"/>
                  </a:lnTo>
                  <a:lnTo>
                    <a:pt x="858977" y="1394485"/>
                  </a:lnTo>
                  <a:lnTo>
                    <a:pt x="1178775" y="1394485"/>
                  </a:lnTo>
                  <a:lnTo>
                    <a:pt x="1178775" y="1238173"/>
                  </a:lnTo>
                  <a:close/>
                </a:path>
                <a:path w="1179195" h="1655445">
                  <a:moveTo>
                    <a:pt x="1178775" y="264769"/>
                  </a:moveTo>
                  <a:lnTo>
                    <a:pt x="858977" y="264769"/>
                  </a:lnTo>
                  <a:lnTo>
                    <a:pt x="858977" y="421068"/>
                  </a:lnTo>
                  <a:lnTo>
                    <a:pt x="1178775" y="421068"/>
                  </a:lnTo>
                  <a:lnTo>
                    <a:pt x="1178775" y="264769"/>
                  </a:lnTo>
                  <a:close/>
                </a:path>
              </a:pathLst>
            </a:custGeom>
            <a:solidFill>
              <a:srgbClr val="FFFFFF"/>
            </a:solidFill>
          </p:spPr>
          <p:txBody>
            <a:bodyPr wrap="square" lIns="0" tIns="0" rIns="0" bIns="0" rtlCol="0"/>
            <a:lstStyle/>
            <a:p>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14" name="object 4"/>
          <p:cNvGrpSpPr/>
          <p:nvPr/>
        </p:nvGrpSpPr>
        <p:grpSpPr>
          <a:xfrm>
            <a:off x="2438400" y="2172017"/>
            <a:ext cx="6597650" cy="2513965"/>
            <a:chOff x="1331199" y="714225"/>
            <a:chExt cx="6597650" cy="2513965"/>
          </a:xfrm>
        </p:grpSpPr>
        <p:pic>
          <p:nvPicPr>
            <p:cNvPr id="15" name="object 5"/>
            <p:cNvPicPr/>
            <p:nvPr/>
          </p:nvPicPr>
          <p:blipFill>
            <a:blip r:embed="rId3" cstate="print"/>
            <a:stretch>
              <a:fillRect/>
            </a:stretch>
          </p:blipFill>
          <p:spPr>
            <a:xfrm>
              <a:off x="1340724" y="858425"/>
              <a:ext cx="6587699" cy="2369574"/>
            </a:xfrm>
            <a:prstGeom prst="rect">
              <a:avLst/>
            </a:prstGeom>
          </p:spPr>
        </p:pic>
        <p:sp>
          <p:nvSpPr>
            <p:cNvPr id="21" name="object 6"/>
            <p:cNvSpPr/>
            <p:nvPr/>
          </p:nvSpPr>
          <p:spPr>
            <a:xfrm>
              <a:off x="1340724" y="723750"/>
              <a:ext cx="1483995" cy="1042035"/>
            </a:xfrm>
            <a:custGeom>
              <a:avLst/>
              <a:gdLst/>
              <a:ahLst/>
              <a:cxnLst/>
              <a:rect l="l" t="t" r="r" b="b"/>
              <a:pathLst>
                <a:path w="1483995" h="1042035">
                  <a:moveTo>
                    <a:pt x="0" y="0"/>
                  </a:moveTo>
                  <a:lnTo>
                    <a:pt x="1483799" y="0"/>
                  </a:lnTo>
                  <a:lnTo>
                    <a:pt x="1483799" y="1041599"/>
                  </a:lnTo>
                  <a:lnTo>
                    <a:pt x="0" y="1041599"/>
                  </a:lnTo>
                  <a:lnTo>
                    <a:pt x="0" y="0"/>
                  </a:lnTo>
                  <a:close/>
                </a:path>
              </a:pathLst>
            </a:custGeom>
            <a:ln w="19049">
              <a:solidFill>
                <a:srgbClr val="FF0000"/>
              </a:solidFill>
            </a:ln>
          </p:spPr>
          <p:txBody>
            <a:bodyPr wrap="square" lIns="0" tIns="0" rIns="0" bIns="0" rtlCol="0"/>
            <a:lstStyle/>
            <a:p>
              <a:endParaRPr/>
            </a:p>
          </p:txBody>
        </p:sp>
        <p:sp>
          <p:nvSpPr>
            <p:cNvPr id="22" name="object 7"/>
            <p:cNvSpPr/>
            <p:nvPr/>
          </p:nvSpPr>
          <p:spPr>
            <a:xfrm>
              <a:off x="1577314" y="1078826"/>
              <a:ext cx="353695" cy="1655445"/>
            </a:xfrm>
            <a:custGeom>
              <a:avLst/>
              <a:gdLst/>
              <a:ahLst/>
              <a:cxnLst/>
              <a:rect l="l" t="t" r="r" b="b"/>
              <a:pathLst>
                <a:path w="353694" h="1655445">
                  <a:moveTo>
                    <a:pt x="319798" y="494652"/>
                  </a:moveTo>
                  <a:lnTo>
                    <a:pt x="0" y="494652"/>
                  </a:lnTo>
                  <a:lnTo>
                    <a:pt x="0" y="650951"/>
                  </a:lnTo>
                  <a:lnTo>
                    <a:pt x="319798" y="650951"/>
                  </a:lnTo>
                  <a:lnTo>
                    <a:pt x="319798" y="494652"/>
                  </a:lnTo>
                  <a:close/>
                </a:path>
                <a:path w="353694" h="1655445">
                  <a:moveTo>
                    <a:pt x="331203" y="989304"/>
                  </a:moveTo>
                  <a:lnTo>
                    <a:pt x="0" y="989304"/>
                  </a:lnTo>
                  <a:lnTo>
                    <a:pt x="0" y="1145603"/>
                  </a:lnTo>
                  <a:lnTo>
                    <a:pt x="331203" y="1145603"/>
                  </a:lnTo>
                  <a:lnTo>
                    <a:pt x="331203" y="989304"/>
                  </a:lnTo>
                  <a:close/>
                </a:path>
                <a:path w="353694" h="1655445">
                  <a:moveTo>
                    <a:pt x="331203" y="0"/>
                  </a:moveTo>
                  <a:lnTo>
                    <a:pt x="0" y="0"/>
                  </a:lnTo>
                  <a:lnTo>
                    <a:pt x="0" y="156298"/>
                  </a:lnTo>
                  <a:lnTo>
                    <a:pt x="331203" y="156298"/>
                  </a:lnTo>
                  <a:lnTo>
                    <a:pt x="331203" y="0"/>
                  </a:lnTo>
                  <a:close/>
                </a:path>
                <a:path w="353694" h="1655445">
                  <a:moveTo>
                    <a:pt x="353148" y="1498828"/>
                  </a:moveTo>
                  <a:lnTo>
                    <a:pt x="33350" y="1498828"/>
                  </a:lnTo>
                  <a:lnTo>
                    <a:pt x="33350" y="1655140"/>
                  </a:lnTo>
                  <a:lnTo>
                    <a:pt x="353148" y="1655140"/>
                  </a:lnTo>
                  <a:lnTo>
                    <a:pt x="353148" y="1498828"/>
                  </a:lnTo>
                  <a:close/>
                </a:path>
              </a:pathLst>
            </a:custGeom>
            <a:solidFill>
              <a:srgbClr val="FFFFFF"/>
            </a:solidFill>
          </p:spPr>
          <p:txBody>
            <a:bodyPr wrap="square" lIns="0" tIns="0" rIns="0" bIns="0" rtlCol="0"/>
            <a:lstStyle/>
            <a:p>
              <a:endParaRPr/>
            </a:p>
          </p:txBody>
        </p:sp>
      </p:grpSp>
      <p:pic>
        <p:nvPicPr>
          <p:cNvPr id="23" name="object 8"/>
          <p:cNvPicPr/>
          <p:nvPr/>
        </p:nvPicPr>
        <p:blipFill>
          <a:blip r:embed="rId4" cstate="print"/>
          <a:stretch>
            <a:fillRect/>
          </a:stretch>
        </p:blipFill>
        <p:spPr>
          <a:xfrm>
            <a:off x="5893003" y="4764817"/>
            <a:ext cx="4145497" cy="996524"/>
          </a:xfrm>
          <a:prstGeom prst="rect">
            <a:avLst/>
          </a:prstGeom>
        </p:spPr>
      </p:pic>
      <p:pic>
        <p:nvPicPr>
          <p:cNvPr id="29" name="object 9"/>
          <p:cNvPicPr/>
          <p:nvPr/>
        </p:nvPicPr>
        <p:blipFill>
          <a:blip r:embed="rId5" cstate="print"/>
          <a:stretch>
            <a:fillRect/>
          </a:stretch>
        </p:blipFill>
        <p:spPr>
          <a:xfrm>
            <a:off x="1374325" y="4764817"/>
            <a:ext cx="3920760" cy="996536"/>
          </a:xfrm>
          <a:prstGeom prst="rect">
            <a:avLst/>
          </a:prstGeom>
        </p:spPr>
      </p:pic>
      <p:sp>
        <p:nvSpPr>
          <p:cNvPr id="30" name="object 10"/>
          <p:cNvSpPr/>
          <p:nvPr/>
        </p:nvSpPr>
        <p:spPr>
          <a:xfrm>
            <a:off x="5599776" y="4802942"/>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11" name="object 4"/>
          <p:cNvGrpSpPr/>
          <p:nvPr/>
        </p:nvGrpSpPr>
        <p:grpSpPr>
          <a:xfrm>
            <a:off x="2362200" y="2180590"/>
            <a:ext cx="6574155" cy="2496820"/>
            <a:chOff x="1331199" y="714225"/>
            <a:chExt cx="6574155" cy="2496820"/>
          </a:xfrm>
        </p:grpSpPr>
        <p:pic>
          <p:nvPicPr>
            <p:cNvPr id="12" name="object 5"/>
            <p:cNvPicPr/>
            <p:nvPr/>
          </p:nvPicPr>
          <p:blipFill>
            <a:blip r:embed="rId3" cstate="print"/>
            <a:stretch>
              <a:fillRect/>
            </a:stretch>
          </p:blipFill>
          <p:spPr>
            <a:xfrm>
              <a:off x="1451979" y="932294"/>
              <a:ext cx="6452773" cy="2278414"/>
            </a:xfrm>
            <a:prstGeom prst="rect">
              <a:avLst/>
            </a:prstGeom>
          </p:spPr>
        </p:pic>
        <p:sp>
          <p:nvSpPr>
            <p:cNvPr id="13" name="object 6"/>
            <p:cNvSpPr/>
            <p:nvPr/>
          </p:nvSpPr>
          <p:spPr>
            <a:xfrm>
              <a:off x="1340724" y="723750"/>
              <a:ext cx="1483995" cy="1042035"/>
            </a:xfrm>
            <a:custGeom>
              <a:avLst/>
              <a:gdLst/>
              <a:ahLst/>
              <a:cxnLst/>
              <a:rect l="l" t="t" r="r" b="b"/>
              <a:pathLst>
                <a:path w="1483995" h="1042035">
                  <a:moveTo>
                    <a:pt x="0" y="0"/>
                  </a:moveTo>
                  <a:lnTo>
                    <a:pt x="1483799" y="0"/>
                  </a:lnTo>
                  <a:lnTo>
                    <a:pt x="1483799" y="1041599"/>
                  </a:lnTo>
                  <a:lnTo>
                    <a:pt x="0" y="1041599"/>
                  </a:lnTo>
                  <a:lnTo>
                    <a:pt x="0" y="0"/>
                  </a:lnTo>
                  <a:close/>
                </a:path>
              </a:pathLst>
            </a:custGeom>
            <a:ln w="19049">
              <a:solidFill>
                <a:srgbClr val="FF0000"/>
              </a:solidFill>
            </a:ln>
          </p:spPr>
          <p:txBody>
            <a:bodyPr wrap="square" lIns="0" tIns="0" rIns="0" bIns="0" rtlCol="0"/>
            <a:lstStyle/>
            <a:p>
              <a:endParaRPr/>
            </a:p>
          </p:txBody>
        </p:sp>
      </p:grpSp>
      <p:pic>
        <p:nvPicPr>
          <p:cNvPr id="16" name="object 7"/>
          <p:cNvPicPr/>
          <p:nvPr/>
        </p:nvPicPr>
        <p:blipFill>
          <a:blip r:embed="rId4" cstate="print"/>
          <a:stretch>
            <a:fillRect/>
          </a:stretch>
        </p:blipFill>
        <p:spPr>
          <a:xfrm>
            <a:off x="5816803" y="4773390"/>
            <a:ext cx="4145497" cy="996524"/>
          </a:xfrm>
          <a:prstGeom prst="rect">
            <a:avLst/>
          </a:prstGeom>
        </p:spPr>
      </p:pic>
      <p:pic>
        <p:nvPicPr>
          <p:cNvPr id="17" name="object 8"/>
          <p:cNvPicPr/>
          <p:nvPr/>
        </p:nvPicPr>
        <p:blipFill>
          <a:blip r:embed="rId5" cstate="print"/>
          <a:stretch>
            <a:fillRect/>
          </a:stretch>
        </p:blipFill>
        <p:spPr>
          <a:xfrm>
            <a:off x="1298125" y="4773390"/>
            <a:ext cx="3920760" cy="996536"/>
          </a:xfrm>
          <a:prstGeom prst="rect">
            <a:avLst/>
          </a:prstGeom>
        </p:spPr>
      </p:pic>
      <p:sp>
        <p:nvSpPr>
          <p:cNvPr id="18" name="object 9"/>
          <p:cNvSpPr/>
          <p:nvPr/>
        </p:nvSpPr>
        <p:spPr>
          <a:xfrm>
            <a:off x="5523576" y="481151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20" name="object 10"/>
          <p:cNvSpPr txBox="1"/>
          <p:nvPr/>
        </p:nvSpPr>
        <p:spPr>
          <a:xfrm>
            <a:off x="5698826" y="2553845"/>
            <a:ext cx="3720465" cy="84836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panose="020B0604020202090204"/>
                <a:cs typeface="Arial" panose="020B0604020202090204"/>
              </a:rPr>
              <a:t>[upstream</a:t>
            </a:r>
            <a:r>
              <a:rPr sz="1800" spc="-30" dirty="0">
                <a:latin typeface="Arial" panose="020B0604020202090204"/>
                <a:cs typeface="Arial" panose="020B0604020202090204"/>
              </a:rPr>
              <a:t> </a:t>
            </a:r>
            <a:r>
              <a:rPr sz="1800" dirty="0">
                <a:latin typeface="Arial" panose="020B0604020202090204"/>
                <a:cs typeface="Arial" panose="020B0604020202090204"/>
              </a:rPr>
              <a:t>gradient]</a:t>
            </a:r>
            <a:r>
              <a:rPr sz="1800" spc="-25" dirty="0">
                <a:latin typeface="Arial" panose="020B0604020202090204"/>
                <a:cs typeface="Arial" panose="020B0604020202090204"/>
              </a:rPr>
              <a:t> </a:t>
            </a:r>
            <a:r>
              <a:rPr sz="1800" dirty="0">
                <a:latin typeface="Arial" panose="020B0604020202090204"/>
                <a:cs typeface="Arial" panose="020B0604020202090204"/>
              </a:rPr>
              <a:t>x</a:t>
            </a:r>
            <a:r>
              <a:rPr sz="1800" spc="-30" dirty="0">
                <a:latin typeface="Arial" panose="020B0604020202090204"/>
                <a:cs typeface="Arial" panose="020B0604020202090204"/>
              </a:rPr>
              <a:t> </a:t>
            </a:r>
            <a:r>
              <a:rPr sz="1800" dirty="0">
                <a:latin typeface="Arial" panose="020B0604020202090204"/>
                <a:cs typeface="Arial" panose="020B0604020202090204"/>
              </a:rPr>
              <a:t>[local</a:t>
            </a:r>
            <a:r>
              <a:rPr sz="1800" spc="-25" dirty="0">
                <a:latin typeface="Arial" panose="020B0604020202090204"/>
                <a:cs typeface="Arial" panose="020B0604020202090204"/>
              </a:rPr>
              <a:t> </a:t>
            </a:r>
            <a:r>
              <a:rPr sz="1800" spc="-10" dirty="0">
                <a:latin typeface="Arial" panose="020B0604020202090204"/>
                <a:cs typeface="Arial" panose="020B0604020202090204"/>
              </a:rPr>
              <a:t>gradient] </a:t>
            </a:r>
            <a:r>
              <a:rPr sz="1800" dirty="0">
                <a:solidFill>
                  <a:srgbClr val="FF0000"/>
                </a:solidFill>
                <a:latin typeface="Arial" panose="020B0604020202090204"/>
                <a:cs typeface="Arial" panose="020B0604020202090204"/>
              </a:rPr>
              <a:t>w0:</a:t>
            </a:r>
            <a:r>
              <a:rPr sz="1800" spc="-1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[0.2]</a:t>
            </a:r>
            <a:r>
              <a:rPr sz="1800" spc="-1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x</a:t>
            </a:r>
            <a:r>
              <a:rPr sz="1800" spc="-5" dirty="0">
                <a:solidFill>
                  <a:srgbClr val="FF0000"/>
                </a:solidFill>
                <a:latin typeface="Arial" panose="020B0604020202090204"/>
                <a:cs typeface="Arial" panose="020B0604020202090204"/>
              </a:rPr>
              <a:t> </a:t>
            </a:r>
            <a:r>
              <a:rPr sz="1800" spc="-10" dirty="0">
                <a:solidFill>
                  <a:srgbClr val="FF0000"/>
                </a:solidFill>
                <a:latin typeface="Arial" panose="020B0604020202090204"/>
                <a:cs typeface="Arial" panose="020B0604020202090204"/>
              </a:rPr>
              <a:t>[-</a:t>
            </a:r>
            <a:r>
              <a:rPr sz="1800" dirty="0">
                <a:solidFill>
                  <a:srgbClr val="FF0000"/>
                </a:solidFill>
                <a:latin typeface="Arial" panose="020B0604020202090204"/>
                <a:cs typeface="Arial" panose="020B0604020202090204"/>
              </a:rPr>
              <a:t>1]</a:t>
            </a:r>
            <a:r>
              <a:rPr sz="1800" spc="-1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a:t>
            </a:r>
            <a:r>
              <a:rPr sz="1800" spc="-5"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a:t>
            </a:r>
            <a:r>
              <a:rPr sz="1800" spc="-25" dirty="0">
                <a:solidFill>
                  <a:srgbClr val="FF0000"/>
                </a:solidFill>
                <a:latin typeface="Arial" panose="020B0604020202090204"/>
                <a:cs typeface="Arial" panose="020B0604020202090204"/>
              </a:rPr>
              <a:t>0.2</a:t>
            </a:r>
            <a:endParaRPr sz="1800">
              <a:latin typeface="Arial" panose="020B0604020202090204"/>
              <a:cs typeface="Arial" panose="020B0604020202090204"/>
            </a:endParaRPr>
          </a:p>
          <a:p>
            <a:pPr marL="12700">
              <a:lnSpc>
                <a:spcPct val="100000"/>
              </a:lnSpc>
            </a:pPr>
            <a:r>
              <a:rPr sz="1800" dirty="0">
                <a:solidFill>
                  <a:srgbClr val="FF0000"/>
                </a:solidFill>
                <a:latin typeface="Arial" panose="020B0604020202090204"/>
                <a:cs typeface="Arial" panose="020B0604020202090204"/>
              </a:rPr>
              <a:t>x0:</a:t>
            </a:r>
            <a:r>
              <a:rPr sz="1800" spc="-25"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[0.2]</a:t>
            </a:r>
            <a:r>
              <a:rPr sz="1800" spc="-1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x</a:t>
            </a:r>
            <a:r>
              <a:rPr sz="1800" spc="-1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[2]</a:t>
            </a:r>
            <a:r>
              <a:rPr sz="1800" spc="-1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a:t>
            </a:r>
            <a:r>
              <a:rPr sz="1800" spc="-10" dirty="0">
                <a:solidFill>
                  <a:srgbClr val="FF0000"/>
                </a:solidFill>
                <a:latin typeface="Arial" panose="020B0604020202090204"/>
                <a:cs typeface="Arial" panose="020B0604020202090204"/>
              </a:rPr>
              <a:t> </a:t>
            </a:r>
            <a:r>
              <a:rPr sz="1800" spc="-25" dirty="0">
                <a:solidFill>
                  <a:srgbClr val="FF0000"/>
                </a:solidFill>
                <a:latin typeface="Arial" panose="020B0604020202090204"/>
                <a:cs typeface="Arial" panose="020B0604020202090204"/>
              </a:rPr>
              <a:t>0.4</a:t>
            </a:r>
            <a:endParaRPr sz="1800">
              <a:latin typeface="Arial" panose="020B0604020202090204"/>
              <a:cs typeface="Arial" panose="020B0604020202090204"/>
            </a:endParaRPr>
          </a:p>
        </p:txBody>
      </p:sp>
      <p:sp>
        <p:nvSpPr>
          <p:cNvPr id="24" name="object 11"/>
          <p:cNvSpPr/>
          <p:nvPr/>
        </p:nvSpPr>
        <p:spPr>
          <a:xfrm>
            <a:off x="2609268" y="3572456"/>
            <a:ext cx="344170" cy="653415"/>
          </a:xfrm>
          <a:custGeom>
            <a:avLst/>
            <a:gdLst/>
            <a:ahLst/>
            <a:cxnLst/>
            <a:rect l="l" t="t" r="r" b="b"/>
            <a:pathLst>
              <a:path w="344169" h="653414">
                <a:moveTo>
                  <a:pt x="319798" y="0"/>
                </a:moveTo>
                <a:lnTo>
                  <a:pt x="0" y="0"/>
                </a:lnTo>
                <a:lnTo>
                  <a:pt x="0" y="156298"/>
                </a:lnTo>
                <a:lnTo>
                  <a:pt x="319798" y="156298"/>
                </a:lnTo>
                <a:lnTo>
                  <a:pt x="319798" y="0"/>
                </a:lnTo>
                <a:close/>
              </a:path>
              <a:path w="344169" h="653414">
                <a:moveTo>
                  <a:pt x="343700" y="497039"/>
                </a:moveTo>
                <a:lnTo>
                  <a:pt x="23901" y="497039"/>
                </a:lnTo>
                <a:lnTo>
                  <a:pt x="23901" y="653338"/>
                </a:lnTo>
                <a:lnTo>
                  <a:pt x="343700" y="653338"/>
                </a:lnTo>
                <a:lnTo>
                  <a:pt x="343700" y="497039"/>
                </a:lnTo>
                <a:close/>
              </a:path>
            </a:pathLst>
          </a:custGeom>
          <a:solidFill>
            <a:srgbClr val="FFFFFF"/>
          </a:solid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14" name="object 4"/>
          <p:cNvGrpSpPr/>
          <p:nvPr/>
        </p:nvGrpSpPr>
        <p:grpSpPr>
          <a:xfrm>
            <a:off x="2485529" y="2273422"/>
            <a:ext cx="6452870" cy="2279015"/>
            <a:chOff x="1451979" y="932294"/>
            <a:chExt cx="6452870" cy="2279015"/>
          </a:xfrm>
        </p:grpSpPr>
        <p:pic>
          <p:nvPicPr>
            <p:cNvPr id="15" name="object 5"/>
            <p:cNvPicPr/>
            <p:nvPr/>
          </p:nvPicPr>
          <p:blipFill>
            <a:blip r:embed="rId3" cstate="print"/>
            <a:stretch>
              <a:fillRect/>
            </a:stretch>
          </p:blipFill>
          <p:spPr>
            <a:xfrm>
              <a:off x="1451979" y="932294"/>
              <a:ext cx="6452773" cy="2278414"/>
            </a:xfrm>
            <a:prstGeom prst="rect">
              <a:avLst/>
            </a:prstGeom>
          </p:spPr>
        </p:pic>
        <p:sp>
          <p:nvSpPr>
            <p:cNvPr id="21" name="object 6"/>
            <p:cNvSpPr/>
            <p:nvPr/>
          </p:nvSpPr>
          <p:spPr>
            <a:xfrm>
              <a:off x="1578267" y="2106091"/>
              <a:ext cx="344170" cy="653415"/>
            </a:xfrm>
            <a:custGeom>
              <a:avLst/>
              <a:gdLst/>
              <a:ahLst/>
              <a:cxnLst/>
              <a:rect l="l" t="t" r="r" b="b"/>
              <a:pathLst>
                <a:path w="344169" h="653414">
                  <a:moveTo>
                    <a:pt x="319798" y="0"/>
                  </a:moveTo>
                  <a:lnTo>
                    <a:pt x="0" y="0"/>
                  </a:lnTo>
                  <a:lnTo>
                    <a:pt x="0" y="156298"/>
                  </a:lnTo>
                  <a:lnTo>
                    <a:pt x="319798" y="156298"/>
                  </a:lnTo>
                  <a:lnTo>
                    <a:pt x="319798" y="0"/>
                  </a:lnTo>
                  <a:close/>
                </a:path>
                <a:path w="344169" h="653414">
                  <a:moveTo>
                    <a:pt x="343700" y="497039"/>
                  </a:moveTo>
                  <a:lnTo>
                    <a:pt x="23901" y="497039"/>
                  </a:lnTo>
                  <a:lnTo>
                    <a:pt x="23901" y="653338"/>
                  </a:lnTo>
                  <a:lnTo>
                    <a:pt x="343700" y="653338"/>
                  </a:lnTo>
                  <a:lnTo>
                    <a:pt x="343700" y="497039"/>
                  </a:lnTo>
                  <a:close/>
                </a:path>
              </a:pathLst>
            </a:custGeom>
            <a:solidFill>
              <a:srgbClr val="FFFFFF"/>
            </a:solidFill>
          </p:spPr>
          <p:txBody>
            <a:bodyPr wrap="square" lIns="0" tIns="0" rIns="0" bIns="0" rtlCol="0"/>
            <a:lstStyle/>
            <a:p>
              <a:endParaRPr/>
            </a:p>
          </p:txBody>
        </p:sp>
      </p:grpSp>
      <p:sp>
        <p:nvSpPr>
          <p:cNvPr id="22" name="object 7"/>
          <p:cNvSpPr txBox="1"/>
          <p:nvPr/>
        </p:nvSpPr>
        <p:spPr>
          <a:xfrm>
            <a:off x="5527450" y="3158052"/>
            <a:ext cx="3027680" cy="1147445"/>
          </a:xfrm>
          <a:prstGeom prst="rect">
            <a:avLst/>
          </a:prstGeom>
          <a:ln w="19049">
            <a:solidFill>
              <a:srgbClr val="0000FF"/>
            </a:solidFill>
          </a:ln>
        </p:spPr>
        <p:txBody>
          <a:bodyPr vert="horz" wrap="square" lIns="0" tIns="76200" rIns="0" bIns="0" rtlCol="0">
            <a:spAutoFit/>
          </a:bodyPr>
          <a:lstStyle/>
          <a:p>
            <a:pPr marR="116840" algn="ctr">
              <a:lnSpc>
                <a:spcPct val="100000"/>
              </a:lnSpc>
              <a:spcBef>
                <a:spcPts val="600"/>
              </a:spcBef>
            </a:pPr>
            <a:r>
              <a:rPr sz="1800" spc="-10" dirty="0">
                <a:solidFill>
                  <a:srgbClr val="0000FF"/>
                </a:solidFill>
                <a:latin typeface="Arial" panose="020B0604020202090204"/>
                <a:cs typeface="Arial" panose="020B0604020202090204"/>
              </a:rPr>
              <a:t>Sigmoid</a:t>
            </a:r>
            <a:endParaRPr sz="1800">
              <a:latin typeface="Arial" panose="020B0604020202090204"/>
              <a:cs typeface="Arial" panose="020B0604020202090204"/>
            </a:endParaRPr>
          </a:p>
        </p:txBody>
      </p:sp>
      <p:grpSp>
        <p:nvGrpSpPr>
          <p:cNvPr id="23" name="object 8"/>
          <p:cNvGrpSpPr/>
          <p:nvPr/>
        </p:nvGrpSpPr>
        <p:grpSpPr>
          <a:xfrm>
            <a:off x="5793974" y="2245703"/>
            <a:ext cx="1600200" cy="638175"/>
            <a:chOff x="4760424" y="904575"/>
            <a:chExt cx="1600200" cy="638175"/>
          </a:xfrm>
        </p:grpSpPr>
        <p:pic>
          <p:nvPicPr>
            <p:cNvPr id="25" name="object 9"/>
            <p:cNvPicPr/>
            <p:nvPr/>
          </p:nvPicPr>
          <p:blipFill>
            <a:blip r:embed="rId4" cstate="print"/>
            <a:stretch>
              <a:fillRect/>
            </a:stretch>
          </p:blipFill>
          <p:spPr>
            <a:xfrm>
              <a:off x="4769950" y="914100"/>
              <a:ext cx="1581149" cy="619124"/>
            </a:xfrm>
            <a:prstGeom prst="rect">
              <a:avLst/>
            </a:prstGeom>
          </p:spPr>
        </p:pic>
        <p:sp>
          <p:nvSpPr>
            <p:cNvPr id="26" name="object 10"/>
            <p:cNvSpPr/>
            <p:nvPr/>
          </p:nvSpPr>
          <p:spPr>
            <a:xfrm>
              <a:off x="4765187" y="909337"/>
              <a:ext cx="1590675" cy="628650"/>
            </a:xfrm>
            <a:custGeom>
              <a:avLst/>
              <a:gdLst/>
              <a:ahLst/>
              <a:cxnLst/>
              <a:rect l="l" t="t" r="r" b="b"/>
              <a:pathLst>
                <a:path w="1590675" h="628650">
                  <a:moveTo>
                    <a:pt x="0" y="0"/>
                  </a:moveTo>
                  <a:lnTo>
                    <a:pt x="1590674" y="0"/>
                  </a:lnTo>
                  <a:lnTo>
                    <a:pt x="1590674" y="628649"/>
                  </a:lnTo>
                  <a:lnTo>
                    <a:pt x="0" y="628649"/>
                  </a:lnTo>
                  <a:lnTo>
                    <a:pt x="0" y="0"/>
                  </a:lnTo>
                  <a:close/>
                </a:path>
              </a:pathLst>
            </a:custGeom>
            <a:ln w="9524">
              <a:solidFill>
                <a:srgbClr val="0000FF"/>
              </a:solidFill>
            </a:ln>
          </p:spPr>
          <p:txBody>
            <a:bodyPr wrap="square" lIns="0" tIns="0" rIns="0" bIns="0" rtlCol="0"/>
            <a:lstStyle/>
            <a:p>
              <a:endParaRPr/>
            </a:p>
          </p:txBody>
        </p:sp>
      </p:grpSp>
      <p:sp>
        <p:nvSpPr>
          <p:cNvPr id="27" name="object 11"/>
          <p:cNvSpPr txBox="1"/>
          <p:nvPr/>
        </p:nvSpPr>
        <p:spPr>
          <a:xfrm>
            <a:off x="4688924" y="2271521"/>
            <a:ext cx="85090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0000FF"/>
                </a:solidFill>
                <a:latin typeface="Arial" panose="020B0604020202090204"/>
                <a:cs typeface="Arial" panose="020B0604020202090204"/>
              </a:rPr>
              <a:t>Sigmoid function</a:t>
            </a:r>
            <a:endParaRPr sz="1800">
              <a:latin typeface="Arial" panose="020B0604020202090204"/>
              <a:cs typeface="Arial" panose="020B0604020202090204"/>
            </a:endParaRPr>
          </a:p>
        </p:txBody>
      </p:sp>
      <p:sp>
        <p:nvSpPr>
          <p:cNvPr id="28" name="object 12"/>
          <p:cNvSpPr txBox="1"/>
          <p:nvPr/>
        </p:nvSpPr>
        <p:spPr>
          <a:xfrm>
            <a:off x="7620000" y="1524000"/>
            <a:ext cx="2216150" cy="148844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Computational</a:t>
            </a:r>
            <a:r>
              <a:rPr sz="1600" spc="-6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graph </a:t>
            </a:r>
            <a:r>
              <a:rPr sz="1600" dirty="0">
                <a:solidFill>
                  <a:srgbClr val="0000FF"/>
                </a:solidFill>
                <a:latin typeface="Arial" panose="020B0604020202090204"/>
                <a:cs typeface="Arial" panose="020B0604020202090204"/>
              </a:rPr>
              <a:t>representation</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may</a:t>
            </a:r>
            <a:r>
              <a:rPr sz="1600" spc="-15" dirty="0">
                <a:solidFill>
                  <a:srgbClr val="0000FF"/>
                </a:solidFill>
                <a:latin typeface="Arial" panose="020B0604020202090204"/>
                <a:cs typeface="Arial" panose="020B0604020202090204"/>
              </a:rPr>
              <a:t> </a:t>
            </a:r>
            <a:r>
              <a:rPr sz="1600" spc="-25" dirty="0">
                <a:solidFill>
                  <a:srgbClr val="0000FF"/>
                </a:solidFill>
                <a:latin typeface="Arial" panose="020B0604020202090204"/>
                <a:cs typeface="Arial" panose="020B0604020202090204"/>
              </a:rPr>
              <a:t>not </a:t>
            </a:r>
            <a:r>
              <a:rPr sz="1600" dirty="0">
                <a:solidFill>
                  <a:srgbClr val="0000FF"/>
                </a:solidFill>
                <a:latin typeface="Arial" panose="020B0604020202090204"/>
                <a:cs typeface="Arial" panose="020B0604020202090204"/>
              </a:rPr>
              <a:t>be</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unique.</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Choose</a:t>
            </a:r>
            <a:r>
              <a:rPr sz="1600" spc="-25" dirty="0">
                <a:solidFill>
                  <a:srgbClr val="0000FF"/>
                </a:solidFill>
                <a:latin typeface="Arial" panose="020B0604020202090204"/>
                <a:cs typeface="Arial" panose="020B0604020202090204"/>
              </a:rPr>
              <a:t> one </a:t>
            </a:r>
            <a:r>
              <a:rPr sz="1600" dirty="0">
                <a:solidFill>
                  <a:srgbClr val="0000FF"/>
                </a:solidFill>
                <a:latin typeface="Arial" panose="020B0604020202090204"/>
                <a:cs typeface="Arial" panose="020B0604020202090204"/>
              </a:rPr>
              <a:t>where</a:t>
            </a:r>
            <a:r>
              <a:rPr sz="1600" spc="-3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local</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gradients</a:t>
            </a:r>
            <a:r>
              <a:rPr sz="1600" spc="-30" dirty="0">
                <a:solidFill>
                  <a:srgbClr val="0000FF"/>
                </a:solidFill>
                <a:latin typeface="Arial" panose="020B0604020202090204"/>
                <a:cs typeface="Arial" panose="020B0604020202090204"/>
              </a:rPr>
              <a:t> </a:t>
            </a:r>
            <a:r>
              <a:rPr sz="1600" spc="-25" dirty="0">
                <a:solidFill>
                  <a:srgbClr val="0000FF"/>
                </a:solidFill>
                <a:latin typeface="Arial" panose="020B0604020202090204"/>
                <a:cs typeface="Arial" panose="020B0604020202090204"/>
              </a:rPr>
              <a:t>at </a:t>
            </a:r>
            <a:r>
              <a:rPr sz="1600" dirty="0">
                <a:solidFill>
                  <a:srgbClr val="0000FF"/>
                </a:solidFill>
                <a:latin typeface="Arial" panose="020B0604020202090204"/>
                <a:cs typeface="Arial" panose="020B0604020202090204"/>
              </a:rPr>
              <a:t>each</a:t>
            </a:r>
            <a:r>
              <a:rPr sz="1600" spc="-1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node</a:t>
            </a:r>
            <a:r>
              <a:rPr sz="1600" spc="-1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can</a:t>
            </a:r>
            <a:r>
              <a:rPr sz="1600" spc="-1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be</a:t>
            </a:r>
            <a:r>
              <a:rPr sz="1600" spc="-10" dirty="0">
                <a:solidFill>
                  <a:srgbClr val="0000FF"/>
                </a:solidFill>
                <a:latin typeface="Arial" panose="020B0604020202090204"/>
                <a:cs typeface="Arial" panose="020B0604020202090204"/>
              </a:rPr>
              <a:t> easily expressed!</a:t>
            </a:r>
            <a:endParaRPr sz="1600">
              <a:latin typeface="Arial" panose="020B0604020202090204"/>
              <a:cs typeface="Arial" panose="020B0604020202090204"/>
            </a:endParaRPr>
          </a:p>
        </p:txBody>
      </p:sp>
      <p:pic>
        <p:nvPicPr>
          <p:cNvPr id="29" name="object 12"/>
          <p:cNvPicPr/>
          <p:nvPr/>
        </p:nvPicPr>
        <p:blipFill>
          <a:blip r:embed="rId5" cstate="print"/>
          <a:stretch>
            <a:fillRect/>
          </a:stretch>
        </p:blipFill>
        <p:spPr>
          <a:xfrm>
            <a:off x="3048000" y="5037727"/>
            <a:ext cx="6747575" cy="619124"/>
          </a:xfrm>
          <a:prstGeom prst="rect">
            <a:avLst/>
          </a:prstGeom>
        </p:spPr>
      </p:pic>
      <p:sp>
        <p:nvSpPr>
          <p:cNvPr id="30" name="object 14"/>
          <p:cNvSpPr txBox="1"/>
          <p:nvPr/>
        </p:nvSpPr>
        <p:spPr>
          <a:xfrm>
            <a:off x="1443576" y="5075663"/>
            <a:ext cx="1384300" cy="555625"/>
          </a:xfrm>
          <a:prstGeom prst="rect">
            <a:avLst/>
          </a:prstGeom>
        </p:spPr>
        <p:txBody>
          <a:bodyPr vert="horz" wrap="square" lIns="0" tIns="0" rIns="0" bIns="0" rtlCol="0">
            <a:spAutoFit/>
          </a:bodyPr>
          <a:lstStyle/>
          <a:p>
            <a:pPr marL="12700" marR="5080">
              <a:lnSpc>
                <a:spcPts val="2160"/>
              </a:lnSpc>
            </a:pPr>
            <a:r>
              <a:rPr sz="1800" dirty="0">
                <a:solidFill>
                  <a:srgbClr val="0000FF"/>
                </a:solidFill>
                <a:latin typeface="Arial" panose="020B0604020202090204"/>
                <a:cs typeface="Arial" panose="020B0604020202090204"/>
              </a:rPr>
              <a:t>Sigmoid</a:t>
            </a:r>
            <a:r>
              <a:rPr sz="1800" spc="-35" dirty="0">
                <a:solidFill>
                  <a:srgbClr val="0000FF"/>
                </a:solidFill>
                <a:latin typeface="Arial" panose="020B0604020202090204"/>
                <a:cs typeface="Arial" panose="020B0604020202090204"/>
              </a:rPr>
              <a:t> </a:t>
            </a:r>
            <a:r>
              <a:rPr sz="1800" spc="-10" dirty="0">
                <a:solidFill>
                  <a:srgbClr val="0000FF"/>
                </a:solidFill>
                <a:latin typeface="Arial" panose="020B0604020202090204"/>
                <a:cs typeface="Arial" panose="020B0604020202090204"/>
              </a:rPr>
              <a:t>local gradient:</a:t>
            </a:r>
            <a:endParaRPr sz="1800">
              <a:latin typeface="Arial" panose="020B0604020202090204"/>
              <a:cs typeface="Arial" panose="020B06040202020902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16" name="object 4"/>
          <p:cNvGrpSpPr/>
          <p:nvPr/>
        </p:nvGrpSpPr>
        <p:grpSpPr>
          <a:xfrm>
            <a:off x="2485529" y="2301242"/>
            <a:ext cx="6452870" cy="2279015"/>
            <a:chOff x="1451979" y="932294"/>
            <a:chExt cx="6452870" cy="2279015"/>
          </a:xfrm>
        </p:grpSpPr>
        <p:pic>
          <p:nvPicPr>
            <p:cNvPr id="17" name="object 5"/>
            <p:cNvPicPr/>
            <p:nvPr/>
          </p:nvPicPr>
          <p:blipFill>
            <a:blip r:embed="rId3" cstate="print"/>
            <a:stretch>
              <a:fillRect/>
            </a:stretch>
          </p:blipFill>
          <p:spPr>
            <a:xfrm>
              <a:off x="1451979" y="932294"/>
              <a:ext cx="6452773" cy="2278414"/>
            </a:xfrm>
            <a:prstGeom prst="rect">
              <a:avLst/>
            </a:prstGeom>
          </p:spPr>
        </p:pic>
        <p:sp>
          <p:nvSpPr>
            <p:cNvPr id="18" name="object 6"/>
            <p:cNvSpPr/>
            <p:nvPr/>
          </p:nvSpPr>
          <p:spPr>
            <a:xfrm>
              <a:off x="1578267" y="2106091"/>
              <a:ext cx="344170" cy="653415"/>
            </a:xfrm>
            <a:custGeom>
              <a:avLst/>
              <a:gdLst/>
              <a:ahLst/>
              <a:cxnLst/>
              <a:rect l="l" t="t" r="r" b="b"/>
              <a:pathLst>
                <a:path w="344169" h="653414">
                  <a:moveTo>
                    <a:pt x="319798" y="0"/>
                  </a:moveTo>
                  <a:lnTo>
                    <a:pt x="0" y="0"/>
                  </a:lnTo>
                  <a:lnTo>
                    <a:pt x="0" y="156298"/>
                  </a:lnTo>
                  <a:lnTo>
                    <a:pt x="319798" y="156298"/>
                  </a:lnTo>
                  <a:lnTo>
                    <a:pt x="319798" y="0"/>
                  </a:lnTo>
                  <a:close/>
                </a:path>
                <a:path w="344169" h="653414">
                  <a:moveTo>
                    <a:pt x="343700" y="497039"/>
                  </a:moveTo>
                  <a:lnTo>
                    <a:pt x="23901" y="497039"/>
                  </a:lnTo>
                  <a:lnTo>
                    <a:pt x="23901" y="653338"/>
                  </a:lnTo>
                  <a:lnTo>
                    <a:pt x="343700" y="653338"/>
                  </a:lnTo>
                  <a:lnTo>
                    <a:pt x="343700" y="497039"/>
                  </a:lnTo>
                  <a:close/>
                </a:path>
              </a:pathLst>
            </a:custGeom>
            <a:solidFill>
              <a:srgbClr val="FFFFFF"/>
            </a:solidFill>
          </p:spPr>
          <p:txBody>
            <a:bodyPr wrap="square" lIns="0" tIns="0" rIns="0" bIns="0" rtlCol="0"/>
            <a:lstStyle/>
            <a:p>
              <a:endParaRPr/>
            </a:p>
          </p:txBody>
        </p:sp>
        <p:sp>
          <p:nvSpPr>
            <p:cNvPr id="20" name="object 7"/>
            <p:cNvSpPr/>
            <p:nvPr/>
          </p:nvSpPr>
          <p:spPr>
            <a:xfrm>
              <a:off x="4493899" y="1816924"/>
              <a:ext cx="3027680" cy="1147445"/>
            </a:xfrm>
            <a:custGeom>
              <a:avLst/>
              <a:gdLst/>
              <a:ahLst/>
              <a:cxnLst/>
              <a:rect l="l" t="t" r="r" b="b"/>
              <a:pathLst>
                <a:path w="3027679" h="1147445">
                  <a:moveTo>
                    <a:pt x="0" y="0"/>
                  </a:moveTo>
                  <a:lnTo>
                    <a:pt x="3027299" y="0"/>
                  </a:lnTo>
                  <a:lnTo>
                    <a:pt x="3027299" y="1147199"/>
                  </a:lnTo>
                  <a:lnTo>
                    <a:pt x="0" y="1147199"/>
                  </a:lnTo>
                  <a:lnTo>
                    <a:pt x="0" y="0"/>
                  </a:lnTo>
                  <a:close/>
                </a:path>
              </a:pathLst>
            </a:custGeom>
            <a:ln w="19049">
              <a:solidFill>
                <a:srgbClr val="0000FF"/>
              </a:solidFill>
            </a:ln>
          </p:spPr>
          <p:txBody>
            <a:bodyPr wrap="square" lIns="0" tIns="0" rIns="0" bIns="0" rtlCol="0"/>
            <a:lstStyle/>
            <a:p>
              <a:endParaRPr/>
            </a:p>
          </p:txBody>
        </p:sp>
      </p:grpSp>
      <p:sp>
        <p:nvSpPr>
          <p:cNvPr id="24" name="object 8"/>
          <p:cNvSpPr txBox="1"/>
          <p:nvPr/>
        </p:nvSpPr>
        <p:spPr>
          <a:xfrm>
            <a:off x="5541574" y="3249754"/>
            <a:ext cx="3004185" cy="299720"/>
          </a:xfrm>
          <a:prstGeom prst="rect">
            <a:avLst/>
          </a:prstGeom>
        </p:spPr>
        <p:txBody>
          <a:bodyPr vert="horz" wrap="square" lIns="0" tIns="12700" rIns="0" bIns="0" rtlCol="0">
            <a:spAutoFit/>
          </a:bodyPr>
          <a:lstStyle/>
          <a:p>
            <a:pPr marR="121285" algn="ctr">
              <a:lnSpc>
                <a:spcPct val="100000"/>
              </a:lnSpc>
              <a:spcBef>
                <a:spcPts val="100"/>
              </a:spcBef>
            </a:pPr>
            <a:r>
              <a:rPr sz="1800" spc="-10" dirty="0">
                <a:solidFill>
                  <a:srgbClr val="0000FF"/>
                </a:solidFill>
                <a:latin typeface="Arial" panose="020B0604020202090204"/>
                <a:cs typeface="Arial" panose="020B0604020202090204"/>
              </a:rPr>
              <a:t>Sigmoid</a:t>
            </a:r>
            <a:endParaRPr sz="1800">
              <a:latin typeface="Arial" panose="020B0604020202090204"/>
              <a:cs typeface="Arial" panose="020B0604020202090204"/>
            </a:endParaRPr>
          </a:p>
        </p:txBody>
      </p:sp>
      <p:grpSp>
        <p:nvGrpSpPr>
          <p:cNvPr id="31" name="object 9"/>
          <p:cNvGrpSpPr/>
          <p:nvPr/>
        </p:nvGrpSpPr>
        <p:grpSpPr>
          <a:xfrm>
            <a:off x="5122024" y="2273523"/>
            <a:ext cx="3858260" cy="1772285"/>
            <a:chOff x="4088474" y="904575"/>
            <a:chExt cx="3858260" cy="1772285"/>
          </a:xfrm>
        </p:grpSpPr>
        <p:pic>
          <p:nvPicPr>
            <p:cNvPr id="32" name="object 10"/>
            <p:cNvPicPr/>
            <p:nvPr/>
          </p:nvPicPr>
          <p:blipFill>
            <a:blip r:embed="rId4" cstate="print"/>
            <a:stretch>
              <a:fillRect/>
            </a:stretch>
          </p:blipFill>
          <p:spPr>
            <a:xfrm>
              <a:off x="4769950" y="914100"/>
              <a:ext cx="1581149" cy="619124"/>
            </a:xfrm>
            <a:prstGeom prst="rect">
              <a:avLst/>
            </a:prstGeom>
          </p:spPr>
        </p:pic>
        <p:sp>
          <p:nvSpPr>
            <p:cNvPr id="33" name="object 11"/>
            <p:cNvSpPr/>
            <p:nvPr/>
          </p:nvSpPr>
          <p:spPr>
            <a:xfrm>
              <a:off x="4765187" y="909337"/>
              <a:ext cx="1590675" cy="628650"/>
            </a:xfrm>
            <a:custGeom>
              <a:avLst/>
              <a:gdLst/>
              <a:ahLst/>
              <a:cxnLst/>
              <a:rect l="l" t="t" r="r" b="b"/>
              <a:pathLst>
                <a:path w="1590675" h="628650">
                  <a:moveTo>
                    <a:pt x="0" y="0"/>
                  </a:moveTo>
                  <a:lnTo>
                    <a:pt x="1590674" y="0"/>
                  </a:lnTo>
                  <a:lnTo>
                    <a:pt x="1590674" y="628649"/>
                  </a:lnTo>
                  <a:lnTo>
                    <a:pt x="0" y="628649"/>
                  </a:lnTo>
                  <a:lnTo>
                    <a:pt x="0" y="0"/>
                  </a:lnTo>
                  <a:close/>
                </a:path>
              </a:pathLst>
            </a:custGeom>
            <a:ln w="9524">
              <a:solidFill>
                <a:srgbClr val="0000FF"/>
              </a:solidFill>
            </a:ln>
          </p:spPr>
          <p:txBody>
            <a:bodyPr wrap="square" lIns="0" tIns="0" rIns="0" bIns="0" rtlCol="0"/>
            <a:lstStyle/>
            <a:p>
              <a:endParaRPr/>
            </a:p>
          </p:txBody>
        </p:sp>
        <p:sp>
          <p:nvSpPr>
            <p:cNvPr id="34" name="object 12"/>
            <p:cNvSpPr/>
            <p:nvPr/>
          </p:nvSpPr>
          <p:spPr>
            <a:xfrm>
              <a:off x="7550074" y="2446536"/>
              <a:ext cx="386715" cy="220979"/>
            </a:xfrm>
            <a:custGeom>
              <a:avLst/>
              <a:gdLst/>
              <a:ahLst/>
              <a:cxnLst/>
              <a:rect l="l" t="t" r="r" b="b"/>
              <a:pathLst>
                <a:path w="386715" h="220980">
                  <a:moveTo>
                    <a:pt x="0" y="0"/>
                  </a:moveTo>
                  <a:lnTo>
                    <a:pt x="386699" y="0"/>
                  </a:lnTo>
                  <a:lnTo>
                    <a:pt x="386699" y="220499"/>
                  </a:lnTo>
                  <a:lnTo>
                    <a:pt x="0" y="220499"/>
                  </a:lnTo>
                  <a:lnTo>
                    <a:pt x="0" y="0"/>
                  </a:lnTo>
                  <a:close/>
                </a:path>
              </a:pathLst>
            </a:custGeom>
            <a:ln w="19049">
              <a:solidFill>
                <a:srgbClr val="FF0000"/>
              </a:solidFill>
            </a:ln>
          </p:spPr>
          <p:txBody>
            <a:bodyPr wrap="square" lIns="0" tIns="0" rIns="0" bIns="0" rtlCol="0"/>
            <a:lstStyle/>
            <a:p>
              <a:endParaRPr/>
            </a:p>
          </p:txBody>
        </p:sp>
        <p:sp>
          <p:nvSpPr>
            <p:cNvPr id="35" name="object 13"/>
            <p:cNvSpPr/>
            <p:nvPr/>
          </p:nvSpPr>
          <p:spPr>
            <a:xfrm>
              <a:off x="4097999" y="2210416"/>
              <a:ext cx="386715" cy="220979"/>
            </a:xfrm>
            <a:custGeom>
              <a:avLst/>
              <a:gdLst/>
              <a:ahLst/>
              <a:cxnLst/>
              <a:rect l="l" t="t" r="r" b="b"/>
              <a:pathLst>
                <a:path w="386714" h="220980">
                  <a:moveTo>
                    <a:pt x="0" y="0"/>
                  </a:moveTo>
                  <a:lnTo>
                    <a:pt x="386699" y="0"/>
                  </a:lnTo>
                  <a:lnTo>
                    <a:pt x="386699" y="220499"/>
                  </a:lnTo>
                  <a:lnTo>
                    <a:pt x="0" y="220499"/>
                  </a:lnTo>
                  <a:lnTo>
                    <a:pt x="0" y="0"/>
                  </a:lnTo>
                  <a:close/>
                </a:path>
              </a:pathLst>
            </a:custGeom>
            <a:ln w="19049">
              <a:solidFill>
                <a:srgbClr val="6AA84F"/>
              </a:solidFill>
            </a:ln>
          </p:spPr>
          <p:txBody>
            <a:bodyPr wrap="square" lIns="0" tIns="0" rIns="0" bIns="0" rtlCol="0"/>
            <a:lstStyle/>
            <a:p>
              <a:endParaRPr/>
            </a:p>
          </p:txBody>
        </p:sp>
      </p:grpSp>
      <p:sp>
        <p:nvSpPr>
          <p:cNvPr id="36" name="object 14"/>
          <p:cNvSpPr txBox="1"/>
          <p:nvPr/>
        </p:nvSpPr>
        <p:spPr>
          <a:xfrm>
            <a:off x="4688924" y="2299341"/>
            <a:ext cx="85090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0000FF"/>
                </a:solidFill>
                <a:latin typeface="Arial" panose="020B0604020202090204"/>
                <a:cs typeface="Arial" panose="020B0604020202090204"/>
              </a:rPr>
              <a:t>Sigmoid function</a:t>
            </a:r>
            <a:endParaRPr sz="1800">
              <a:latin typeface="Arial" panose="020B0604020202090204"/>
              <a:cs typeface="Arial" panose="020B0604020202090204"/>
            </a:endParaRPr>
          </a:p>
        </p:txBody>
      </p:sp>
      <p:pic>
        <p:nvPicPr>
          <p:cNvPr id="37" name="object 15"/>
          <p:cNvPicPr/>
          <p:nvPr/>
        </p:nvPicPr>
        <p:blipFill>
          <a:blip r:embed="rId5" cstate="print"/>
          <a:stretch>
            <a:fillRect/>
          </a:stretch>
        </p:blipFill>
        <p:spPr>
          <a:xfrm>
            <a:off x="3070487" y="5062010"/>
            <a:ext cx="6747575" cy="619124"/>
          </a:xfrm>
          <a:prstGeom prst="rect">
            <a:avLst/>
          </a:prstGeom>
        </p:spPr>
      </p:pic>
      <p:sp>
        <p:nvSpPr>
          <p:cNvPr id="38" name="object 16"/>
          <p:cNvSpPr txBox="1"/>
          <p:nvPr/>
        </p:nvSpPr>
        <p:spPr>
          <a:xfrm>
            <a:off x="7620000" y="1551820"/>
            <a:ext cx="2216150" cy="148844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Computational</a:t>
            </a:r>
            <a:r>
              <a:rPr sz="1600" spc="-6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graph </a:t>
            </a:r>
            <a:r>
              <a:rPr sz="1600" dirty="0">
                <a:solidFill>
                  <a:srgbClr val="0000FF"/>
                </a:solidFill>
                <a:latin typeface="Arial" panose="020B0604020202090204"/>
                <a:cs typeface="Arial" panose="020B0604020202090204"/>
              </a:rPr>
              <a:t>representation</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may</a:t>
            </a:r>
            <a:r>
              <a:rPr sz="1600" spc="-15" dirty="0">
                <a:solidFill>
                  <a:srgbClr val="0000FF"/>
                </a:solidFill>
                <a:latin typeface="Arial" panose="020B0604020202090204"/>
                <a:cs typeface="Arial" panose="020B0604020202090204"/>
              </a:rPr>
              <a:t> </a:t>
            </a:r>
            <a:r>
              <a:rPr sz="1600" spc="-25" dirty="0">
                <a:solidFill>
                  <a:srgbClr val="0000FF"/>
                </a:solidFill>
                <a:latin typeface="Arial" panose="020B0604020202090204"/>
                <a:cs typeface="Arial" panose="020B0604020202090204"/>
              </a:rPr>
              <a:t>not </a:t>
            </a:r>
            <a:r>
              <a:rPr sz="1600" dirty="0">
                <a:solidFill>
                  <a:srgbClr val="0000FF"/>
                </a:solidFill>
                <a:latin typeface="Arial" panose="020B0604020202090204"/>
                <a:cs typeface="Arial" panose="020B0604020202090204"/>
              </a:rPr>
              <a:t>be</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unique.</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Choose</a:t>
            </a:r>
            <a:r>
              <a:rPr sz="1600" spc="-25" dirty="0">
                <a:solidFill>
                  <a:srgbClr val="0000FF"/>
                </a:solidFill>
                <a:latin typeface="Arial" panose="020B0604020202090204"/>
                <a:cs typeface="Arial" panose="020B0604020202090204"/>
              </a:rPr>
              <a:t> one </a:t>
            </a:r>
            <a:r>
              <a:rPr sz="1600" dirty="0">
                <a:solidFill>
                  <a:srgbClr val="0000FF"/>
                </a:solidFill>
                <a:latin typeface="Arial" panose="020B0604020202090204"/>
                <a:cs typeface="Arial" panose="020B0604020202090204"/>
              </a:rPr>
              <a:t>where</a:t>
            </a:r>
            <a:r>
              <a:rPr sz="1600" spc="-3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local</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gradients</a:t>
            </a:r>
            <a:r>
              <a:rPr sz="1600" spc="-30" dirty="0">
                <a:solidFill>
                  <a:srgbClr val="0000FF"/>
                </a:solidFill>
                <a:latin typeface="Arial" panose="020B0604020202090204"/>
                <a:cs typeface="Arial" panose="020B0604020202090204"/>
              </a:rPr>
              <a:t> </a:t>
            </a:r>
            <a:r>
              <a:rPr sz="1600" spc="-25" dirty="0">
                <a:solidFill>
                  <a:srgbClr val="0000FF"/>
                </a:solidFill>
                <a:latin typeface="Arial" panose="020B0604020202090204"/>
                <a:cs typeface="Arial" panose="020B0604020202090204"/>
              </a:rPr>
              <a:t>at </a:t>
            </a:r>
            <a:r>
              <a:rPr sz="1600" dirty="0">
                <a:solidFill>
                  <a:srgbClr val="0000FF"/>
                </a:solidFill>
                <a:latin typeface="Arial" panose="020B0604020202090204"/>
                <a:cs typeface="Arial" panose="020B0604020202090204"/>
              </a:rPr>
              <a:t>each</a:t>
            </a:r>
            <a:r>
              <a:rPr sz="1600" spc="-1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node</a:t>
            </a:r>
            <a:r>
              <a:rPr sz="1600" spc="-1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can</a:t>
            </a:r>
            <a:r>
              <a:rPr sz="1600" spc="-1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be</a:t>
            </a:r>
            <a:r>
              <a:rPr sz="1600" spc="-10" dirty="0">
                <a:solidFill>
                  <a:srgbClr val="0000FF"/>
                </a:solidFill>
                <a:latin typeface="Arial" panose="020B0604020202090204"/>
                <a:cs typeface="Arial" panose="020B0604020202090204"/>
              </a:rPr>
              <a:t> easily expressed!</a:t>
            </a:r>
            <a:endParaRPr sz="1600">
              <a:latin typeface="Arial" panose="020B0604020202090204"/>
              <a:cs typeface="Arial" panose="020B0604020202090204"/>
            </a:endParaRPr>
          </a:p>
        </p:txBody>
      </p:sp>
      <p:sp>
        <p:nvSpPr>
          <p:cNvPr id="39" name="object 18"/>
          <p:cNvSpPr txBox="1"/>
          <p:nvPr/>
        </p:nvSpPr>
        <p:spPr>
          <a:xfrm>
            <a:off x="1466063" y="5099946"/>
            <a:ext cx="1384300" cy="555625"/>
          </a:xfrm>
          <a:prstGeom prst="rect">
            <a:avLst/>
          </a:prstGeom>
        </p:spPr>
        <p:txBody>
          <a:bodyPr vert="horz" wrap="square" lIns="0" tIns="0" rIns="0" bIns="0" rtlCol="0">
            <a:spAutoFit/>
          </a:bodyPr>
          <a:lstStyle/>
          <a:p>
            <a:pPr marL="12700" marR="5080">
              <a:lnSpc>
                <a:spcPts val="2160"/>
              </a:lnSpc>
            </a:pPr>
            <a:r>
              <a:rPr sz="1800" dirty="0">
                <a:solidFill>
                  <a:srgbClr val="0000FF"/>
                </a:solidFill>
                <a:latin typeface="Arial" panose="020B0604020202090204"/>
                <a:cs typeface="Arial" panose="020B0604020202090204"/>
              </a:rPr>
              <a:t>Sigmoid</a:t>
            </a:r>
            <a:r>
              <a:rPr sz="1800" spc="-35" dirty="0">
                <a:solidFill>
                  <a:srgbClr val="0000FF"/>
                </a:solidFill>
                <a:latin typeface="Arial" panose="020B0604020202090204"/>
                <a:cs typeface="Arial" panose="020B0604020202090204"/>
              </a:rPr>
              <a:t> </a:t>
            </a:r>
            <a:r>
              <a:rPr sz="1800" spc="-10" dirty="0">
                <a:solidFill>
                  <a:srgbClr val="0000FF"/>
                </a:solidFill>
                <a:latin typeface="Arial" panose="020B0604020202090204"/>
                <a:cs typeface="Arial" panose="020B0604020202090204"/>
              </a:rPr>
              <a:t>local gradient:</a:t>
            </a:r>
            <a:endParaRPr sz="1800">
              <a:latin typeface="Arial" panose="020B0604020202090204"/>
              <a:cs typeface="Arial" panose="020B0604020202090204"/>
            </a:endParaRPr>
          </a:p>
        </p:txBody>
      </p:sp>
      <p:sp>
        <p:nvSpPr>
          <p:cNvPr id="40" name="object 17"/>
          <p:cNvSpPr txBox="1"/>
          <p:nvPr/>
        </p:nvSpPr>
        <p:spPr>
          <a:xfrm>
            <a:off x="5348125" y="4322179"/>
            <a:ext cx="4025265" cy="574040"/>
          </a:xfrm>
          <a:prstGeom prst="rect">
            <a:avLst/>
          </a:prstGeom>
        </p:spPr>
        <p:txBody>
          <a:bodyPr vert="horz" wrap="square" lIns="0" tIns="12700" rIns="0" bIns="0" rtlCol="0">
            <a:spAutoFit/>
          </a:bodyPr>
          <a:lstStyle/>
          <a:p>
            <a:pPr marL="38100" marR="30480">
              <a:lnSpc>
                <a:spcPct val="100000"/>
              </a:lnSpc>
              <a:spcBef>
                <a:spcPts val="100"/>
              </a:spcBef>
            </a:pPr>
            <a:r>
              <a:rPr sz="1800" dirty="0">
                <a:solidFill>
                  <a:srgbClr val="FF0000"/>
                </a:solidFill>
                <a:latin typeface="Arial" panose="020B0604020202090204"/>
                <a:cs typeface="Arial" panose="020B0604020202090204"/>
              </a:rPr>
              <a:t>[upstream</a:t>
            </a:r>
            <a:r>
              <a:rPr sz="1800" spc="-3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gradient]</a:t>
            </a:r>
            <a:r>
              <a:rPr sz="1800" spc="-20" dirty="0">
                <a:solidFill>
                  <a:srgbClr val="FF0000"/>
                </a:solidFill>
                <a:latin typeface="Arial" panose="020B0604020202090204"/>
                <a:cs typeface="Arial" panose="020B0604020202090204"/>
              </a:rPr>
              <a:t> </a:t>
            </a:r>
            <a:r>
              <a:rPr sz="1800" dirty="0">
                <a:latin typeface="Arial" panose="020B0604020202090204"/>
                <a:cs typeface="Arial" panose="020B0604020202090204"/>
              </a:rPr>
              <a:t>x</a:t>
            </a:r>
            <a:r>
              <a:rPr sz="1800" spc="-25" dirty="0">
                <a:latin typeface="Arial" panose="020B0604020202090204"/>
                <a:cs typeface="Arial" panose="020B0604020202090204"/>
              </a:rPr>
              <a:t> </a:t>
            </a:r>
            <a:r>
              <a:rPr sz="1800" dirty="0">
                <a:latin typeface="Arial" panose="020B0604020202090204"/>
                <a:cs typeface="Arial" panose="020B0604020202090204"/>
              </a:rPr>
              <a:t>[local</a:t>
            </a:r>
            <a:r>
              <a:rPr sz="1800" spc="-25" dirty="0">
                <a:latin typeface="Arial" panose="020B0604020202090204"/>
                <a:cs typeface="Arial" panose="020B0604020202090204"/>
              </a:rPr>
              <a:t> </a:t>
            </a:r>
            <a:r>
              <a:rPr sz="1800" spc="-10" dirty="0">
                <a:latin typeface="Arial" panose="020B0604020202090204"/>
                <a:cs typeface="Arial" panose="020B0604020202090204"/>
              </a:rPr>
              <a:t>gradient] </a:t>
            </a:r>
            <a:r>
              <a:rPr sz="1800" dirty="0">
                <a:solidFill>
                  <a:srgbClr val="FF0000"/>
                </a:solidFill>
                <a:latin typeface="Arial" panose="020B0604020202090204"/>
                <a:cs typeface="Arial" panose="020B0604020202090204"/>
              </a:rPr>
              <a:t>[1.00] </a:t>
            </a:r>
            <a:r>
              <a:rPr sz="1800" dirty="0">
                <a:latin typeface="Arial" panose="020B0604020202090204"/>
                <a:cs typeface="Arial" panose="020B0604020202090204"/>
              </a:rPr>
              <a:t>x</a:t>
            </a:r>
            <a:r>
              <a:rPr sz="1800" spc="10" dirty="0">
                <a:latin typeface="Arial" panose="020B0604020202090204"/>
                <a:cs typeface="Arial" panose="020B0604020202090204"/>
              </a:rPr>
              <a:t> </a:t>
            </a:r>
            <a:r>
              <a:rPr sz="1800" dirty="0">
                <a:latin typeface="Arial" panose="020B0604020202090204"/>
                <a:cs typeface="Arial" panose="020B0604020202090204"/>
              </a:rPr>
              <a:t>[(1</a:t>
            </a:r>
            <a:r>
              <a:rPr sz="1800" spc="5" dirty="0">
                <a:latin typeface="Arial" panose="020B0604020202090204"/>
                <a:cs typeface="Arial" panose="020B0604020202090204"/>
              </a:rPr>
              <a:t> </a:t>
            </a:r>
            <a:r>
              <a:rPr sz="1800" dirty="0">
                <a:latin typeface="Arial" panose="020B0604020202090204"/>
                <a:cs typeface="Arial" panose="020B0604020202090204"/>
              </a:rPr>
              <a:t>-</a:t>
            </a:r>
            <a:r>
              <a:rPr sz="1800" spc="20" dirty="0">
                <a:latin typeface="Arial" panose="020B0604020202090204"/>
                <a:cs typeface="Arial" panose="020B0604020202090204"/>
              </a:rPr>
              <a:t> </a:t>
            </a:r>
            <a:r>
              <a:rPr sz="1800" spc="-10" dirty="0">
                <a:solidFill>
                  <a:srgbClr val="6AA84F"/>
                </a:solidFill>
                <a:latin typeface="Arial" panose="020B0604020202090204"/>
                <a:cs typeface="Arial" panose="020B0604020202090204"/>
              </a:rPr>
              <a:t>1/(1+e</a:t>
            </a:r>
            <a:r>
              <a:rPr sz="1800" spc="-15" baseline="30000" dirty="0">
                <a:solidFill>
                  <a:srgbClr val="6AA84F"/>
                </a:solidFill>
                <a:latin typeface="Arial" panose="020B0604020202090204"/>
                <a:cs typeface="Arial" panose="020B0604020202090204"/>
              </a:rPr>
              <a:t>-</a:t>
            </a:r>
            <a:r>
              <a:rPr sz="1800" baseline="30000" dirty="0">
                <a:solidFill>
                  <a:srgbClr val="6AA84F"/>
                </a:solidFill>
                <a:latin typeface="Arial" panose="020B0604020202090204"/>
                <a:cs typeface="Arial" panose="020B0604020202090204"/>
              </a:rPr>
              <a:t>1</a:t>
            </a:r>
            <a:r>
              <a:rPr sz="1800" dirty="0">
                <a:solidFill>
                  <a:srgbClr val="6AA84F"/>
                </a:solidFill>
                <a:latin typeface="Arial" panose="020B0604020202090204"/>
                <a:cs typeface="Arial" panose="020B0604020202090204"/>
              </a:rPr>
              <a:t>)</a:t>
            </a:r>
            <a:r>
              <a:rPr sz="1800" dirty="0">
                <a:latin typeface="Arial" panose="020B0604020202090204"/>
                <a:cs typeface="Arial" panose="020B0604020202090204"/>
              </a:rPr>
              <a:t>)</a:t>
            </a:r>
            <a:r>
              <a:rPr sz="1800" spc="5" dirty="0">
                <a:latin typeface="Arial" panose="020B0604020202090204"/>
                <a:cs typeface="Arial" panose="020B0604020202090204"/>
              </a:rPr>
              <a:t> </a:t>
            </a:r>
            <a:r>
              <a:rPr sz="1800" spc="-10" dirty="0">
                <a:latin typeface="Arial" panose="020B0604020202090204"/>
                <a:cs typeface="Arial" panose="020B0604020202090204"/>
              </a:rPr>
              <a:t>(</a:t>
            </a:r>
            <a:r>
              <a:rPr sz="1800" spc="-10" dirty="0">
                <a:solidFill>
                  <a:srgbClr val="6AA84F"/>
                </a:solidFill>
                <a:latin typeface="Arial" panose="020B0604020202090204"/>
                <a:cs typeface="Arial" panose="020B0604020202090204"/>
              </a:rPr>
              <a:t>1/(1+e</a:t>
            </a:r>
            <a:r>
              <a:rPr sz="1800" spc="-15" baseline="30000" dirty="0">
                <a:solidFill>
                  <a:srgbClr val="6AA84F"/>
                </a:solidFill>
                <a:latin typeface="Arial" panose="020B0604020202090204"/>
                <a:cs typeface="Arial" panose="020B0604020202090204"/>
              </a:rPr>
              <a:t>-</a:t>
            </a:r>
            <a:r>
              <a:rPr sz="1800" baseline="30000" dirty="0">
                <a:solidFill>
                  <a:srgbClr val="6AA84F"/>
                </a:solidFill>
                <a:latin typeface="Arial" panose="020B0604020202090204"/>
                <a:cs typeface="Arial" panose="020B0604020202090204"/>
              </a:rPr>
              <a:t>1</a:t>
            </a:r>
            <a:r>
              <a:rPr sz="1800" dirty="0">
                <a:solidFill>
                  <a:srgbClr val="6AA84F"/>
                </a:solidFill>
                <a:latin typeface="Arial" panose="020B0604020202090204"/>
                <a:cs typeface="Arial" panose="020B0604020202090204"/>
              </a:rPr>
              <a:t>)</a:t>
            </a:r>
            <a:r>
              <a:rPr sz="1800" dirty="0">
                <a:latin typeface="Arial" panose="020B0604020202090204"/>
                <a:cs typeface="Arial" panose="020B0604020202090204"/>
              </a:rPr>
              <a:t>)]</a:t>
            </a:r>
            <a:r>
              <a:rPr sz="1800" spc="10" dirty="0">
                <a:latin typeface="Arial" panose="020B0604020202090204"/>
                <a:cs typeface="Arial" panose="020B0604020202090204"/>
              </a:rPr>
              <a:t> </a:t>
            </a:r>
            <a:r>
              <a:rPr sz="1800" dirty="0">
                <a:latin typeface="Arial" panose="020B0604020202090204"/>
                <a:cs typeface="Arial" panose="020B0604020202090204"/>
              </a:rPr>
              <a:t>=</a:t>
            </a:r>
            <a:r>
              <a:rPr sz="1800" spc="15" dirty="0">
                <a:latin typeface="Arial" panose="020B0604020202090204"/>
                <a:cs typeface="Arial" panose="020B0604020202090204"/>
              </a:rPr>
              <a:t> </a:t>
            </a:r>
            <a:r>
              <a:rPr sz="1800" spc="-25" dirty="0">
                <a:solidFill>
                  <a:srgbClr val="CC4125"/>
                </a:solidFill>
                <a:latin typeface="Arial" panose="020B0604020202090204"/>
                <a:cs typeface="Arial" panose="020B0604020202090204"/>
              </a:rPr>
              <a:t>0.2</a:t>
            </a:r>
            <a:endParaRPr sz="1800">
              <a:latin typeface="Arial" panose="020B0604020202090204"/>
              <a:cs typeface="Arial" panose="020B060402020209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90204" pitchFamily="34" charset="0"/>
              </a:rPr>
              <a:t>Properties of activation function</a:t>
            </a:r>
            <a:endParaRPr lang="zh-CN" altLang="en-US" dirty="0"/>
          </a:p>
        </p:txBody>
      </p:sp>
      <p:sp>
        <p:nvSpPr>
          <p:cNvPr id="3" name="内容占位符 2"/>
          <p:cNvSpPr>
            <a:spLocks noGrp="1"/>
          </p:cNvSpPr>
          <p:nvPr>
            <p:ph idx="1"/>
          </p:nvPr>
        </p:nvSpPr>
        <p:spPr/>
        <p:txBody>
          <a:bodyPr/>
          <a:lstStyle/>
          <a:p>
            <a:r>
              <a:rPr lang="en-GB" altLang="zh-CN" dirty="0"/>
              <a:t>A nonlinear function that is continuous and differentiable.</a:t>
            </a:r>
          </a:p>
          <a:p>
            <a:pPr lvl="1"/>
            <a:r>
              <a:rPr lang="en-GB" altLang="zh-CN" b="0" i="0" dirty="0">
                <a:solidFill>
                  <a:srgbClr val="333333"/>
                </a:solidFill>
                <a:effectLst/>
              </a:rPr>
              <a:t>Derivable activation function can directly use numerical optimization method to learn network parameters.</a:t>
            </a:r>
            <a:endParaRPr lang="en-US" altLang="zh-CN" dirty="0"/>
          </a:p>
          <a:p>
            <a:r>
              <a:rPr lang="en-GB" altLang="zh-CN" dirty="0"/>
              <a:t>Activation function and its derivative should be simple.</a:t>
            </a:r>
          </a:p>
          <a:p>
            <a:pPr lvl="1"/>
            <a:r>
              <a:rPr lang="en-GB" altLang="zh-CN" b="0" i="0" dirty="0">
                <a:solidFill>
                  <a:srgbClr val="333333"/>
                </a:solidFill>
                <a:effectLst/>
              </a:rPr>
              <a:t>beneficial to improving the network computing efficiency.</a:t>
            </a:r>
          </a:p>
          <a:p>
            <a:r>
              <a:rPr lang="en-GB" altLang="zh-CN" dirty="0"/>
              <a:t>The range of the derivative of the activation function should be in an appropriate interval.</a:t>
            </a:r>
          </a:p>
          <a:p>
            <a:pPr lvl="1"/>
            <a:r>
              <a:rPr lang="en-GB" altLang="zh-CN" b="0" i="0" dirty="0">
                <a:solidFill>
                  <a:srgbClr val="333333"/>
                </a:solidFill>
                <a:effectLst/>
              </a:rPr>
              <a:t>Neither too big nor too small, otherwise it will affect the efficiency and stability of training.</a:t>
            </a:r>
          </a:p>
          <a:p>
            <a:r>
              <a:rPr lang="en-GB" altLang="zh-CN" dirty="0"/>
              <a:t>Monotonically increasing</a:t>
            </a:r>
            <a:endParaRPr lang="en-US" altLang="zh-CN" dirty="0"/>
          </a:p>
          <a:p>
            <a:pPr lvl="1"/>
            <a:r>
              <a:rPr lang="en-GB" altLang="zh-CN" b="0" i="0" dirty="0">
                <a:solidFill>
                  <a:srgbClr val="333333"/>
                </a:solidFill>
                <a:effectLst/>
              </a:rPr>
              <a:t>Maybe not. But on the whole, it is on the rise.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pic>
        <p:nvPicPr>
          <p:cNvPr id="19" name="object 2"/>
          <p:cNvPicPr/>
          <p:nvPr/>
        </p:nvPicPr>
        <p:blipFill>
          <a:blip r:embed="rId2" cstate="print"/>
          <a:stretch>
            <a:fillRect/>
          </a:stretch>
        </p:blipFill>
        <p:spPr>
          <a:xfrm>
            <a:off x="990600" y="1143000"/>
            <a:ext cx="3047999" cy="685799"/>
          </a:xfrm>
          <a:prstGeom prst="rect">
            <a:avLst/>
          </a:prstGeom>
        </p:spPr>
      </p:pic>
      <p:grpSp>
        <p:nvGrpSpPr>
          <p:cNvPr id="21" name="object 4"/>
          <p:cNvGrpSpPr/>
          <p:nvPr/>
        </p:nvGrpSpPr>
        <p:grpSpPr>
          <a:xfrm>
            <a:off x="2485529" y="2273422"/>
            <a:ext cx="6452870" cy="2279015"/>
            <a:chOff x="1451979" y="932294"/>
            <a:chExt cx="6452870" cy="2279015"/>
          </a:xfrm>
        </p:grpSpPr>
        <p:pic>
          <p:nvPicPr>
            <p:cNvPr id="22" name="object 5"/>
            <p:cNvPicPr/>
            <p:nvPr/>
          </p:nvPicPr>
          <p:blipFill>
            <a:blip r:embed="rId3" cstate="print"/>
            <a:stretch>
              <a:fillRect/>
            </a:stretch>
          </p:blipFill>
          <p:spPr>
            <a:xfrm>
              <a:off x="1451979" y="932294"/>
              <a:ext cx="6452773" cy="2278414"/>
            </a:xfrm>
            <a:prstGeom prst="rect">
              <a:avLst/>
            </a:prstGeom>
          </p:spPr>
        </p:pic>
        <p:sp>
          <p:nvSpPr>
            <p:cNvPr id="23" name="object 6"/>
            <p:cNvSpPr/>
            <p:nvPr/>
          </p:nvSpPr>
          <p:spPr>
            <a:xfrm>
              <a:off x="1578267" y="2106091"/>
              <a:ext cx="344170" cy="653415"/>
            </a:xfrm>
            <a:custGeom>
              <a:avLst/>
              <a:gdLst/>
              <a:ahLst/>
              <a:cxnLst/>
              <a:rect l="l" t="t" r="r" b="b"/>
              <a:pathLst>
                <a:path w="344169" h="653414">
                  <a:moveTo>
                    <a:pt x="319798" y="0"/>
                  </a:moveTo>
                  <a:lnTo>
                    <a:pt x="0" y="0"/>
                  </a:lnTo>
                  <a:lnTo>
                    <a:pt x="0" y="156298"/>
                  </a:lnTo>
                  <a:lnTo>
                    <a:pt x="319798" y="156298"/>
                  </a:lnTo>
                  <a:lnTo>
                    <a:pt x="319798" y="0"/>
                  </a:lnTo>
                  <a:close/>
                </a:path>
                <a:path w="344169" h="653414">
                  <a:moveTo>
                    <a:pt x="343700" y="497039"/>
                  </a:moveTo>
                  <a:lnTo>
                    <a:pt x="23901" y="497039"/>
                  </a:lnTo>
                  <a:lnTo>
                    <a:pt x="23901" y="653338"/>
                  </a:lnTo>
                  <a:lnTo>
                    <a:pt x="343700" y="653338"/>
                  </a:lnTo>
                  <a:lnTo>
                    <a:pt x="343700" y="497039"/>
                  </a:lnTo>
                  <a:close/>
                </a:path>
              </a:pathLst>
            </a:custGeom>
            <a:solidFill>
              <a:srgbClr val="FFFFFF"/>
            </a:solidFill>
          </p:spPr>
          <p:txBody>
            <a:bodyPr wrap="square" lIns="0" tIns="0" rIns="0" bIns="0" rtlCol="0"/>
            <a:lstStyle/>
            <a:p>
              <a:endParaRPr/>
            </a:p>
          </p:txBody>
        </p:sp>
        <p:sp>
          <p:nvSpPr>
            <p:cNvPr id="25" name="object 7"/>
            <p:cNvSpPr/>
            <p:nvPr/>
          </p:nvSpPr>
          <p:spPr>
            <a:xfrm>
              <a:off x="4493899" y="1816924"/>
              <a:ext cx="3027680" cy="1147445"/>
            </a:xfrm>
            <a:custGeom>
              <a:avLst/>
              <a:gdLst/>
              <a:ahLst/>
              <a:cxnLst/>
              <a:rect l="l" t="t" r="r" b="b"/>
              <a:pathLst>
                <a:path w="3027679" h="1147445">
                  <a:moveTo>
                    <a:pt x="0" y="0"/>
                  </a:moveTo>
                  <a:lnTo>
                    <a:pt x="3027299" y="0"/>
                  </a:lnTo>
                  <a:lnTo>
                    <a:pt x="3027299" y="1147199"/>
                  </a:lnTo>
                  <a:lnTo>
                    <a:pt x="0" y="1147199"/>
                  </a:lnTo>
                  <a:lnTo>
                    <a:pt x="0" y="0"/>
                  </a:lnTo>
                  <a:close/>
                </a:path>
              </a:pathLst>
            </a:custGeom>
            <a:ln w="19049">
              <a:solidFill>
                <a:srgbClr val="0000FF"/>
              </a:solidFill>
            </a:ln>
          </p:spPr>
          <p:txBody>
            <a:bodyPr wrap="square" lIns="0" tIns="0" rIns="0" bIns="0" rtlCol="0"/>
            <a:lstStyle/>
            <a:p>
              <a:endParaRPr/>
            </a:p>
          </p:txBody>
        </p:sp>
      </p:grpSp>
      <p:sp>
        <p:nvSpPr>
          <p:cNvPr id="26" name="object 8"/>
          <p:cNvSpPr txBox="1"/>
          <p:nvPr/>
        </p:nvSpPr>
        <p:spPr>
          <a:xfrm>
            <a:off x="5541574" y="3221934"/>
            <a:ext cx="3004185" cy="299720"/>
          </a:xfrm>
          <a:prstGeom prst="rect">
            <a:avLst/>
          </a:prstGeom>
        </p:spPr>
        <p:txBody>
          <a:bodyPr vert="horz" wrap="square" lIns="0" tIns="12700" rIns="0" bIns="0" rtlCol="0">
            <a:spAutoFit/>
          </a:bodyPr>
          <a:lstStyle/>
          <a:p>
            <a:pPr marR="121285" algn="ctr">
              <a:lnSpc>
                <a:spcPct val="100000"/>
              </a:lnSpc>
              <a:spcBef>
                <a:spcPts val="100"/>
              </a:spcBef>
            </a:pPr>
            <a:r>
              <a:rPr sz="1800" spc="-10" dirty="0">
                <a:solidFill>
                  <a:srgbClr val="0000FF"/>
                </a:solidFill>
                <a:latin typeface="Arial" panose="020B0604020202090204"/>
                <a:cs typeface="Arial" panose="020B0604020202090204"/>
              </a:rPr>
              <a:t>Sigmoid</a:t>
            </a:r>
            <a:endParaRPr sz="1800">
              <a:latin typeface="Arial" panose="020B0604020202090204"/>
              <a:cs typeface="Arial" panose="020B0604020202090204"/>
            </a:endParaRPr>
          </a:p>
        </p:txBody>
      </p:sp>
      <p:grpSp>
        <p:nvGrpSpPr>
          <p:cNvPr id="27" name="object 9"/>
          <p:cNvGrpSpPr/>
          <p:nvPr/>
        </p:nvGrpSpPr>
        <p:grpSpPr>
          <a:xfrm>
            <a:off x="5122024" y="2245703"/>
            <a:ext cx="3858260" cy="1772285"/>
            <a:chOff x="4088474" y="904575"/>
            <a:chExt cx="3858260" cy="1772285"/>
          </a:xfrm>
        </p:grpSpPr>
        <p:pic>
          <p:nvPicPr>
            <p:cNvPr id="28" name="object 10"/>
            <p:cNvPicPr/>
            <p:nvPr/>
          </p:nvPicPr>
          <p:blipFill>
            <a:blip r:embed="rId4" cstate="print"/>
            <a:stretch>
              <a:fillRect/>
            </a:stretch>
          </p:blipFill>
          <p:spPr>
            <a:xfrm>
              <a:off x="4769950" y="914100"/>
              <a:ext cx="1581149" cy="619124"/>
            </a:xfrm>
            <a:prstGeom prst="rect">
              <a:avLst/>
            </a:prstGeom>
          </p:spPr>
        </p:pic>
        <p:sp>
          <p:nvSpPr>
            <p:cNvPr id="29" name="object 11"/>
            <p:cNvSpPr/>
            <p:nvPr/>
          </p:nvSpPr>
          <p:spPr>
            <a:xfrm>
              <a:off x="4765187" y="909337"/>
              <a:ext cx="1590675" cy="628650"/>
            </a:xfrm>
            <a:custGeom>
              <a:avLst/>
              <a:gdLst/>
              <a:ahLst/>
              <a:cxnLst/>
              <a:rect l="l" t="t" r="r" b="b"/>
              <a:pathLst>
                <a:path w="1590675" h="628650">
                  <a:moveTo>
                    <a:pt x="0" y="0"/>
                  </a:moveTo>
                  <a:lnTo>
                    <a:pt x="1590674" y="0"/>
                  </a:lnTo>
                  <a:lnTo>
                    <a:pt x="1590674" y="628649"/>
                  </a:lnTo>
                  <a:lnTo>
                    <a:pt x="0" y="628649"/>
                  </a:lnTo>
                  <a:lnTo>
                    <a:pt x="0" y="0"/>
                  </a:lnTo>
                  <a:close/>
                </a:path>
              </a:pathLst>
            </a:custGeom>
            <a:ln w="9524">
              <a:solidFill>
                <a:srgbClr val="0000FF"/>
              </a:solidFill>
            </a:ln>
          </p:spPr>
          <p:txBody>
            <a:bodyPr wrap="square" lIns="0" tIns="0" rIns="0" bIns="0" rtlCol="0"/>
            <a:lstStyle/>
            <a:p>
              <a:endParaRPr/>
            </a:p>
          </p:txBody>
        </p:sp>
        <p:sp>
          <p:nvSpPr>
            <p:cNvPr id="30" name="object 12"/>
            <p:cNvSpPr/>
            <p:nvPr/>
          </p:nvSpPr>
          <p:spPr>
            <a:xfrm>
              <a:off x="7550074" y="2446536"/>
              <a:ext cx="386715" cy="220979"/>
            </a:xfrm>
            <a:custGeom>
              <a:avLst/>
              <a:gdLst/>
              <a:ahLst/>
              <a:cxnLst/>
              <a:rect l="l" t="t" r="r" b="b"/>
              <a:pathLst>
                <a:path w="386715" h="220980">
                  <a:moveTo>
                    <a:pt x="0" y="0"/>
                  </a:moveTo>
                  <a:lnTo>
                    <a:pt x="386699" y="0"/>
                  </a:lnTo>
                  <a:lnTo>
                    <a:pt x="386699" y="220499"/>
                  </a:lnTo>
                  <a:lnTo>
                    <a:pt x="0" y="220499"/>
                  </a:lnTo>
                  <a:lnTo>
                    <a:pt x="0" y="0"/>
                  </a:lnTo>
                  <a:close/>
                </a:path>
              </a:pathLst>
            </a:custGeom>
            <a:ln w="19049">
              <a:solidFill>
                <a:srgbClr val="FF0000"/>
              </a:solidFill>
            </a:ln>
          </p:spPr>
          <p:txBody>
            <a:bodyPr wrap="square" lIns="0" tIns="0" rIns="0" bIns="0" rtlCol="0"/>
            <a:lstStyle/>
            <a:p>
              <a:endParaRPr/>
            </a:p>
          </p:txBody>
        </p:sp>
        <p:sp>
          <p:nvSpPr>
            <p:cNvPr id="41" name="object 13"/>
            <p:cNvSpPr/>
            <p:nvPr/>
          </p:nvSpPr>
          <p:spPr>
            <a:xfrm>
              <a:off x="4097999" y="2210416"/>
              <a:ext cx="386715" cy="220979"/>
            </a:xfrm>
            <a:custGeom>
              <a:avLst/>
              <a:gdLst/>
              <a:ahLst/>
              <a:cxnLst/>
              <a:rect l="l" t="t" r="r" b="b"/>
              <a:pathLst>
                <a:path w="386714" h="220980">
                  <a:moveTo>
                    <a:pt x="0" y="0"/>
                  </a:moveTo>
                  <a:lnTo>
                    <a:pt x="386699" y="0"/>
                  </a:lnTo>
                  <a:lnTo>
                    <a:pt x="386699" y="220499"/>
                  </a:lnTo>
                  <a:lnTo>
                    <a:pt x="0" y="220499"/>
                  </a:lnTo>
                  <a:lnTo>
                    <a:pt x="0" y="0"/>
                  </a:lnTo>
                  <a:close/>
                </a:path>
              </a:pathLst>
            </a:custGeom>
            <a:ln w="19049">
              <a:solidFill>
                <a:srgbClr val="6AA84F"/>
              </a:solidFill>
            </a:ln>
          </p:spPr>
          <p:txBody>
            <a:bodyPr wrap="square" lIns="0" tIns="0" rIns="0" bIns="0" rtlCol="0"/>
            <a:lstStyle/>
            <a:p>
              <a:endParaRPr/>
            </a:p>
          </p:txBody>
        </p:sp>
        <p:sp>
          <p:nvSpPr>
            <p:cNvPr id="42" name="object 14"/>
            <p:cNvSpPr/>
            <p:nvPr/>
          </p:nvSpPr>
          <p:spPr>
            <a:xfrm>
              <a:off x="7550074" y="2210416"/>
              <a:ext cx="386715" cy="220979"/>
            </a:xfrm>
            <a:custGeom>
              <a:avLst/>
              <a:gdLst/>
              <a:ahLst/>
              <a:cxnLst/>
              <a:rect l="l" t="t" r="r" b="b"/>
              <a:pathLst>
                <a:path w="386715" h="220980">
                  <a:moveTo>
                    <a:pt x="0" y="0"/>
                  </a:moveTo>
                  <a:lnTo>
                    <a:pt x="386699" y="0"/>
                  </a:lnTo>
                  <a:lnTo>
                    <a:pt x="386699" y="220499"/>
                  </a:lnTo>
                  <a:lnTo>
                    <a:pt x="0" y="220499"/>
                  </a:lnTo>
                  <a:lnTo>
                    <a:pt x="0" y="0"/>
                  </a:lnTo>
                  <a:close/>
                </a:path>
              </a:pathLst>
            </a:custGeom>
            <a:ln w="19049">
              <a:solidFill>
                <a:srgbClr val="9900FF"/>
              </a:solidFill>
            </a:ln>
          </p:spPr>
          <p:txBody>
            <a:bodyPr wrap="square" lIns="0" tIns="0" rIns="0" bIns="0" rtlCol="0"/>
            <a:lstStyle/>
            <a:p>
              <a:endParaRPr/>
            </a:p>
          </p:txBody>
        </p:sp>
      </p:grpSp>
      <p:sp>
        <p:nvSpPr>
          <p:cNvPr id="43" name="object 15"/>
          <p:cNvSpPr txBox="1"/>
          <p:nvPr/>
        </p:nvSpPr>
        <p:spPr>
          <a:xfrm>
            <a:off x="4688924" y="2271521"/>
            <a:ext cx="85090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0000FF"/>
                </a:solidFill>
                <a:latin typeface="Arial" panose="020B0604020202090204"/>
                <a:cs typeface="Arial" panose="020B0604020202090204"/>
              </a:rPr>
              <a:t>Sigmoid function</a:t>
            </a:r>
            <a:endParaRPr sz="1800">
              <a:latin typeface="Arial" panose="020B0604020202090204"/>
              <a:cs typeface="Arial" panose="020B0604020202090204"/>
            </a:endParaRPr>
          </a:p>
        </p:txBody>
      </p:sp>
      <p:pic>
        <p:nvPicPr>
          <p:cNvPr id="44" name="object 16"/>
          <p:cNvPicPr/>
          <p:nvPr/>
        </p:nvPicPr>
        <p:blipFill>
          <a:blip r:embed="rId5" cstate="print"/>
          <a:stretch>
            <a:fillRect/>
          </a:stretch>
        </p:blipFill>
        <p:spPr>
          <a:xfrm>
            <a:off x="3070487" y="5034190"/>
            <a:ext cx="6747575" cy="619124"/>
          </a:xfrm>
          <a:prstGeom prst="rect">
            <a:avLst/>
          </a:prstGeom>
        </p:spPr>
      </p:pic>
      <p:sp>
        <p:nvSpPr>
          <p:cNvPr id="45" name="object 17"/>
          <p:cNvSpPr txBox="1"/>
          <p:nvPr/>
        </p:nvSpPr>
        <p:spPr>
          <a:xfrm>
            <a:off x="1466063" y="5050472"/>
            <a:ext cx="138430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00FF"/>
                </a:solidFill>
                <a:latin typeface="Arial" panose="020B0604020202090204"/>
                <a:cs typeface="Arial" panose="020B0604020202090204"/>
              </a:rPr>
              <a:t>Sigmoid</a:t>
            </a:r>
            <a:r>
              <a:rPr sz="1800" spc="-35" dirty="0">
                <a:solidFill>
                  <a:srgbClr val="0000FF"/>
                </a:solidFill>
                <a:latin typeface="Arial" panose="020B0604020202090204"/>
                <a:cs typeface="Arial" panose="020B0604020202090204"/>
              </a:rPr>
              <a:t> </a:t>
            </a:r>
            <a:r>
              <a:rPr sz="1800" spc="-10" dirty="0">
                <a:solidFill>
                  <a:srgbClr val="0000FF"/>
                </a:solidFill>
                <a:latin typeface="Arial" panose="020B0604020202090204"/>
                <a:cs typeface="Arial" panose="020B0604020202090204"/>
              </a:rPr>
              <a:t>local gradient:</a:t>
            </a:r>
            <a:endParaRPr sz="1800">
              <a:latin typeface="Arial" panose="020B0604020202090204"/>
              <a:cs typeface="Arial" panose="020B0604020202090204"/>
            </a:endParaRPr>
          </a:p>
        </p:txBody>
      </p:sp>
      <p:sp>
        <p:nvSpPr>
          <p:cNvPr id="46" name="object 18"/>
          <p:cNvSpPr txBox="1"/>
          <p:nvPr/>
        </p:nvSpPr>
        <p:spPr>
          <a:xfrm>
            <a:off x="7620000" y="1524000"/>
            <a:ext cx="2216150" cy="148844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Computational</a:t>
            </a:r>
            <a:r>
              <a:rPr sz="1600" spc="-6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graph </a:t>
            </a:r>
            <a:r>
              <a:rPr sz="1600" dirty="0">
                <a:solidFill>
                  <a:srgbClr val="0000FF"/>
                </a:solidFill>
                <a:latin typeface="Arial" panose="020B0604020202090204"/>
                <a:cs typeface="Arial" panose="020B0604020202090204"/>
              </a:rPr>
              <a:t>representation</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may</a:t>
            </a:r>
            <a:r>
              <a:rPr sz="1600" spc="-15" dirty="0">
                <a:solidFill>
                  <a:srgbClr val="0000FF"/>
                </a:solidFill>
                <a:latin typeface="Arial" panose="020B0604020202090204"/>
                <a:cs typeface="Arial" panose="020B0604020202090204"/>
              </a:rPr>
              <a:t> </a:t>
            </a:r>
            <a:r>
              <a:rPr sz="1600" spc="-25" dirty="0">
                <a:solidFill>
                  <a:srgbClr val="0000FF"/>
                </a:solidFill>
                <a:latin typeface="Arial" panose="020B0604020202090204"/>
                <a:cs typeface="Arial" panose="020B0604020202090204"/>
              </a:rPr>
              <a:t>not </a:t>
            </a:r>
            <a:r>
              <a:rPr sz="1600" dirty="0">
                <a:solidFill>
                  <a:srgbClr val="0000FF"/>
                </a:solidFill>
                <a:latin typeface="Arial" panose="020B0604020202090204"/>
                <a:cs typeface="Arial" panose="020B0604020202090204"/>
              </a:rPr>
              <a:t>be</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unique.</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Choose</a:t>
            </a:r>
            <a:r>
              <a:rPr sz="1600" spc="-25" dirty="0">
                <a:solidFill>
                  <a:srgbClr val="0000FF"/>
                </a:solidFill>
                <a:latin typeface="Arial" panose="020B0604020202090204"/>
                <a:cs typeface="Arial" panose="020B0604020202090204"/>
              </a:rPr>
              <a:t> one </a:t>
            </a:r>
            <a:r>
              <a:rPr sz="1600" dirty="0">
                <a:solidFill>
                  <a:srgbClr val="0000FF"/>
                </a:solidFill>
                <a:latin typeface="Arial" panose="020B0604020202090204"/>
                <a:cs typeface="Arial" panose="020B0604020202090204"/>
              </a:rPr>
              <a:t>where</a:t>
            </a:r>
            <a:r>
              <a:rPr sz="1600" spc="-3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local</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gradients</a:t>
            </a:r>
            <a:r>
              <a:rPr sz="1600" spc="-30" dirty="0">
                <a:solidFill>
                  <a:srgbClr val="0000FF"/>
                </a:solidFill>
                <a:latin typeface="Arial" panose="020B0604020202090204"/>
                <a:cs typeface="Arial" panose="020B0604020202090204"/>
              </a:rPr>
              <a:t> </a:t>
            </a:r>
            <a:r>
              <a:rPr sz="1600" spc="-25" dirty="0">
                <a:solidFill>
                  <a:srgbClr val="0000FF"/>
                </a:solidFill>
                <a:latin typeface="Arial" panose="020B0604020202090204"/>
                <a:cs typeface="Arial" panose="020B0604020202090204"/>
              </a:rPr>
              <a:t>at </a:t>
            </a:r>
            <a:r>
              <a:rPr sz="1600" dirty="0">
                <a:solidFill>
                  <a:srgbClr val="0000FF"/>
                </a:solidFill>
                <a:latin typeface="Arial" panose="020B0604020202090204"/>
                <a:cs typeface="Arial" panose="020B0604020202090204"/>
              </a:rPr>
              <a:t>each</a:t>
            </a:r>
            <a:r>
              <a:rPr sz="1600" spc="-1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node</a:t>
            </a:r>
            <a:r>
              <a:rPr sz="1600" spc="-1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can</a:t>
            </a:r>
            <a:r>
              <a:rPr sz="1600" spc="-1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be</a:t>
            </a:r>
            <a:r>
              <a:rPr sz="1600" spc="-10" dirty="0">
                <a:solidFill>
                  <a:srgbClr val="0000FF"/>
                </a:solidFill>
                <a:latin typeface="Arial" panose="020B0604020202090204"/>
                <a:cs typeface="Arial" panose="020B0604020202090204"/>
              </a:rPr>
              <a:t> easily expressed!</a:t>
            </a:r>
            <a:endParaRPr sz="1600">
              <a:latin typeface="Arial" panose="020B0604020202090204"/>
              <a:cs typeface="Arial" panose="020B0604020202090204"/>
            </a:endParaRPr>
          </a:p>
        </p:txBody>
      </p:sp>
      <p:sp>
        <p:nvSpPr>
          <p:cNvPr id="47" name="object 19"/>
          <p:cNvSpPr txBox="1"/>
          <p:nvPr/>
        </p:nvSpPr>
        <p:spPr>
          <a:xfrm>
            <a:off x="5373525" y="4294359"/>
            <a:ext cx="3721735"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FF0000"/>
                </a:solidFill>
                <a:latin typeface="Arial" panose="020B0604020202090204"/>
                <a:cs typeface="Arial" panose="020B0604020202090204"/>
              </a:rPr>
              <a:t>[upstream</a:t>
            </a:r>
            <a:r>
              <a:rPr sz="1800" spc="-30" dirty="0">
                <a:solidFill>
                  <a:srgbClr val="FF0000"/>
                </a:solidFill>
                <a:latin typeface="Arial" panose="020B0604020202090204"/>
                <a:cs typeface="Arial" panose="020B0604020202090204"/>
              </a:rPr>
              <a:t> </a:t>
            </a:r>
            <a:r>
              <a:rPr sz="1800" dirty="0">
                <a:solidFill>
                  <a:srgbClr val="FF0000"/>
                </a:solidFill>
                <a:latin typeface="Arial" panose="020B0604020202090204"/>
                <a:cs typeface="Arial" panose="020B0604020202090204"/>
              </a:rPr>
              <a:t>gradient]</a:t>
            </a:r>
            <a:r>
              <a:rPr sz="1800" spc="-20" dirty="0">
                <a:solidFill>
                  <a:srgbClr val="FF0000"/>
                </a:solidFill>
                <a:latin typeface="Arial" panose="020B0604020202090204"/>
                <a:cs typeface="Arial" panose="020B0604020202090204"/>
              </a:rPr>
              <a:t> </a:t>
            </a:r>
            <a:r>
              <a:rPr sz="1800" dirty="0">
                <a:latin typeface="Arial" panose="020B0604020202090204"/>
                <a:cs typeface="Arial" panose="020B0604020202090204"/>
              </a:rPr>
              <a:t>x</a:t>
            </a:r>
            <a:r>
              <a:rPr sz="1800" spc="-25" dirty="0">
                <a:latin typeface="Arial" panose="020B0604020202090204"/>
                <a:cs typeface="Arial" panose="020B0604020202090204"/>
              </a:rPr>
              <a:t> </a:t>
            </a:r>
            <a:r>
              <a:rPr sz="1800" dirty="0">
                <a:latin typeface="Arial" panose="020B0604020202090204"/>
                <a:cs typeface="Arial" panose="020B0604020202090204"/>
              </a:rPr>
              <a:t>[local</a:t>
            </a:r>
            <a:r>
              <a:rPr sz="1800" spc="-25" dirty="0">
                <a:latin typeface="Arial" panose="020B0604020202090204"/>
                <a:cs typeface="Arial" panose="020B0604020202090204"/>
              </a:rPr>
              <a:t> </a:t>
            </a:r>
            <a:r>
              <a:rPr sz="1800" spc="-10" dirty="0">
                <a:latin typeface="Arial" panose="020B0604020202090204"/>
                <a:cs typeface="Arial" panose="020B0604020202090204"/>
              </a:rPr>
              <a:t>gradient] </a:t>
            </a:r>
            <a:r>
              <a:rPr sz="1800" dirty="0">
                <a:solidFill>
                  <a:srgbClr val="FF0000"/>
                </a:solidFill>
                <a:latin typeface="Arial" panose="020B0604020202090204"/>
                <a:cs typeface="Arial" panose="020B0604020202090204"/>
              </a:rPr>
              <a:t>[1.00]</a:t>
            </a:r>
            <a:r>
              <a:rPr sz="1800" spc="-10" dirty="0">
                <a:solidFill>
                  <a:srgbClr val="FF0000"/>
                </a:solidFill>
                <a:latin typeface="Arial" panose="020B0604020202090204"/>
                <a:cs typeface="Arial" panose="020B0604020202090204"/>
              </a:rPr>
              <a:t> </a:t>
            </a:r>
            <a:r>
              <a:rPr sz="1800" dirty="0">
                <a:latin typeface="Arial" panose="020B0604020202090204"/>
                <a:cs typeface="Arial" panose="020B0604020202090204"/>
              </a:rPr>
              <a:t>x</a:t>
            </a:r>
            <a:r>
              <a:rPr sz="1800" spc="-15" dirty="0">
                <a:latin typeface="Arial" panose="020B0604020202090204"/>
                <a:cs typeface="Arial" panose="020B0604020202090204"/>
              </a:rPr>
              <a:t> </a:t>
            </a:r>
            <a:r>
              <a:rPr sz="1800" dirty="0">
                <a:latin typeface="Arial" panose="020B0604020202090204"/>
                <a:cs typeface="Arial" panose="020B0604020202090204"/>
              </a:rPr>
              <a:t>[(1</a:t>
            </a:r>
            <a:r>
              <a:rPr sz="1800" spc="-15" dirty="0">
                <a:latin typeface="Arial" panose="020B0604020202090204"/>
                <a:cs typeface="Arial" panose="020B0604020202090204"/>
              </a:rPr>
              <a:t> </a:t>
            </a:r>
            <a:r>
              <a:rPr sz="1800" dirty="0">
                <a:latin typeface="Arial" panose="020B0604020202090204"/>
                <a:cs typeface="Arial" panose="020B0604020202090204"/>
              </a:rPr>
              <a:t>- </a:t>
            </a:r>
            <a:r>
              <a:rPr sz="1800" dirty="0">
                <a:solidFill>
                  <a:srgbClr val="9900FF"/>
                </a:solidFill>
                <a:latin typeface="Arial" panose="020B0604020202090204"/>
                <a:cs typeface="Arial" panose="020B0604020202090204"/>
              </a:rPr>
              <a:t>0.73</a:t>
            </a:r>
            <a:r>
              <a:rPr sz="1800" dirty="0">
                <a:latin typeface="Arial" panose="020B0604020202090204"/>
                <a:cs typeface="Arial" panose="020B0604020202090204"/>
              </a:rPr>
              <a:t>)</a:t>
            </a:r>
            <a:r>
              <a:rPr sz="1800" spc="-15" dirty="0">
                <a:latin typeface="Arial" panose="020B0604020202090204"/>
                <a:cs typeface="Arial" panose="020B0604020202090204"/>
              </a:rPr>
              <a:t> </a:t>
            </a:r>
            <a:r>
              <a:rPr sz="1800" dirty="0">
                <a:latin typeface="Arial" panose="020B0604020202090204"/>
                <a:cs typeface="Arial" panose="020B0604020202090204"/>
              </a:rPr>
              <a:t>(</a:t>
            </a:r>
            <a:r>
              <a:rPr sz="1800" dirty="0">
                <a:solidFill>
                  <a:srgbClr val="9900FF"/>
                </a:solidFill>
                <a:latin typeface="Arial" panose="020B0604020202090204"/>
                <a:cs typeface="Arial" panose="020B0604020202090204"/>
              </a:rPr>
              <a:t>0.73</a:t>
            </a:r>
            <a:r>
              <a:rPr sz="1800" dirty="0">
                <a:latin typeface="Arial" panose="020B0604020202090204"/>
                <a:cs typeface="Arial" panose="020B0604020202090204"/>
              </a:rPr>
              <a:t>)]</a:t>
            </a:r>
            <a:r>
              <a:rPr sz="1800" spc="-15" dirty="0">
                <a:latin typeface="Arial" panose="020B0604020202090204"/>
                <a:cs typeface="Arial" panose="020B0604020202090204"/>
              </a:rPr>
              <a:t> </a:t>
            </a:r>
            <a:r>
              <a:rPr sz="1800" dirty="0">
                <a:latin typeface="Arial" panose="020B0604020202090204"/>
                <a:cs typeface="Arial" panose="020B0604020202090204"/>
              </a:rPr>
              <a:t>=</a:t>
            </a:r>
            <a:r>
              <a:rPr sz="1800" spc="-5" dirty="0">
                <a:latin typeface="Arial" panose="020B0604020202090204"/>
                <a:cs typeface="Arial" panose="020B0604020202090204"/>
              </a:rPr>
              <a:t> </a:t>
            </a:r>
            <a:r>
              <a:rPr sz="1800" spc="-25" dirty="0">
                <a:solidFill>
                  <a:srgbClr val="CC4125"/>
                </a:solidFill>
                <a:latin typeface="Arial" panose="020B0604020202090204"/>
                <a:cs typeface="Arial" panose="020B0604020202090204"/>
              </a:rPr>
              <a:t>0.2</a:t>
            </a:r>
            <a:endParaRPr sz="1800">
              <a:latin typeface="Arial" panose="020B0604020202090204"/>
              <a:cs typeface="Arial" panose="020B060402020209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1"/>
            <a:ext cx="10972800" cy="733410"/>
          </a:xfrm>
        </p:spPr>
        <p:txBody>
          <a:bodyPr/>
          <a:lstStyle/>
          <a:p>
            <a:r>
              <a:rPr lang="en-US" dirty="0"/>
              <a:t>Patterns in gradient flow</a:t>
            </a:r>
          </a:p>
        </p:txBody>
      </p:sp>
      <p:sp>
        <p:nvSpPr>
          <p:cNvPr id="17" name="object 2"/>
          <p:cNvSpPr txBox="1"/>
          <p:nvPr/>
        </p:nvSpPr>
        <p:spPr>
          <a:xfrm>
            <a:off x="2501000" y="1512735"/>
            <a:ext cx="2959100" cy="791845"/>
          </a:xfrm>
          <a:prstGeom prst="rect">
            <a:avLst/>
          </a:prstGeom>
        </p:spPr>
        <p:txBody>
          <a:bodyPr vert="horz" wrap="square" lIns="0" tIns="12700" rIns="0" bIns="0" rtlCol="0">
            <a:spAutoFit/>
          </a:bodyPr>
          <a:lstStyle/>
          <a:p>
            <a:pPr marL="638175" marR="5080" indent="-626110">
              <a:lnSpc>
                <a:spcPct val="140000"/>
              </a:lnSpc>
              <a:spcBef>
                <a:spcPts val="100"/>
              </a:spcBef>
            </a:pPr>
            <a:r>
              <a:rPr sz="1800" b="1" dirty="0">
                <a:latin typeface="Arial" panose="020B0604020202090204"/>
                <a:cs typeface="Arial" panose="020B0604020202090204"/>
              </a:rPr>
              <a:t>add</a:t>
            </a:r>
            <a:r>
              <a:rPr sz="1800" b="1" spc="-35" dirty="0">
                <a:latin typeface="Arial" panose="020B0604020202090204"/>
                <a:cs typeface="Arial" panose="020B0604020202090204"/>
              </a:rPr>
              <a:t> </a:t>
            </a:r>
            <a:r>
              <a:rPr sz="1800" dirty="0">
                <a:latin typeface="Arial" panose="020B0604020202090204"/>
                <a:cs typeface="Arial" panose="020B0604020202090204"/>
              </a:rPr>
              <a:t>gate:</a:t>
            </a:r>
            <a:r>
              <a:rPr sz="1800" spc="-25" dirty="0">
                <a:latin typeface="Arial" panose="020B0604020202090204"/>
                <a:cs typeface="Arial" panose="020B0604020202090204"/>
              </a:rPr>
              <a:t> </a:t>
            </a:r>
            <a:r>
              <a:rPr sz="1800" dirty="0">
                <a:latin typeface="Arial" panose="020B0604020202090204"/>
                <a:cs typeface="Arial" panose="020B0604020202090204"/>
              </a:rPr>
              <a:t>gradient</a:t>
            </a:r>
            <a:r>
              <a:rPr sz="1800" spc="-25" dirty="0">
                <a:latin typeface="Arial" panose="020B0604020202090204"/>
                <a:cs typeface="Arial" panose="020B0604020202090204"/>
              </a:rPr>
              <a:t> </a:t>
            </a:r>
            <a:r>
              <a:rPr sz="1800" spc="-10" dirty="0">
                <a:latin typeface="Arial" panose="020B0604020202090204"/>
                <a:cs typeface="Arial" panose="020B0604020202090204"/>
              </a:rPr>
              <a:t>distributor </a:t>
            </a:r>
            <a:r>
              <a:rPr sz="1800" spc="-50" dirty="0">
                <a:solidFill>
                  <a:srgbClr val="6AA84F"/>
                </a:solidFill>
                <a:latin typeface="Arial" panose="020B0604020202090204"/>
                <a:cs typeface="Arial" panose="020B0604020202090204"/>
              </a:rPr>
              <a:t>3</a:t>
            </a:r>
            <a:endParaRPr sz="1800" dirty="0">
              <a:latin typeface="Arial" panose="020B0604020202090204"/>
              <a:cs typeface="Arial" panose="020B0604020202090204"/>
            </a:endParaRPr>
          </a:p>
        </p:txBody>
      </p:sp>
      <p:sp>
        <p:nvSpPr>
          <p:cNvPr id="18" name="object 4"/>
          <p:cNvSpPr/>
          <p:nvPr/>
        </p:nvSpPr>
        <p:spPr>
          <a:xfrm>
            <a:off x="3916719" y="2515205"/>
            <a:ext cx="452120" cy="452120"/>
          </a:xfrm>
          <a:custGeom>
            <a:avLst/>
            <a:gdLst/>
            <a:ahLst/>
            <a:cxnLst/>
            <a:rect l="l" t="t" r="r" b="b"/>
            <a:pathLst>
              <a:path w="452119" h="452119">
                <a:moveTo>
                  <a:pt x="0" y="226049"/>
                </a:moveTo>
                <a:lnTo>
                  <a:pt x="4592" y="180493"/>
                </a:lnTo>
                <a:lnTo>
                  <a:pt x="17764" y="138061"/>
                </a:lnTo>
                <a:lnTo>
                  <a:pt x="38605" y="99663"/>
                </a:lnTo>
                <a:lnTo>
                  <a:pt x="66208" y="66208"/>
                </a:lnTo>
                <a:lnTo>
                  <a:pt x="99663" y="38605"/>
                </a:lnTo>
                <a:lnTo>
                  <a:pt x="138061" y="17764"/>
                </a:lnTo>
                <a:lnTo>
                  <a:pt x="180493" y="4592"/>
                </a:lnTo>
                <a:lnTo>
                  <a:pt x="226049" y="0"/>
                </a:lnTo>
                <a:lnTo>
                  <a:pt x="270356" y="4383"/>
                </a:lnTo>
                <a:lnTo>
                  <a:pt x="312555" y="17207"/>
                </a:lnTo>
                <a:lnTo>
                  <a:pt x="351462" y="37979"/>
                </a:lnTo>
                <a:lnTo>
                  <a:pt x="385891" y="66208"/>
                </a:lnTo>
                <a:lnTo>
                  <a:pt x="414120" y="100637"/>
                </a:lnTo>
                <a:lnTo>
                  <a:pt x="434892" y="139544"/>
                </a:lnTo>
                <a:lnTo>
                  <a:pt x="447716" y="181743"/>
                </a:lnTo>
                <a:lnTo>
                  <a:pt x="452099" y="226049"/>
                </a:lnTo>
                <a:lnTo>
                  <a:pt x="447507" y="271606"/>
                </a:lnTo>
                <a:lnTo>
                  <a:pt x="434335" y="314038"/>
                </a:lnTo>
                <a:lnTo>
                  <a:pt x="413494" y="352436"/>
                </a:lnTo>
                <a:lnTo>
                  <a:pt x="385891" y="385891"/>
                </a:lnTo>
                <a:lnTo>
                  <a:pt x="352436" y="413494"/>
                </a:lnTo>
                <a:lnTo>
                  <a:pt x="314038" y="434335"/>
                </a:lnTo>
                <a:lnTo>
                  <a:pt x="271606" y="447507"/>
                </a:lnTo>
                <a:lnTo>
                  <a:pt x="226049" y="452099"/>
                </a:lnTo>
                <a:lnTo>
                  <a:pt x="180493" y="447507"/>
                </a:lnTo>
                <a:lnTo>
                  <a:pt x="138061" y="434335"/>
                </a:lnTo>
                <a:lnTo>
                  <a:pt x="99663" y="413494"/>
                </a:lnTo>
                <a:lnTo>
                  <a:pt x="66208" y="385891"/>
                </a:lnTo>
                <a:lnTo>
                  <a:pt x="38605" y="352436"/>
                </a:lnTo>
                <a:lnTo>
                  <a:pt x="17764" y="314038"/>
                </a:lnTo>
                <a:lnTo>
                  <a:pt x="4592" y="271606"/>
                </a:lnTo>
                <a:lnTo>
                  <a:pt x="0" y="226049"/>
                </a:lnTo>
                <a:close/>
              </a:path>
            </a:pathLst>
          </a:custGeom>
          <a:ln w="19049">
            <a:solidFill>
              <a:srgbClr val="000000"/>
            </a:solidFill>
          </a:ln>
        </p:spPr>
        <p:txBody>
          <a:bodyPr wrap="square" lIns="0" tIns="0" rIns="0" bIns="0" rtlCol="0"/>
          <a:lstStyle/>
          <a:p>
            <a:endParaRPr/>
          </a:p>
        </p:txBody>
      </p:sp>
      <p:sp>
        <p:nvSpPr>
          <p:cNvPr id="19" name="object 5"/>
          <p:cNvSpPr txBox="1"/>
          <p:nvPr/>
        </p:nvSpPr>
        <p:spPr>
          <a:xfrm>
            <a:off x="4009040" y="2475306"/>
            <a:ext cx="248285"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Arial" panose="020B0604020202090204"/>
                <a:cs typeface="Arial" panose="020B0604020202090204"/>
              </a:rPr>
              <a:t>+</a:t>
            </a:r>
            <a:endParaRPr sz="3000">
              <a:latin typeface="Arial" panose="020B0604020202090204"/>
              <a:cs typeface="Arial" panose="020B0604020202090204"/>
            </a:endParaRPr>
          </a:p>
        </p:txBody>
      </p:sp>
      <p:grpSp>
        <p:nvGrpSpPr>
          <p:cNvPr id="20" name="object 6"/>
          <p:cNvGrpSpPr/>
          <p:nvPr/>
        </p:nvGrpSpPr>
        <p:grpSpPr>
          <a:xfrm>
            <a:off x="2920649" y="2315799"/>
            <a:ext cx="2101850" cy="815340"/>
            <a:chOff x="1451224" y="1353614"/>
            <a:chExt cx="2101850" cy="815340"/>
          </a:xfrm>
        </p:grpSpPr>
        <p:sp>
          <p:nvSpPr>
            <p:cNvPr id="21" name="object 7"/>
            <p:cNvSpPr/>
            <p:nvPr/>
          </p:nvSpPr>
          <p:spPr>
            <a:xfrm>
              <a:off x="2918699" y="1779074"/>
              <a:ext cx="538480" cy="0"/>
            </a:xfrm>
            <a:custGeom>
              <a:avLst/>
              <a:gdLst/>
              <a:ahLst/>
              <a:cxnLst/>
              <a:rect l="l" t="t" r="r" b="b"/>
              <a:pathLst>
                <a:path w="538479">
                  <a:moveTo>
                    <a:pt x="0" y="0"/>
                  </a:moveTo>
                  <a:lnTo>
                    <a:pt x="537899" y="0"/>
                  </a:lnTo>
                </a:path>
              </a:pathLst>
            </a:custGeom>
            <a:ln w="19049">
              <a:solidFill>
                <a:srgbClr val="000000"/>
              </a:solidFill>
            </a:ln>
          </p:spPr>
          <p:txBody>
            <a:bodyPr wrap="square" lIns="0" tIns="0" rIns="0" bIns="0" rtlCol="0"/>
            <a:lstStyle/>
            <a:p>
              <a:endParaRPr/>
            </a:p>
          </p:txBody>
        </p:sp>
        <p:pic>
          <p:nvPicPr>
            <p:cNvPr id="22" name="object 8"/>
            <p:cNvPicPr/>
            <p:nvPr/>
          </p:nvPicPr>
          <p:blipFill>
            <a:blip r:embed="rId2" cstate="print"/>
            <a:stretch>
              <a:fillRect/>
            </a:stretch>
          </p:blipFill>
          <p:spPr>
            <a:xfrm>
              <a:off x="3447075" y="1738084"/>
              <a:ext cx="105500" cy="81980"/>
            </a:xfrm>
            <a:prstGeom prst="rect">
              <a:avLst/>
            </a:prstGeom>
          </p:spPr>
        </p:pic>
        <p:sp>
          <p:nvSpPr>
            <p:cNvPr id="23" name="object 9"/>
            <p:cNvSpPr/>
            <p:nvPr/>
          </p:nvSpPr>
          <p:spPr>
            <a:xfrm>
              <a:off x="1451224" y="1995228"/>
              <a:ext cx="927100" cy="164465"/>
            </a:xfrm>
            <a:custGeom>
              <a:avLst/>
              <a:gdLst/>
              <a:ahLst/>
              <a:cxnLst/>
              <a:rect l="l" t="t" r="r" b="b"/>
              <a:pathLst>
                <a:path w="927100" h="164464">
                  <a:moveTo>
                    <a:pt x="0" y="163871"/>
                  </a:moveTo>
                  <a:lnTo>
                    <a:pt x="652199" y="163871"/>
                  </a:lnTo>
                </a:path>
                <a:path w="927100" h="164464">
                  <a:moveTo>
                    <a:pt x="652208" y="158812"/>
                  </a:moveTo>
                  <a:lnTo>
                    <a:pt x="927043" y="0"/>
                  </a:lnTo>
                </a:path>
              </a:pathLst>
            </a:custGeom>
            <a:ln w="19049">
              <a:solidFill>
                <a:srgbClr val="000000"/>
              </a:solidFill>
            </a:ln>
          </p:spPr>
          <p:txBody>
            <a:bodyPr wrap="square" lIns="0" tIns="0" rIns="0" bIns="0" rtlCol="0"/>
            <a:lstStyle/>
            <a:p>
              <a:endParaRPr/>
            </a:p>
          </p:txBody>
        </p:sp>
        <p:pic>
          <p:nvPicPr>
            <p:cNvPr id="24" name="object 10"/>
            <p:cNvPicPr/>
            <p:nvPr/>
          </p:nvPicPr>
          <p:blipFill>
            <a:blip r:embed="rId3" cstate="print"/>
            <a:stretch>
              <a:fillRect/>
            </a:stretch>
          </p:blipFill>
          <p:spPr>
            <a:xfrm>
              <a:off x="2353000" y="1942449"/>
              <a:ext cx="109645" cy="89547"/>
            </a:xfrm>
            <a:prstGeom prst="rect">
              <a:avLst/>
            </a:prstGeom>
          </p:spPr>
        </p:pic>
        <p:sp>
          <p:nvSpPr>
            <p:cNvPr id="25" name="object 11"/>
            <p:cNvSpPr/>
            <p:nvPr/>
          </p:nvSpPr>
          <p:spPr>
            <a:xfrm>
              <a:off x="1451224" y="1363139"/>
              <a:ext cx="952500" cy="169545"/>
            </a:xfrm>
            <a:custGeom>
              <a:avLst/>
              <a:gdLst/>
              <a:ahLst/>
              <a:cxnLst/>
              <a:rect l="l" t="t" r="r" b="b"/>
              <a:pathLst>
                <a:path w="952500" h="169544">
                  <a:moveTo>
                    <a:pt x="0" y="3284"/>
                  </a:moveTo>
                  <a:lnTo>
                    <a:pt x="652199" y="3284"/>
                  </a:lnTo>
                </a:path>
                <a:path w="952500" h="169544">
                  <a:moveTo>
                    <a:pt x="659494" y="0"/>
                  </a:moveTo>
                  <a:lnTo>
                    <a:pt x="952307" y="169051"/>
                  </a:lnTo>
                </a:path>
              </a:pathLst>
            </a:custGeom>
            <a:ln w="19049">
              <a:solidFill>
                <a:srgbClr val="000000"/>
              </a:solidFill>
            </a:ln>
          </p:spPr>
          <p:txBody>
            <a:bodyPr wrap="square" lIns="0" tIns="0" rIns="0" bIns="0" rtlCol="0"/>
            <a:lstStyle/>
            <a:p>
              <a:endParaRPr/>
            </a:p>
          </p:txBody>
        </p:sp>
        <p:pic>
          <p:nvPicPr>
            <p:cNvPr id="26" name="object 12"/>
            <p:cNvPicPr/>
            <p:nvPr/>
          </p:nvPicPr>
          <p:blipFill>
            <a:blip r:embed="rId4" cstate="print"/>
            <a:stretch>
              <a:fillRect/>
            </a:stretch>
          </p:blipFill>
          <p:spPr>
            <a:xfrm>
              <a:off x="2378275" y="1495415"/>
              <a:ext cx="109651" cy="89524"/>
            </a:xfrm>
            <a:prstGeom prst="rect">
              <a:avLst/>
            </a:prstGeom>
          </p:spPr>
        </p:pic>
      </p:grpSp>
      <p:sp>
        <p:nvSpPr>
          <p:cNvPr id="27" name="object 13"/>
          <p:cNvSpPr txBox="1"/>
          <p:nvPr/>
        </p:nvSpPr>
        <p:spPr>
          <a:xfrm>
            <a:off x="4568774" y="2427190"/>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6AA84F"/>
                </a:solidFill>
                <a:latin typeface="Arial" panose="020B0604020202090204"/>
                <a:cs typeface="Arial" panose="020B0604020202090204"/>
              </a:rPr>
              <a:t>7</a:t>
            </a:r>
            <a:endParaRPr sz="1800">
              <a:latin typeface="Arial" panose="020B0604020202090204"/>
              <a:cs typeface="Arial" panose="020B0604020202090204"/>
            </a:endParaRPr>
          </a:p>
        </p:txBody>
      </p:sp>
      <p:sp>
        <p:nvSpPr>
          <p:cNvPr id="28" name="object 14"/>
          <p:cNvSpPr txBox="1"/>
          <p:nvPr/>
        </p:nvSpPr>
        <p:spPr>
          <a:xfrm>
            <a:off x="4578499" y="2726716"/>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90204"/>
                <a:cs typeface="Arial" panose="020B0604020202090204"/>
              </a:rPr>
              <a:t>2</a:t>
            </a:r>
            <a:endParaRPr sz="1800">
              <a:latin typeface="Arial" panose="020B0604020202090204"/>
              <a:cs typeface="Arial" panose="020B0604020202090204"/>
            </a:endParaRPr>
          </a:p>
        </p:txBody>
      </p:sp>
      <p:sp>
        <p:nvSpPr>
          <p:cNvPr id="29" name="object 15"/>
          <p:cNvSpPr txBox="1"/>
          <p:nvPr/>
        </p:nvSpPr>
        <p:spPr>
          <a:xfrm>
            <a:off x="3127024" y="2308891"/>
            <a:ext cx="154305" cy="757555"/>
          </a:xfrm>
          <a:prstGeom prst="rect">
            <a:avLst/>
          </a:prstGeom>
        </p:spPr>
        <p:txBody>
          <a:bodyPr vert="horz" wrap="square" lIns="0" tIns="12700" rIns="0" bIns="0" rtlCol="0">
            <a:spAutoFit/>
          </a:bodyPr>
          <a:lstStyle/>
          <a:p>
            <a:pPr marL="13970">
              <a:lnSpc>
                <a:spcPct val="100000"/>
              </a:lnSpc>
              <a:spcBef>
                <a:spcPts val="100"/>
              </a:spcBef>
            </a:pPr>
            <a:r>
              <a:rPr sz="1800" dirty="0">
                <a:solidFill>
                  <a:srgbClr val="CC4125"/>
                </a:solidFill>
                <a:latin typeface="Arial" panose="020B0604020202090204"/>
                <a:cs typeface="Arial" panose="020B0604020202090204"/>
              </a:rPr>
              <a:t>2</a:t>
            </a:r>
            <a:endParaRPr sz="1800">
              <a:latin typeface="Arial" panose="020B0604020202090204"/>
              <a:cs typeface="Arial" panose="020B0604020202090204"/>
            </a:endParaRPr>
          </a:p>
          <a:p>
            <a:pPr marL="12700">
              <a:lnSpc>
                <a:spcPct val="100000"/>
              </a:lnSpc>
              <a:spcBef>
                <a:spcPts val="1445"/>
              </a:spcBef>
            </a:pPr>
            <a:r>
              <a:rPr sz="1800" dirty="0">
                <a:solidFill>
                  <a:srgbClr val="6AA84F"/>
                </a:solidFill>
                <a:latin typeface="Arial" panose="020B0604020202090204"/>
                <a:cs typeface="Arial" panose="020B0604020202090204"/>
              </a:rPr>
              <a:t>4</a:t>
            </a:r>
            <a:endParaRPr sz="1800">
              <a:latin typeface="Arial" panose="020B0604020202090204"/>
              <a:cs typeface="Arial" panose="020B0604020202090204"/>
            </a:endParaRPr>
          </a:p>
        </p:txBody>
      </p:sp>
      <p:sp>
        <p:nvSpPr>
          <p:cNvPr id="30" name="object 16"/>
          <p:cNvSpPr txBox="1"/>
          <p:nvPr/>
        </p:nvSpPr>
        <p:spPr>
          <a:xfrm>
            <a:off x="6477000" y="1524000"/>
            <a:ext cx="2729865" cy="780415"/>
          </a:xfrm>
          <a:prstGeom prst="rect">
            <a:avLst/>
          </a:prstGeom>
        </p:spPr>
        <p:txBody>
          <a:bodyPr vert="horz" wrap="square" lIns="0" tIns="12700" rIns="0" bIns="0" rtlCol="0">
            <a:spAutoFit/>
          </a:bodyPr>
          <a:lstStyle/>
          <a:p>
            <a:pPr marL="701040" marR="5080" indent="-688975">
              <a:lnSpc>
                <a:spcPct val="138000"/>
              </a:lnSpc>
              <a:spcBef>
                <a:spcPts val="100"/>
              </a:spcBef>
            </a:pPr>
            <a:r>
              <a:rPr sz="1800" b="1" dirty="0">
                <a:latin typeface="Arial" panose="020B0604020202090204"/>
                <a:cs typeface="Arial" panose="020B0604020202090204"/>
              </a:rPr>
              <a:t>mul</a:t>
            </a:r>
            <a:r>
              <a:rPr sz="1800" b="1" spc="-25" dirty="0">
                <a:latin typeface="Arial" panose="020B0604020202090204"/>
                <a:cs typeface="Arial" panose="020B0604020202090204"/>
              </a:rPr>
              <a:t> </a:t>
            </a:r>
            <a:r>
              <a:rPr sz="1800" dirty="0">
                <a:latin typeface="Arial" panose="020B0604020202090204"/>
                <a:cs typeface="Arial" panose="020B0604020202090204"/>
              </a:rPr>
              <a:t>gate:</a:t>
            </a:r>
            <a:r>
              <a:rPr sz="1800" spc="-10" dirty="0">
                <a:latin typeface="Arial" panose="020B0604020202090204"/>
                <a:cs typeface="Arial" panose="020B0604020202090204"/>
              </a:rPr>
              <a:t> </a:t>
            </a:r>
            <a:r>
              <a:rPr sz="1800" dirty="0">
                <a:latin typeface="Arial" panose="020B0604020202090204"/>
                <a:cs typeface="Arial" panose="020B0604020202090204"/>
              </a:rPr>
              <a:t>“swap</a:t>
            </a:r>
            <a:r>
              <a:rPr sz="1800" spc="-15" dirty="0">
                <a:latin typeface="Arial" panose="020B0604020202090204"/>
                <a:cs typeface="Arial" panose="020B0604020202090204"/>
              </a:rPr>
              <a:t> </a:t>
            </a:r>
            <a:r>
              <a:rPr sz="1800" spc="-10" dirty="0">
                <a:latin typeface="Arial" panose="020B0604020202090204"/>
                <a:cs typeface="Arial" panose="020B0604020202090204"/>
              </a:rPr>
              <a:t>multiplier” </a:t>
            </a:r>
            <a:r>
              <a:rPr sz="1800" spc="-50" dirty="0">
                <a:solidFill>
                  <a:srgbClr val="6AA84F"/>
                </a:solidFill>
                <a:latin typeface="Arial" panose="020B0604020202090204"/>
                <a:cs typeface="Arial" panose="020B0604020202090204"/>
              </a:rPr>
              <a:t>2</a:t>
            </a:r>
            <a:endParaRPr sz="1800">
              <a:latin typeface="Arial" panose="020B0604020202090204"/>
              <a:cs typeface="Arial" panose="020B0604020202090204"/>
            </a:endParaRPr>
          </a:p>
        </p:txBody>
      </p:sp>
      <p:sp>
        <p:nvSpPr>
          <p:cNvPr id="31" name="object 17"/>
          <p:cNvSpPr txBox="1"/>
          <p:nvPr/>
        </p:nvSpPr>
        <p:spPr>
          <a:xfrm>
            <a:off x="8003520" y="4498769"/>
            <a:ext cx="361315"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panose="020B0604020202090204"/>
                <a:cs typeface="Arial" panose="020B0604020202090204"/>
              </a:rPr>
              <a:t>max</a:t>
            </a:r>
            <a:endParaRPr sz="1400">
              <a:latin typeface="Arial" panose="020B0604020202090204"/>
              <a:cs typeface="Arial" panose="020B0604020202090204"/>
            </a:endParaRPr>
          </a:p>
        </p:txBody>
      </p:sp>
      <p:sp>
        <p:nvSpPr>
          <p:cNvPr id="32" name="object 18"/>
          <p:cNvSpPr/>
          <p:nvPr/>
        </p:nvSpPr>
        <p:spPr>
          <a:xfrm>
            <a:off x="7955319" y="2515205"/>
            <a:ext cx="452120" cy="452120"/>
          </a:xfrm>
          <a:custGeom>
            <a:avLst/>
            <a:gdLst/>
            <a:ahLst/>
            <a:cxnLst/>
            <a:rect l="l" t="t" r="r" b="b"/>
            <a:pathLst>
              <a:path w="452120" h="452119">
                <a:moveTo>
                  <a:pt x="0" y="226049"/>
                </a:moveTo>
                <a:lnTo>
                  <a:pt x="4592" y="180493"/>
                </a:lnTo>
                <a:lnTo>
                  <a:pt x="17764" y="138061"/>
                </a:lnTo>
                <a:lnTo>
                  <a:pt x="38605" y="99663"/>
                </a:lnTo>
                <a:lnTo>
                  <a:pt x="66208" y="66208"/>
                </a:lnTo>
                <a:lnTo>
                  <a:pt x="99663" y="38605"/>
                </a:lnTo>
                <a:lnTo>
                  <a:pt x="138061" y="17764"/>
                </a:lnTo>
                <a:lnTo>
                  <a:pt x="180492" y="4592"/>
                </a:lnTo>
                <a:lnTo>
                  <a:pt x="226049" y="0"/>
                </a:lnTo>
                <a:lnTo>
                  <a:pt x="270356" y="4383"/>
                </a:lnTo>
                <a:lnTo>
                  <a:pt x="312555" y="17207"/>
                </a:lnTo>
                <a:lnTo>
                  <a:pt x="351462" y="37979"/>
                </a:lnTo>
                <a:lnTo>
                  <a:pt x="385891" y="66208"/>
                </a:lnTo>
                <a:lnTo>
                  <a:pt x="414121" y="100637"/>
                </a:lnTo>
                <a:lnTo>
                  <a:pt x="434892" y="139544"/>
                </a:lnTo>
                <a:lnTo>
                  <a:pt x="447716" y="181743"/>
                </a:lnTo>
                <a:lnTo>
                  <a:pt x="452099" y="226049"/>
                </a:lnTo>
                <a:lnTo>
                  <a:pt x="447507" y="271606"/>
                </a:lnTo>
                <a:lnTo>
                  <a:pt x="434335" y="314038"/>
                </a:lnTo>
                <a:lnTo>
                  <a:pt x="413494" y="352436"/>
                </a:lnTo>
                <a:lnTo>
                  <a:pt x="385891" y="385891"/>
                </a:lnTo>
                <a:lnTo>
                  <a:pt x="352436" y="413494"/>
                </a:lnTo>
                <a:lnTo>
                  <a:pt x="314038" y="434335"/>
                </a:lnTo>
                <a:lnTo>
                  <a:pt x="271606" y="447507"/>
                </a:lnTo>
                <a:lnTo>
                  <a:pt x="226049" y="452099"/>
                </a:lnTo>
                <a:lnTo>
                  <a:pt x="180492" y="447507"/>
                </a:lnTo>
                <a:lnTo>
                  <a:pt x="138061" y="434335"/>
                </a:lnTo>
                <a:lnTo>
                  <a:pt x="99663" y="413494"/>
                </a:lnTo>
                <a:lnTo>
                  <a:pt x="66208" y="385891"/>
                </a:lnTo>
                <a:lnTo>
                  <a:pt x="38605" y="352436"/>
                </a:lnTo>
                <a:lnTo>
                  <a:pt x="17764" y="314038"/>
                </a:lnTo>
                <a:lnTo>
                  <a:pt x="4592" y="271606"/>
                </a:lnTo>
                <a:lnTo>
                  <a:pt x="0" y="226049"/>
                </a:lnTo>
                <a:close/>
              </a:path>
            </a:pathLst>
          </a:custGeom>
          <a:ln w="19049">
            <a:solidFill>
              <a:srgbClr val="000000"/>
            </a:solidFill>
          </a:ln>
        </p:spPr>
        <p:txBody>
          <a:bodyPr wrap="square" lIns="0" tIns="0" rIns="0" bIns="0" rtlCol="0"/>
          <a:lstStyle/>
          <a:p>
            <a:endParaRPr/>
          </a:p>
        </p:txBody>
      </p:sp>
      <p:sp>
        <p:nvSpPr>
          <p:cNvPr id="33" name="object 19"/>
          <p:cNvSpPr txBox="1"/>
          <p:nvPr/>
        </p:nvSpPr>
        <p:spPr>
          <a:xfrm>
            <a:off x="7981315" y="2514600"/>
            <a:ext cx="248285"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Arial" panose="020B0604020202090204"/>
                <a:cs typeface="Arial" panose="020B0604020202090204"/>
              </a:rPr>
              <a:t>×</a:t>
            </a:r>
          </a:p>
        </p:txBody>
      </p:sp>
      <p:grpSp>
        <p:nvGrpSpPr>
          <p:cNvPr id="34" name="object 20"/>
          <p:cNvGrpSpPr/>
          <p:nvPr/>
        </p:nvGrpSpPr>
        <p:grpSpPr>
          <a:xfrm>
            <a:off x="6959249" y="2315799"/>
            <a:ext cx="2101850" cy="815340"/>
            <a:chOff x="5489824" y="1353614"/>
            <a:chExt cx="2101850" cy="815340"/>
          </a:xfrm>
        </p:grpSpPr>
        <p:sp>
          <p:nvSpPr>
            <p:cNvPr id="35" name="object 21"/>
            <p:cNvSpPr/>
            <p:nvPr/>
          </p:nvSpPr>
          <p:spPr>
            <a:xfrm>
              <a:off x="6957299" y="1779074"/>
              <a:ext cx="538480" cy="0"/>
            </a:xfrm>
            <a:custGeom>
              <a:avLst/>
              <a:gdLst/>
              <a:ahLst/>
              <a:cxnLst/>
              <a:rect l="l" t="t" r="r" b="b"/>
              <a:pathLst>
                <a:path w="538479">
                  <a:moveTo>
                    <a:pt x="0" y="0"/>
                  </a:moveTo>
                  <a:lnTo>
                    <a:pt x="537899" y="0"/>
                  </a:lnTo>
                </a:path>
              </a:pathLst>
            </a:custGeom>
            <a:ln w="19049">
              <a:solidFill>
                <a:srgbClr val="000000"/>
              </a:solidFill>
            </a:ln>
          </p:spPr>
          <p:txBody>
            <a:bodyPr wrap="square" lIns="0" tIns="0" rIns="0" bIns="0" rtlCol="0"/>
            <a:lstStyle/>
            <a:p>
              <a:endParaRPr/>
            </a:p>
          </p:txBody>
        </p:sp>
        <p:pic>
          <p:nvPicPr>
            <p:cNvPr id="36" name="object 22"/>
            <p:cNvPicPr/>
            <p:nvPr/>
          </p:nvPicPr>
          <p:blipFill>
            <a:blip r:embed="rId2" cstate="print"/>
            <a:stretch>
              <a:fillRect/>
            </a:stretch>
          </p:blipFill>
          <p:spPr>
            <a:xfrm>
              <a:off x="7485675" y="1738084"/>
              <a:ext cx="105500" cy="81980"/>
            </a:xfrm>
            <a:prstGeom prst="rect">
              <a:avLst/>
            </a:prstGeom>
          </p:spPr>
        </p:pic>
        <p:sp>
          <p:nvSpPr>
            <p:cNvPr id="37" name="object 23"/>
            <p:cNvSpPr/>
            <p:nvPr/>
          </p:nvSpPr>
          <p:spPr>
            <a:xfrm>
              <a:off x="5489824" y="1995228"/>
              <a:ext cx="927100" cy="164465"/>
            </a:xfrm>
            <a:custGeom>
              <a:avLst/>
              <a:gdLst/>
              <a:ahLst/>
              <a:cxnLst/>
              <a:rect l="l" t="t" r="r" b="b"/>
              <a:pathLst>
                <a:path w="927100" h="164464">
                  <a:moveTo>
                    <a:pt x="0" y="163871"/>
                  </a:moveTo>
                  <a:lnTo>
                    <a:pt x="652199" y="163871"/>
                  </a:lnTo>
                </a:path>
                <a:path w="927100" h="164464">
                  <a:moveTo>
                    <a:pt x="652208" y="158812"/>
                  </a:moveTo>
                  <a:lnTo>
                    <a:pt x="927043" y="0"/>
                  </a:lnTo>
                </a:path>
              </a:pathLst>
            </a:custGeom>
            <a:ln w="19049">
              <a:solidFill>
                <a:srgbClr val="000000"/>
              </a:solidFill>
            </a:ln>
          </p:spPr>
          <p:txBody>
            <a:bodyPr wrap="square" lIns="0" tIns="0" rIns="0" bIns="0" rtlCol="0"/>
            <a:lstStyle/>
            <a:p>
              <a:endParaRPr/>
            </a:p>
          </p:txBody>
        </p:sp>
        <p:pic>
          <p:nvPicPr>
            <p:cNvPr id="38" name="object 24"/>
            <p:cNvPicPr/>
            <p:nvPr/>
          </p:nvPicPr>
          <p:blipFill>
            <a:blip r:embed="rId3" cstate="print"/>
            <a:stretch>
              <a:fillRect/>
            </a:stretch>
          </p:blipFill>
          <p:spPr>
            <a:xfrm>
              <a:off x="6391600" y="1942449"/>
              <a:ext cx="109645" cy="89547"/>
            </a:xfrm>
            <a:prstGeom prst="rect">
              <a:avLst/>
            </a:prstGeom>
          </p:spPr>
        </p:pic>
        <p:sp>
          <p:nvSpPr>
            <p:cNvPr id="39" name="object 25"/>
            <p:cNvSpPr/>
            <p:nvPr/>
          </p:nvSpPr>
          <p:spPr>
            <a:xfrm>
              <a:off x="5489824" y="1363139"/>
              <a:ext cx="952500" cy="169545"/>
            </a:xfrm>
            <a:custGeom>
              <a:avLst/>
              <a:gdLst/>
              <a:ahLst/>
              <a:cxnLst/>
              <a:rect l="l" t="t" r="r" b="b"/>
              <a:pathLst>
                <a:path w="952500" h="169544">
                  <a:moveTo>
                    <a:pt x="0" y="3284"/>
                  </a:moveTo>
                  <a:lnTo>
                    <a:pt x="652199" y="3284"/>
                  </a:lnTo>
                </a:path>
                <a:path w="952500" h="169544">
                  <a:moveTo>
                    <a:pt x="659494" y="0"/>
                  </a:moveTo>
                  <a:lnTo>
                    <a:pt x="952307" y="169051"/>
                  </a:lnTo>
                </a:path>
              </a:pathLst>
            </a:custGeom>
            <a:ln w="19049">
              <a:solidFill>
                <a:srgbClr val="000000"/>
              </a:solidFill>
            </a:ln>
          </p:spPr>
          <p:txBody>
            <a:bodyPr wrap="square" lIns="0" tIns="0" rIns="0" bIns="0" rtlCol="0"/>
            <a:lstStyle/>
            <a:p>
              <a:endParaRPr/>
            </a:p>
          </p:txBody>
        </p:sp>
        <p:pic>
          <p:nvPicPr>
            <p:cNvPr id="40" name="object 26"/>
            <p:cNvPicPr/>
            <p:nvPr/>
          </p:nvPicPr>
          <p:blipFill>
            <a:blip r:embed="rId4" cstate="print"/>
            <a:stretch>
              <a:fillRect/>
            </a:stretch>
          </p:blipFill>
          <p:spPr>
            <a:xfrm>
              <a:off x="6416874" y="1495415"/>
              <a:ext cx="109651" cy="89524"/>
            </a:xfrm>
            <a:prstGeom prst="rect">
              <a:avLst/>
            </a:prstGeom>
          </p:spPr>
        </p:pic>
      </p:grpSp>
      <p:sp>
        <p:nvSpPr>
          <p:cNvPr id="41" name="object 27"/>
          <p:cNvSpPr txBox="1"/>
          <p:nvPr/>
        </p:nvSpPr>
        <p:spPr>
          <a:xfrm>
            <a:off x="8607375" y="2427190"/>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6AA84F"/>
                </a:solidFill>
                <a:latin typeface="Arial" panose="020B0604020202090204"/>
                <a:cs typeface="Arial" panose="020B0604020202090204"/>
              </a:rPr>
              <a:t>6</a:t>
            </a:r>
            <a:endParaRPr sz="1800">
              <a:latin typeface="Arial" panose="020B0604020202090204"/>
              <a:cs typeface="Arial" panose="020B0604020202090204"/>
            </a:endParaRPr>
          </a:p>
        </p:txBody>
      </p:sp>
      <p:sp>
        <p:nvSpPr>
          <p:cNvPr id="42" name="object 28"/>
          <p:cNvSpPr txBox="1"/>
          <p:nvPr/>
        </p:nvSpPr>
        <p:spPr>
          <a:xfrm>
            <a:off x="8617100" y="2726716"/>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90204"/>
                <a:cs typeface="Arial" panose="020B0604020202090204"/>
              </a:rPr>
              <a:t>5</a:t>
            </a:r>
            <a:endParaRPr sz="1800">
              <a:latin typeface="Arial" panose="020B0604020202090204"/>
              <a:cs typeface="Arial" panose="020B0604020202090204"/>
            </a:endParaRPr>
          </a:p>
        </p:txBody>
      </p:sp>
      <p:sp>
        <p:nvSpPr>
          <p:cNvPr id="43" name="object 29"/>
          <p:cNvSpPr txBox="1"/>
          <p:nvPr/>
        </p:nvSpPr>
        <p:spPr>
          <a:xfrm>
            <a:off x="6844399" y="2308891"/>
            <a:ext cx="756285" cy="757555"/>
          </a:xfrm>
          <a:prstGeom prst="rect">
            <a:avLst/>
          </a:prstGeom>
        </p:spPr>
        <p:txBody>
          <a:bodyPr vert="horz" wrap="square" lIns="0" tIns="12700" rIns="0" bIns="0" rtlCol="0">
            <a:spAutoFit/>
          </a:bodyPr>
          <a:lstStyle/>
          <a:p>
            <a:pPr algn="ctr">
              <a:lnSpc>
                <a:spcPct val="100000"/>
              </a:lnSpc>
              <a:spcBef>
                <a:spcPts val="100"/>
              </a:spcBef>
            </a:pPr>
            <a:r>
              <a:rPr sz="1800" spc="-10" dirty="0">
                <a:solidFill>
                  <a:srgbClr val="CC4125"/>
                </a:solidFill>
                <a:latin typeface="Arial" panose="020B0604020202090204"/>
                <a:cs typeface="Arial" panose="020B0604020202090204"/>
              </a:rPr>
              <a:t>5*3=15</a:t>
            </a:r>
            <a:endParaRPr sz="1800">
              <a:latin typeface="Arial" panose="020B0604020202090204"/>
              <a:cs typeface="Arial" panose="020B0604020202090204"/>
            </a:endParaRPr>
          </a:p>
          <a:p>
            <a:pPr marL="38735" algn="ctr">
              <a:lnSpc>
                <a:spcPct val="100000"/>
              </a:lnSpc>
              <a:spcBef>
                <a:spcPts val="1445"/>
              </a:spcBef>
            </a:pPr>
            <a:r>
              <a:rPr sz="1800" dirty="0">
                <a:solidFill>
                  <a:srgbClr val="6AA84F"/>
                </a:solidFill>
                <a:latin typeface="Arial" panose="020B0604020202090204"/>
                <a:cs typeface="Arial" panose="020B0604020202090204"/>
              </a:rPr>
              <a:t>3</a:t>
            </a:r>
            <a:endParaRPr sz="1800">
              <a:latin typeface="Arial" panose="020B0604020202090204"/>
              <a:cs typeface="Arial" panose="020B0604020202090204"/>
            </a:endParaRPr>
          </a:p>
        </p:txBody>
      </p:sp>
      <p:sp>
        <p:nvSpPr>
          <p:cNvPr id="44" name="object 30"/>
          <p:cNvSpPr txBox="1"/>
          <p:nvPr/>
        </p:nvSpPr>
        <p:spPr>
          <a:xfrm>
            <a:off x="6539600" y="3096315"/>
            <a:ext cx="2603500" cy="1113155"/>
          </a:xfrm>
          <a:prstGeom prst="rect">
            <a:avLst/>
          </a:prstGeom>
        </p:spPr>
        <p:txBody>
          <a:bodyPr vert="horz" wrap="square" lIns="0" tIns="12700" rIns="0" bIns="0" rtlCol="0">
            <a:spAutoFit/>
          </a:bodyPr>
          <a:lstStyle/>
          <a:p>
            <a:pPr marL="358775">
              <a:lnSpc>
                <a:spcPct val="100000"/>
              </a:lnSpc>
              <a:spcBef>
                <a:spcPts val="100"/>
              </a:spcBef>
            </a:pPr>
            <a:r>
              <a:rPr sz="1800" spc="-10" dirty="0">
                <a:solidFill>
                  <a:srgbClr val="CC4125"/>
                </a:solidFill>
                <a:latin typeface="Arial" panose="020B0604020202090204"/>
                <a:cs typeface="Arial" panose="020B0604020202090204"/>
              </a:rPr>
              <a:t>2*5=10</a:t>
            </a:r>
            <a:endParaRPr sz="1800">
              <a:latin typeface="Arial" panose="020B0604020202090204"/>
              <a:cs typeface="Arial" panose="020B0604020202090204"/>
            </a:endParaRPr>
          </a:p>
          <a:p>
            <a:pPr marL="638175" marR="5080" indent="-626110">
              <a:lnSpc>
                <a:spcPct val="112000"/>
              </a:lnSpc>
              <a:spcBef>
                <a:spcPts val="1570"/>
              </a:spcBef>
            </a:pPr>
            <a:r>
              <a:rPr sz="1800" b="1" dirty="0">
                <a:latin typeface="Arial" panose="020B0604020202090204"/>
                <a:cs typeface="Arial" panose="020B0604020202090204"/>
              </a:rPr>
              <a:t>max</a:t>
            </a:r>
            <a:r>
              <a:rPr sz="1800" b="1" spc="-40" dirty="0">
                <a:latin typeface="Arial" panose="020B0604020202090204"/>
                <a:cs typeface="Arial" panose="020B0604020202090204"/>
              </a:rPr>
              <a:t> </a:t>
            </a:r>
            <a:r>
              <a:rPr sz="1800" dirty="0">
                <a:latin typeface="Arial" panose="020B0604020202090204"/>
                <a:cs typeface="Arial" panose="020B0604020202090204"/>
              </a:rPr>
              <a:t>gate:</a:t>
            </a:r>
            <a:r>
              <a:rPr sz="1800" spc="-25" dirty="0">
                <a:latin typeface="Arial" panose="020B0604020202090204"/>
                <a:cs typeface="Arial" panose="020B0604020202090204"/>
              </a:rPr>
              <a:t> </a:t>
            </a:r>
            <a:r>
              <a:rPr sz="1800" dirty="0">
                <a:latin typeface="Arial" panose="020B0604020202090204"/>
                <a:cs typeface="Arial" panose="020B0604020202090204"/>
              </a:rPr>
              <a:t>gradient</a:t>
            </a:r>
            <a:r>
              <a:rPr sz="1800" spc="-25" dirty="0">
                <a:latin typeface="Arial" panose="020B0604020202090204"/>
                <a:cs typeface="Arial" panose="020B0604020202090204"/>
              </a:rPr>
              <a:t> </a:t>
            </a:r>
            <a:r>
              <a:rPr sz="1800" spc="-10" dirty="0">
                <a:latin typeface="Arial" panose="020B0604020202090204"/>
                <a:cs typeface="Arial" panose="020B0604020202090204"/>
              </a:rPr>
              <a:t>router </a:t>
            </a:r>
            <a:r>
              <a:rPr sz="1800" spc="-50" dirty="0">
                <a:solidFill>
                  <a:srgbClr val="6AA84F"/>
                </a:solidFill>
                <a:latin typeface="Arial" panose="020B0604020202090204"/>
                <a:cs typeface="Arial" panose="020B0604020202090204"/>
              </a:rPr>
              <a:t>4</a:t>
            </a:r>
            <a:endParaRPr sz="1800">
              <a:latin typeface="Arial" panose="020B0604020202090204"/>
              <a:cs typeface="Arial" panose="020B0604020202090204"/>
            </a:endParaRPr>
          </a:p>
        </p:txBody>
      </p:sp>
      <p:grpSp>
        <p:nvGrpSpPr>
          <p:cNvPr id="45" name="object 31"/>
          <p:cNvGrpSpPr/>
          <p:nvPr/>
        </p:nvGrpSpPr>
        <p:grpSpPr>
          <a:xfrm>
            <a:off x="6959249" y="4220800"/>
            <a:ext cx="2101850" cy="815340"/>
            <a:chOff x="5489824" y="3258615"/>
            <a:chExt cx="2101850" cy="815340"/>
          </a:xfrm>
        </p:grpSpPr>
        <p:sp>
          <p:nvSpPr>
            <p:cNvPr id="46" name="object 32"/>
            <p:cNvSpPr/>
            <p:nvPr/>
          </p:nvSpPr>
          <p:spPr>
            <a:xfrm>
              <a:off x="6485894" y="3458020"/>
              <a:ext cx="1009650" cy="452120"/>
            </a:xfrm>
            <a:custGeom>
              <a:avLst/>
              <a:gdLst/>
              <a:ahLst/>
              <a:cxnLst/>
              <a:rect l="l" t="t" r="r" b="b"/>
              <a:pathLst>
                <a:path w="1009650" h="452120">
                  <a:moveTo>
                    <a:pt x="0" y="226049"/>
                  </a:moveTo>
                  <a:lnTo>
                    <a:pt x="4592" y="180493"/>
                  </a:lnTo>
                  <a:lnTo>
                    <a:pt x="17764" y="138061"/>
                  </a:lnTo>
                  <a:lnTo>
                    <a:pt x="38605" y="99663"/>
                  </a:lnTo>
                  <a:lnTo>
                    <a:pt x="66208" y="66208"/>
                  </a:lnTo>
                  <a:lnTo>
                    <a:pt x="99663" y="38605"/>
                  </a:lnTo>
                  <a:lnTo>
                    <a:pt x="138061" y="17764"/>
                  </a:lnTo>
                  <a:lnTo>
                    <a:pt x="180492" y="4592"/>
                  </a:lnTo>
                  <a:lnTo>
                    <a:pt x="226049" y="0"/>
                  </a:lnTo>
                  <a:lnTo>
                    <a:pt x="270356" y="4383"/>
                  </a:lnTo>
                  <a:lnTo>
                    <a:pt x="312555" y="17207"/>
                  </a:lnTo>
                  <a:lnTo>
                    <a:pt x="351462" y="37979"/>
                  </a:lnTo>
                  <a:lnTo>
                    <a:pt x="385891" y="66208"/>
                  </a:lnTo>
                  <a:lnTo>
                    <a:pt x="414121" y="100637"/>
                  </a:lnTo>
                  <a:lnTo>
                    <a:pt x="434892" y="139544"/>
                  </a:lnTo>
                  <a:lnTo>
                    <a:pt x="447716" y="181743"/>
                  </a:lnTo>
                  <a:lnTo>
                    <a:pt x="452099" y="226049"/>
                  </a:lnTo>
                  <a:lnTo>
                    <a:pt x="447507" y="271606"/>
                  </a:lnTo>
                  <a:lnTo>
                    <a:pt x="434335" y="314038"/>
                  </a:lnTo>
                  <a:lnTo>
                    <a:pt x="413494" y="352436"/>
                  </a:lnTo>
                  <a:lnTo>
                    <a:pt x="385891" y="385891"/>
                  </a:lnTo>
                  <a:lnTo>
                    <a:pt x="352436" y="413494"/>
                  </a:lnTo>
                  <a:lnTo>
                    <a:pt x="314038" y="434335"/>
                  </a:lnTo>
                  <a:lnTo>
                    <a:pt x="271606" y="447507"/>
                  </a:lnTo>
                  <a:lnTo>
                    <a:pt x="226049" y="452099"/>
                  </a:lnTo>
                  <a:lnTo>
                    <a:pt x="180492" y="447507"/>
                  </a:lnTo>
                  <a:lnTo>
                    <a:pt x="138061" y="434335"/>
                  </a:lnTo>
                  <a:lnTo>
                    <a:pt x="99663" y="413494"/>
                  </a:lnTo>
                  <a:lnTo>
                    <a:pt x="66208" y="385891"/>
                  </a:lnTo>
                  <a:lnTo>
                    <a:pt x="38605" y="352436"/>
                  </a:lnTo>
                  <a:lnTo>
                    <a:pt x="17764" y="314038"/>
                  </a:lnTo>
                  <a:lnTo>
                    <a:pt x="4592" y="271606"/>
                  </a:lnTo>
                  <a:lnTo>
                    <a:pt x="0" y="226049"/>
                  </a:lnTo>
                  <a:close/>
                </a:path>
                <a:path w="1009650" h="452120">
                  <a:moveTo>
                    <a:pt x="471404" y="226054"/>
                  </a:moveTo>
                  <a:lnTo>
                    <a:pt x="1009304" y="226054"/>
                  </a:lnTo>
                </a:path>
              </a:pathLst>
            </a:custGeom>
            <a:ln w="19049">
              <a:solidFill>
                <a:srgbClr val="000000"/>
              </a:solidFill>
            </a:ln>
          </p:spPr>
          <p:txBody>
            <a:bodyPr wrap="square" lIns="0" tIns="0" rIns="0" bIns="0" rtlCol="0"/>
            <a:lstStyle/>
            <a:p>
              <a:endParaRPr/>
            </a:p>
          </p:txBody>
        </p:sp>
        <p:pic>
          <p:nvPicPr>
            <p:cNvPr id="47" name="object 33"/>
            <p:cNvPicPr/>
            <p:nvPr/>
          </p:nvPicPr>
          <p:blipFill>
            <a:blip r:embed="rId2" cstate="print"/>
            <a:stretch>
              <a:fillRect/>
            </a:stretch>
          </p:blipFill>
          <p:spPr>
            <a:xfrm>
              <a:off x="7485675" y="3643084"/>
              <a:ext cx="105500" cy="81980"/>
            </a:xfrm>
            <a:prstGeom prst="rect">
              <a:avLst/>
            </a:prstGeom>
          </p:spPr>
        </p:pic>
        <p:sp>
          <p:nvSpPr>
            <p:cNvPr id="48" name="object 34"/>
            <p:cNvSpPr/>
            <p:nvPr/>
          </p:nvSpPr>
          <p:spPr>
            <a:xfrm>
              <a:off x="5489824" y="3900228"/>
              <a:ext cx="927100" cy="164465"/>
            </a:xfrm>
            <a:custGeom>
              <a:avLst/>
              <a:gdLst/>
              <a:ahLst/>
              <a:cxnLst/>
              <a:rect l="l" t="t" r="r" b="b"/>
              <a:pathLst>
                <a:path w="927100" h="164464">
                  <a:moveTo>
                    <a:pt x="0" y="163871"/>
                  </a:moveTo>
                  <a:lnTo>
                    <a:pt x="652199" y="163871"/>
                  </a:lnTo>
                </a:path>
                <a:path w="927100" h="164464">
                  <a:moveTo>
                    <a:pt x="652208" y="158812"/>
                  </a:moveTo>
                  <a:lnTo>
                    <a:pt x="927043" y="0"/>
                  </a:lnTo>
                </a:path>
              </a:pathLst>
            </a:custGeom>
            <a:ln w="19049">
              <a:solidFill>
                <a:srgbClr val="000000"/>
              </a:solidFill>
            </a:ln>
          </p:spPr>
          <p:txBody>
            <a:bodyPr wrap="square" lIns="0" tIns="0" rIns="0" bIns="0" rtlCol="0"/>
            <a:lstStyle/>
            <a:p>
              <a:endParaRPr/>
            </a:p>
          </p:txBody>
        </p:sp>
        <p:pic>
          <p:nvPicPr>
            <p:cNvPr id="49" name="object 35"/>
            <p:cNvPicPr/>
            <p:nvPr/>
          </p:nvPicPr>
          <p:blipFill>
            <a:blip r:embed="rId3" cstate="print"/>
            <a:stretch>
              <a:fillRect/>
            </a:stretch>
          </p:blipFill>
          <p:spPr>
            <a:xfrm>
              <a:off x="6391600" y="3847449"/>
              <a:ext cx="109645" cy="89547"/>
            </a:xfrm>
            <a:prstGeom prst="rect">
              <a:avLst/>
            </a:prstGeom>
          </p:spPr>
        </p:pic>
        <p:sp>
          <p:nvSpPr>
            <p:cNvPr id="50" name="object 36"/>
            <p:cNvSpPr/>
            <p:nvPr/>
          </p:nvSpPr>
          <p:spPr>
            <a:xfrm>
              <a:off x="5489824" y="3268140"/>
              <a:ext cx="952500" cy="169545"/>
            </a:xfrm>
            <a:custGeom>
              <a:avLst/>
              <a:gdLst/>
              <a:ahLst/>
              <a:cxnLst/>
              <a:rect l="l" t="t" r="r" b="b"/>
              <a:pathLst>
                <a:path w="952500" h="169545">
                  <a:moveTo>
                    <a:pt x="0" y="3284"/>
                  </a:moveTo>
                  <a:lnTo>
                    <a:pt x="652199" y="3284"/>
                  </a:lnTo>
                </a:path>
                <a:path w="952500" h="169545">
                  <a:moveTo>
                    <a:pt x="659494" y="0"/>
                  </a:moveTo>
                  <a:lnTo>
                    <a:pt x="952307" y="169050"/>
                  </a:lnTo>
                </a:path>
              </a:pathLst>
            </a:custGeom>
            <a:ln w="19049">
              <a:solidFill>
                <a:srgbClr val="000000"/>
              </a:solidFill>
            </a:ln>
          </p:spPr>
          <p:txBody>
            <a:bodyPr wrap="square" lIns="0" tIns="0" rIns="0" bIns="0" rtlCol="0"/>
            <a:lstStyle/>
            <a:p>
              <a:endParaRPr/>
            </a:p>
          </p:txBody>
        </p:sp>
        <p:pic>
          <p:nvPicPr>
            <p:cNvPr id="51" name="object 37"/>
            <p:cNvPicPr/>
            <p:nvPr/>
          </p:nvPicPr>
          <p:blipFill>
            <a:blip r:embed="rId4" cstate="print"/>
            <a:stretch>
              <a:fillRect/>
            </a:stretch>
          </p:blipFill>
          <p:spPr>
            <a:xfrm>
              <a:off x="6416874" y="3400416"/>
              <a:ext cx="109651" cy="89524"/>
            </a:xfrm>
            <a:prstGeom prst="rect">
              <a:avLst/>
            </a:prstGeom>
          </p:spPr>
        </p:pic>
      </p:grpSp>
      <p:sp>
        <p:nvSpPr>
          <p:cNvPr id="52" name="object 38"/>
          <p:cNvSpPr txBox="1"/>
          <p:nvPr/>
        </p:nvSpPr>
        <p:spPr>
          <a:xfrm>
            <a:off x="8607375" y="4332190"/>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6AA84F"/>
                </a:solidFill>
                <a:latin typeface="Arial" panose="020B0604020202090204"/>
                <a:cs typeface="Arial" panose="020B0604020202090204"/>
              </a:rPr>
              <a:t>5</a:t>
            </a:r>
            <a:endParaRPr sz="1800">
              <a:latin typeface="Arial" panose="020B0604020202090204"/>
              <a:cs typeface="Arial" panose="020B0604020202090204"/>
            </a:endParaRPr>
          </a:p>
        </p:txBody>
      </p:sp>
      <p:sp>
        <p:nvSpPr>
          <p:cNvPr id="53" name="object 39"/>
          <p:cNvSpPr txBox="1"/>
          <p:nvPr/>
        </p:nvSpPr>
        <p:spPr>
          <a:xfrm>
            <a:off x="8617100" y="4631716"/>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90204"/>
                <a:cs typeface="Arial" panose="020B0604020202090204"/>
              </a:rPr>
              <a:t>9</a:t>
            </a:r>
            <a:endParaRPr sz="1800">
              <a:latin typeface="Arial" panose="020B0604020202090204"/>
              <a:cs typeface="Arial" panose="020B0604020202090204"/>
            </a:endParaRPr>
          </a:p>
        </p:txBody>
      </p:sp>
      <p:sp>
        <p:nvSpPr>
          <p:cNvPr id="54" name="object 40"/>
          <p:cNvSpPr txBox="1"/>
          <p:nvPr/>
        </p:nvSpPr>
        <p:spPr>
          <a:xfrm>
            <a:off x="7158050" y="4225016"/>
            <a:ext cx="160655" cy="74676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90204"/>
                <a:cs typeface="Arial" panose="020B0604020202090204"/>
              </a:rPr>
              <a:t>0</a:t>
            </a:r>
            <a:endParaRPr sz="1800">
              <a:latin typeface="Arial" panose="020B0604020202090204"/>
              <a:cs typeface="Arial" panose="020B0604020202090204"/>
            </a:endParaRPr>
          </a:p>
          <a:p>
            <a:pPr marL="19685">
              <a:lnSpc>
                <a:spcPct val="100000"/>
              </a:lnSpc>
              <a:spcBef>
                <a:spcPts val="1355"/>
              </a:spcBef>
            </a:pPr>
            <a:r>
              <a:rPr sz="1800" dirty="0">
                <a:solidFill>
                  <a:srgbClr val="6AA84F"/>
                </a:solidFill>
                <a:latin typeface="Arial" panose="020B0604020202090204"/>
                <a:cs typeface="Arial" panose="020B0604020202090204"/>
              </a:rPr>
              <a:t>5</a:t>
            </a:r>
            <a:endParaRPr sz="1800">
              <a:latin typeface="Arial" panose="020B0604020202090204"/>
              <a:cs typeface="Arial" panose="020B0604020202090204"/>
            </a:endParaRPr>
          </a:p>
        </p:txBody>
      </p:sp>
      <p:sp>
        <p:nvSpPr>
          <p:cNvPr id="55" name="object 41"/>
          <p:cNvSpPr txBox="1"/>
          <p:nvPr/>
        </p:nvSpPr>
        <p:spPr>
          <a:xfrm>
            <a:off x="7168744" y="5001316"/>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90204"/>
                <a:cs typeface="Arial" panose="020B0604020202090204"/>
              </a:rPr>
              <a:t>9</a:t>
            </a:r>
            <a:endParaRPr sz="1800">
              <a:latin typeface="Arial" panose="020B0604020202090204"/>
              <a:cs typeface="Arial" panose="020B0604020202090204"/>
            </a:endParaRPr>
          </a:p>
        </p:txBody>
      </p:sp>
      <p:grpSp>
        <p:nvGrpSpPr>
          <p:cNvPr id="56" name="object 42"/>
          <p:cNvGrpSpPr/>
          <p:nvPr/>
        </p:nvGrpSpPr>
        <p:grpSpPr>
          <a:xfrm>
            <a:off x="2940324" y="4229669"/>
            <a:ext cx="2132965" cy="808355"/>
            <a:chOff x="1470899" y="3267484"/>
            <a:chExt cx="2132965" cy="808355"/>
          </a:xfrm>
        </p:grpSpPr>
        <p:sp>
          <p:nvSpPr>
            <p:cNvPr id="57" name="object 43"/>
            <p:cNvSpPr/>
            <p:nvPr/>
          </p:nvSpPr>
          <p:spPr>
            <a:xfrm>
              <a:off x="1470899" y="3458020"/>
              <a:ext cx="1123950" cy="452120"/>
            </a:xfrm>
            <a:custGeom>
              <a:avLst/>
              <a:gdLst/>
              <a:ahLst/>
              <a:cxnLst/>
              <a:rect l="l" t="t" r="r" b="b"/>
              <a:pathLst>
                <a:path w="1123950" h="452120">
                  <a:moveTo>
                    <a:pt x="671594" y="226049"/>
                  </a:moveTo>
                  <a:lnTo>
                    <a:pt x="676187" y="180493"/>
                  </a:lnTo>
                  <a:lnTo>
                    <a:pt x="689359" y="138061"/>
                  </a:lnTo>
                  <a:lnTo>
                    <a:pt x="710200" y="99663"/>
                  </a:lnTo>
                  <a:lnTo>
                    <a:pt x="737803" y="66208"/>
                  </a:lnTo>
                  <a:lnTo>
                    <a:pt x="771258" y="38605"/>
                  </a:lnTo>
                  <a:lnTo>
                    <a:pt x="809656" y="17764"/>
                  </a:lnTo>
                  <a:lnTo>
                    <a:pt x="852088" y="4592"/>
                  </a:lnTo>
                  <a:lnTo>
                    <a:pt x="897644" y="0"/>
                  </a:lnTo>
                  <a:lnTo>
                    <a:pt x="941951" y="4383"/>
                  </a:lnTo>
                  <a:lnTo>
                    <a:pt x="984150" y="17207"/>
                  </a:lnTo>
                  <a:lnTo>
                    <a:pt x="1023057" y="37979"/>
                  </a:lnTo>
                  <a:lnTo>
                    <a:pt x="1057486" y="66208"/>
                  </a:lnTo>
                  <a:lnTo>
                    <a:pt x="1085715" y="100637"/>
                  </a:lnTo>
                  <a:lnTo>
                    <a:pt x="1106487" y="139544"/>
                  </a:lnTo>
                  <a:lnTo>
                    <a:pt x="1119311" y="181743"/>
                  </a:lnTo>
                  <a:lnTo>
                    <a:pt x="1123694" y="226049"/>
                  </a:lnTo>
                  <a:lnTo>
                    <a:pt x="1119102" y="271606"/>
                  </a:lnTo>
                  <a:lnTo>
                    <a:pt x="1105930" y="314038"/>
                  </a:lnTo>
                  <a:lnTo>
                    <a:pt x="1085089" y="352436"/>
                  </a:lnTo>
                  <a:lnTo>
                    <a:pt x="1057486" y="385891"/>
                  </a:lnTo>
                  <a:lnTo>
                    <a:pt x="1024031" y="413494"/>
                  </a:lnTo>
                  <a:lnTo>
                    <a:pt x="985633" y="434335"/>
                  </a:lnTo>
                  <a:lnTo>
                    <a:pt x="943201" y="447507"/>
                  </a:lnTo>
                  <a:lnTo>
                    <a:pt x="897644" y="452099"/>
                  </a:lnTo>
                  <a:lnTo>
                    <a:pt x="852088" y="447507"/>
                  </a:lnTo>
                  <a:lnTo>
                    <a:pt x="809656" y="434335"/>
                  </a:lnTo>
                  <a:lnTo>
                    <a:pt x="771258" y="413494"/>
                  </a:lnTo>
                  <a:lnTo>
                    <a:pt x="737803" y="385891"/>
                  </a:lnTo>
                  <a:lnTo>
                    <a:pt x="710200" y="352436"/>
                  </a:lnTo>
                  <a:lnTo>
                    <a:pt x="689359" y="314038"/>
                  </a:lnTo>
                  <a:lnTo>
                    <a:pt x="676187" y="271606"/>
                  </a:lnTo>
                  <a:lnTo>
                    <a:pt x="671594" y="226049"/>
                  </a:lnTo>
                  <a:close/>
                </a:path>
                <a:path w="1123950" h="452120">
                  <a:moveTo>
                    <a:pt x="0" y="226054"/>
                  </a:moveTo>
                  <a:lnTo>
                    <a:pt x="537899" y="226054"/>
                  </a:lnTo>
                </a:path>
              </a:pathLst>
            </a:custGeom>
            <a:ln w="19049">
              <a:solidFill>
                <a:srgbClr val="000000"/>
              </a:solidFill>
            </a:ln>
          </p:spPr>
          <p:txBody>
            <a:bodyPr wrap="square" lIns="0" tIns="0" rIns="0" bIns="0" rtlCol="0"/>
            <a:lstStyle/>
            <a:p>
              <a:endParaRPr/>
            </a:p>
          </p:txBody>
        </p:sp>
        <p:pic>
          <p:nvPicPr>
            <p:cNvPr id="58" name="object 44"/>
            <p:cNvPicPr/>
            <p:nvPr/>
          </p:nvPicPr>
          <p:blipFill>
            <a:blip r:embed="rId2" cstate="print"/>
            <a:stretch>
              <a:fillRect/>
            </a:stretch>
          </p:blipFill>
          <p:spPr>
            <a:xfrm>
              <a:off x="1999274" y="3643084"/>
              <a:ext cx="105500" cy="81980"/>
            </a:xfrm>
            <a:prstGeom prst="rect">
              <a:avLst/>
            </a:prstGeom>
          </p:spPr>
        </p:pic>
        <p:sp>
          <p:nvSpPr>
            <p:cNvPr id="59" name="object 45"/>
            <p:cNvSpPr/>
            <p:nvPr/>
          </p:nvSpPr>
          <p:spPr>
            <a:xfrm>
              <a:off x="2945584" y="3308475"/>
              <a:ext cx="538480" cy="0"/>
            </a:xfrm>
            <a:custGeom>
              <a:avLst/>
              <a:gdLst/>
              <a:ahLst/>
              <a:cxnLst/>
              <a:rect l="l" t="t" r="r" b="b"/>
              <a:pathLst>
                <a:path w="538479">
                  <a:moveTo>
                    <a:pt x="0" y="0"/>
                  </a:moveTo>
                  <a:lnTo>
                    <a:pt x="537899" y="0"/>
                  </a:lnTo>
                </a:path>
              </a:pathLst>
            </a:custGeom>
            <a:ln w="19049">
              <a:solidFill>
                <a:srgbClr val="000000"/>
              </a:solidFill>
            </a:ln>
          </p:spPr>
          <p:txBody>
            <a:bodyPr wrap="square" lIns="0" tIns="0" rIns="0" bIns="0" rtlCol="0"/>
            <a:lstStyle/>
            <a:p>
              <a:endParaRPr/>
            </a:p>
          </p:txBody>
        </p:sp>
        <p:pic>
          <p:nvPicPr>
            <p:cNvPr id="60" name="object 46"/>
            <p:cNvPicPr/>
            <p:nvPr/>
          </p:nvPicPr>
          <p:blipFill>
            <a:blip r:embed="rId5" cstate="print"/>
            <a:stretch>
              <a:fillRect/>
            </a:stretch>
          </p:blipFill>
          <p:spPr>
            <a:xfrm>
              <a:off x="3473959" y="3267484"/>
              <a:ext cx="105500" cy="81980"/>
            </a:xfrm>
            <a:prstGeom prst="rect">
              <a:avLst/>
            </a:prstGeom>
          </p:spPr>
        </p:pic>
        <p:sp>
          <p:nvSpPr>
            <p:cNvPr id="61" name="object 47"/>
            <p:cNvSpPr/>
            <p:nvPr/>
          </p:nvSpPr>
          <p:spPr>
            <a:xfrm>
              <a:off x="2560633" y="3309641"/>
              <a:ext cx="947419" cy="725170"/>
            </a:xfrm>
            <a:custGeom>
              <a:avLst/>
              <a:gdLst/>
              <a:ahLst/>
              <a:cxnLst/>
              <a:rect l="l" t="t" r="r" b="b"/>
              <a:pathLst>
                <a:path w="947420" h="725170">
                  <a:moveTo>
                    <a:pt x="0" y="215999"/>
                  </a:moveTo>
                  <a:lnTo>
                    <a:pt x="373799" y="0"/>
                  </a:lnTo>
                </a:path>
                <a:path w="947420" h="725170">
                  <a:moveTo>
                    <a:pt x="409279" y="724818"/>
                  </a:moveTo>
                  <a:lnTo>
                    <a:pt x="947179" y="724818"/>
                  </a:lnTo>
                </a:path>
              </a:pathLst>
            </a:custGeom>
            <a:ln w="19049">
              <a:solidFill>
                <a:srgbClr val="000000"/>
              </a:solidFill>
            </a:ln>
          </p:spPr>
          <p:txBody>
            <a:bodyPr wrap="square" lIns="0" tIns="0" rIns="0" bIns="0" rtlCol="0"/>
            <a:lstStyle/>
            <a:p>
              <a:endParaRPr/>
            </a:p>
          </p:txBody>
        </p:sp>
        <p:pic>
          <p:nvPicPr>
            <p:cNvPr id="62" name="object 48"/>
            <p:cNvPicPr/>
            <p:nvPr/>
          </p:nvPicPr>
          <p:blipFill>
            <a:blip r:embed="rId2" cstate="print"/>
            <a:stretch>
              <a:fillRect/>
            </a:stretch>
          </p:blipFill>
          <p:spPr>
            <a:xfrm>
              <a:off x="3498288" y="3993469"/>
              <a:ext cx="105500" cy="81981"/>
            </a:xfrm>
            <a:prstGeom prst="rect">
              <a:avLst/>
            </a:prstGeom>
          </p:spPr>
        </p:pic>
        <p:sp>
          <p:nvSpPr>
            <p:cNvPr id="63" name="object 49"/>
            <p:cNvSpPr/>
            <p:nvPr/>
          </p:nvSpPr>
          <p:spPr>
            <a:xfrm>
              <a:off x="2567919" y="3801540"/>
              <a:ext cx="391795" cy="226695"/>
            </a:xfrm>
            <a:custGeom>
              <a:avLst/>
              <a:gdLst/>
              <a:ahLst/>
              <a:cxnLst/>
              <a:rect l="l" t="t" r="r" b="b"/>
              <a:pathLst>
                <a:path w="391794" h="226695">
                  <a:moveTo>
                    <a:pt x="0" y="0"/>
                  </a:moveTo>
                  <a:lnTo>
                    <a:pt x="391799" y="226199"/>
                  </a:lnTo>
                </a:path>
              </a:pathLst>
            </a:custGeom>
            <a:ln w="19049">
              <a:solidFill>
                <a:srgbClr val="000000"/>
              </a:solidFill>
            </a:ln>
          </p:spPr>
          <p:txBody>
            <a:bodyPr wrap="square" lIns="0" tIns="0" rIns="0" bIns="0" rtlCol="0"/>
            <a:lstStyle/>
            <a:p>
              <a:endParaRPr/>
            </a:p>
          </p:txBody>
        </p:sp>
      </p:grpSp>
      <p:sp>
        <p:nvSpPr>
          <p:cNvPr id="64" name="object 50"/>
          <p:cNvSpPr txBox="1"/>
          <p:nvPr/>
        </p:nvSpPr>
        <p:spPr>
          <a:xfrm>
            <a:off x="2577200" y="3096305"/>
            <a:ext cx="2667635" cy="1845945"/>
          </a:xfrm>
          <a:prstGeom prst="rect">
            <a:avLst/>
          </a:prstGeom>
        </p:spPr>
        <p:txBody>
          <a:bodyPr vert="horz" wrap="square" lIns="0" tIns="12700" rIns="0" bIns="0" rtlCol="0">
            <a:spAutoFit/>
          </a:bodyPr>
          <a:lstStyle/>
          <a:p>
            <a:pPr marL="563880">
              <a:lnSpc>
                <a:spcPct val="100000"/>
              </a:lnSpc>
              <a:spcBef>
                <a:spcPts val="100"/>
              </a:spcBef>
            </a:pPr>
            <a:r>
              <a:rPr sz="1800" dirty="0">
                <a:solidFill>
                  <a:srgbClr val="CC4125"/>
                </a:solidFill>
                <a:latin typeface="Arial" panose="020B0604020202090204"/>
                <a:cs typeface="Arial" panose="020B0604020202090204"/>
              </a:rPr>
              <a:t>2</a:t>
            </a:r>
            <a:endParaRPr sz="1800">
              <a:latin typeface="Arial" panose="020B0604020202090204"/>
              <a:cs typeface="Arial" panose="020B0604020202090204"/>
            </a:endParaRPr>
          </a:p>
          <a:p>
            <a:pPr>
              <a:lnSpc>
                <a:spcPct val="100000"/>
              </a:lnSpc>
              <a:spcBef>
                <a:spcPts val="45"/>
              </a:spcBef>
            </a:pPr>
            <a:endParaRPr sz="1550">
              <a:latin typeface="Arial" panose="020B0604020202090204"/>
              <a:cs typeface="Arial" panose="020B0604020202090204"/>
            </a:endParaRPr>
          </a:p>
          <a:p>
            <a:pPr marL="12700">
              <a:lnSpc>
                <a:spcPct val="100000"/>
              </a:lnSpc>
            </a:pPr>
            <a:r>
              <a:rPr sz="1800" b="1" dirty="0">
                <a:latin typeface="Arial" panose="020B0604020202090204"/>
                <a:cs typeface="Arial" panose="020B0604020202090204"/>
              </a:rPr>
              <a:t>copy</a:t>
            </a:r>
            <a:r>
              <a:rPr sz="1800" b="1" spc="-25" dirty="0">
                <a:latin typeface="Arial" panose="020B0604020202090204"/>
                <a:cs typeface="Arial" panose="020B0604020202090204"/>
              </a:rPr>
              <a:t> </a:t>
            </a:r>
            <a:r>
              <a:rPr sz="1800" dirty="0">
                <a:latin typeface="Arial" panose="020B0604020202090204"/>
                <a:cs typeface="Arial" panose="020B0604020202090204"/>
              </a:rPr>
              <a:t>gate:</a:t>
            </a:r>
            <a:r>
              <a:rPr sz="1800" spc="-30" dirty="0">
                <a:latin typeface="Arial" panose="020B0604020202090204"/>
                <a:cs typeface="Arial" panose="020B0604020202090204"/>
              </a:rPr>
              <a:t> </a:t>
            </a:r>
            <a:r>
              <a:rPr sz="1800" dirty="0">
                <a:latin typeface="Arial" panose="020B0604020202090204"/>
                <a:cs typeface="Arial" panose="020B0604020202090204"/>
              </a:rPr>
              <a:t>gradient</a:t>
            </a:r>
            <a:r>
              <a:rPr sz="1800" spc="-25" dirty="0">
                <a:latin typeface="Arial" panose="020B0604020202090204"/>
                <a:cs typeface="Arial" panose="020B0604020202090204"/>
              </a:rPr>
              <a:t> </a:t>
            </a:r>
            <a:r>
              <a:rPr sz="1800" spc="-10" dirty="0">
                <a:latin typeface="Arial" panose="020B0604020202090204"/>
                <a:cs typeface="Arial" panose="020B0604020202090204"/>
              </a:rPr>
              <a:t>adder</a:t>
            </a:r>
            <a:endParaRPr sz="1800">
              <a:latin typeface="Arial" panose="020B0604020202090204"/>
              <a:cs typeface="Arial" panose="020B0604020202090204"/>
            </a:endParaRPr>
          </a:p>
          <a:p>
            <a:pPr marL="2056765">
              <a:lnSpc>
                <a:spcPct val="100000"/>
              </a:lnSpc>
              <a:spcBef>
                <a:spcPts val="545"/>
              </a:spcBef>
            </a:pPr>
            <a:r>
              <a:rPr sz="1800" dirty="0">
                <a:solidFill>
                  <a:srgbClr val="6AA84F"/>
                </a:solidFill>
                <a:latin typeface="Arial" panose="020B0604020202090204"/>
                <a:cs typeface="Arial" panose="020B0604020202090204"/>
              </a:rPr>
              <a:t>7</a:t>
            </a:r>
            <a:endParaRPr sz="1800">
              <a:latin typeface="Arial" panose="020B0604020202090204"/>
              <a:cs typeface="Arial" panose="020B0604020202090204"/>
            </a:endParaRPr>
          </a:p>
          <a:p>
            <a:pPr marL="556260">
              <a:lnSpc>
                <a:spcPct val="100000"/>
              </a:lnSpc>
              <a:spcBef>
                <a:spcPts val="880"/>
              </a:spcBef>
            </a:pPr>
            <a:r>
              <a:rPr sz="1800" dirty="0">
                <a:solidFill>
                  <a:srgbClr val="6AA84F"/>
                </a:solidFill>
                <a:latin typeface="Arial" panose="020B0604020202090204"/>
                <a:cs typeface="Arial" panose="020B0604020202090204"/>
              </a:rPr>
              <a:t>7</a:t>
            </a:r>
            <a:endParaRPr sz="1800">
              <a:latin typeface="Arial" panose="020B0604020202090204"/>
              <a:cs typeface="Arial" panose="020B0604020202090204"/>
            </a:endParaRPr>
          </a:p>
          <a:p>
            <a:pPr marL="250190">
              <a:lnSpc>
                <a:spcPct val="100000"/>
              </a:lnSpc>
              <a:spcBef>
                <a:spcPts val="275"/>
              </a:spcBef>
            </a:pPr>
            <a:r>
              <a:rPr sz="1800" spc="-10" dirty="0">
                <a:solidFill>
                  <a:srgbClr val="CC4125"/>
                </a:solidFill>
                <a:latin typeface="Arial" panose="020B0604020202090204"/>
                <a:cs typeface="Arial" panose="020B0604020202090204"/>
              </a:rPr>
              <a:t>4+2=6</a:t>
            </a:r>
            <a:endParaRPr sz="1800">
              <a:latin typeface="Arial" panose="020B0604020202090204"/>
              <a:cs typeface="Arial" panose="020B0604020202090204"/>
            </a:endParaRPr>
          </a:p>
        </p:txBody>
      </p:sp>
      <p:sp>
        <p:nvSpPr>
          <p:cNvPr id="65" name="object 51"/>
          <p:cNvSpPr txBox="1"/>
          <p:nvPr/>
        </p:nvSpPr>
        <p:spPr>
          <a:xfrm>
            <a:off x="4613810" y="4156475"/>
            <a:ext cx="184785" cy="785495"/>
          </a:xfrm>
          <a:prstGeom prst="rect">
            <a:avLst/>
          </a:prstGeom>
        </p:spPr>
        <p:txBody>
          <a:bodyPr vert="horz" wrap="square" lIns="0" tIns="118110" rIns="0" bIns="0" rtlCol="0">
            <a:spAutoFit/>
          </a:bodyPr>
          <a:lstStyle/>
          <a:p>
            <a:pPr marL="12700">
              <a:lnSpc>
                <a:spcPct val="100000"/>
              </a:lnSpc>
              <a:spcBef>
                <a:spcPts val="930"/>
              </a:spcBef>
            </a:pPr>
            <a:r>
              <a:rPr sz="1800" dirty="0">
                <a:solidFill>
                  <a:srgbClr val="CC4125"/>
                </a:solidFill>
                <a:latin typeface="Arial" panose="020B0604020202090204"/>
                <a:cs typeface="Arial" panose="020B0604020202090204"/>
              </a:rPr>
              <a:t>4</a:t>
            </a:r>
            <a:endParaRPr sz="1800">
              <a:latin typeface="Arial" panose="020B0604020202090204"/>
              <a:cs typeface="Arial" panose="020B0604020202090204"/>
            </a:endParaRPr>
          </a:p>
          <a:p>
            <a:pPr marL="44450">
              <a:lnSpc>
                <a:spcPct val="100000"/>
              </a:lnSpc>
              <a:spcBef>
                <a:spcPts val="830"/>
              </a:spcBef>
            </a:pPr>
            <a:r>
              <a:rPr sz="1800" dirty="0">
                <a:solidFill>
                  <a:srgbClr val="6AA84F"/>
                </a:solidFill>
                <a:latin typeface="Arial" panose="020B0604020202090204"/>
                <a:cs typeface="Arial" panose="020B0604020202090204"/>
              </a:rPr>
              <a:t>7</a:t>
            </a:r>
            <a:endParaRPr sz="1800">
              <a:latin typeface="Arial" panose="020B0604020202090204"/>
              <a:cs typeface="Arial" panose="020B0604020202090204"/>
            </a:endParaRPr>
          </a:p>
        </p:txBody>
      </p:sp>
      <p:sp>
        <p:nvSpPr>
          <p:cNvPr id="66" name="object 52"/>
          <p:cNvSpPr txBox="1"/>
          <p:nvPr/>
        </p:nvSpPr>
        <p:spPr>
          <a:xfrm>
            <a:off x="4648834" y="4971675"/>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90204"/>
                <a:cs typeface="Arial" panose="020B0604020202090204"/>
              </a:rPr>
              <a:t>2</a:t>
            </a:r>
            <a:endParaRPr sz="1800">
              <a:latin typeface="Arial" panose="020B0604020202090204"/>
              <a:cs typeface="Arial" panose="020B060402020209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p:bldP spid="41" grpId="0"/>
      <p:bldP spid="42" grpId="0"/>
      <p:bldP spid="43" grpId="0"/>
      <p:bldP spid="44" grpId="0"/>
      <p:bldP spid="52" grpId="0"/>
      <p:bldP spid="53" grpId="0"/>
      <p:bldP spid="54" grpId="0"/>
      <p:bldP spid="5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p>
        </p:txBody>
      </p:sp>
      <p:grpSp>
        <p:nvGrpSpPr>
          <p:cNvPr id="3" name="object 2"/>
          <p:cNvGrpSpPr/>
          <p:nvPr/>
        </p:nvGrpSpPr>
        <p:grpSpPr>
          <a:xfrm>
            <a:off x="7315200" y="1317307"/>
            <a:ext cx="2946400" cy="4223385"/>
            <a:chOff x="5962627" y="74075"/>
            <a:chExt cx="2946400" cy="4223385"/>
          </a:xfrm>
        </p:grpSpPr>
        <p:pic>
          <p:nvPicPr>
            <p:cNvPr id="4" name="object 3"/>
            <p:cNvPicPr/>
            <p:nvPr/>
          </p:nvPicPr>
          <p:blipFill>
            <a:blip r:embed="rId2"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a:endParaRPr/>
            </a:p>
          </p:txBody>
        </p:sp>
        <p:sp>
          <p:nvSpPr>
            <p:cNvPr id="6" name="object 5"/>
            <p:cNvSpPr/>
            <p:nvPr/>
          </p:nvSpPr>
          <p:spPr>
            <a:xfrm>
              <a:off x="6042574" y="1754424"/>
              <a:ext cx="2857500" cy="2533015"/>
            </a:xfrm>
            <a:custGeom>
              <a:avLst/>
              <a:gdLst/>
              <a:ahLst/>
              <a:cxnLst/>
              <a:rect l="l" t="t" r="r" b="b"/>
              <a:pathLst>
                <a:path w="2857500" h="2533015">
                  <a:moveTo>
                    <a:pt x="0" y="0"/>
                  </a:moveTo>
                  <a:lnTo>
                    <a:pt x="2856899" y="0"/>
                  </a:lnTo>
                  <a:lnTo>
                    <a:pt x="2856899" y="2532899"/>
                  </a:lnTo>
                  <a:lnTo>
                    <a:pt x="0" y="2532899"/>
                  </a:lnTo>
                  <a:lnTo>
                    <a:pt x="0" y="0"/>
                  </a:lnTo>
                  <a:close/>
                </a:path>
              </a:pathLst>
            </a:custGeom>
            <a:ln w="19049">
              <a:solidFill>
                <a:srgbClr val="FF0000"/>
              </a:solidFill>
            </a:ln>
          </p:spPr>
          <p:txBody>
            <a:bodyPr wrap="square" lIns="0" tIns="0" rIns="0" bIns="0" rtlCol="0"/>
            <a:lstStyle/>
            <a:p>
              <a:endParaRPr/>
            </a:p>
          </p:txBody>
        </p:sp>
      </p:grpSp>
      <p:grpSp>
        <p:nvGrpSpPr>
          <p:cNvPr id="7" name="object 7"/>
          <p:cNvGrpSpPr/>
          <p:nvPr/>
        </p:nvGrpSpPr>
        <p:grpSpPr>
          <a:xfrm>
            <a:off x="1679549" y="2534401"/>
            <a:ext cx="3748404" cy="2279015"/>
            <a:chOff x="326976" y="1291169"/>
            <a:chExt cx="3748404" cy="2279015"/>
          </a:xfrm>
        </p:grpSpPr>
        <p:pic>
          <p:nvPicPr>
            <p:cNvPr id="8" name="object 8"/>
            <p:cNvPicPr/>
            <p:nvPr/>
          </p:nvPicPr>
          <p:blipFill>
            <a:blip r:embed="rId3" cstate="print"/>
            <a:stretch>
              <a:fillRect/>
            </a:stretch>
          </p:blipFill>
          <p:spPr>
            <a:xfrm>
              <a:off x="326976" y="1291169"/>
              <a:ext cx="3059421" cy="2278414"/>
            </a:xfrm>
            <a:prstGeom prst="rect">
              <a:avLst/>
            </a:prstGeom>
          </p:spPr>
        </p:pic>
        <p:pic>
          <p:nvPicPr>
            <p:cNvPr id="9" name="object 9"/>
            <p:cNvPicPr/>
            <p:nvPr/>
          </p:nvPicPr>
          <p:blipFill>
            <a:blip r:embed="rId4" cstate="print"/>
            <a:stretch>
              <a:fillRect/>
            </a:stretch>
          </p:blipFill>
          <p:spPr>
            <a:xfrm>
              <a:off x="3743079" y="2680446"/>
              <a:ext cx="332083" cy="277855"/>
            </a:xfrm>
            <a:prstGeom prst="rect">
              <a:avLst/>
            </a:prstGeom>
          </p:spPr>
        </p:pic>
        <p:sp>
          <p:nvSpPr>
            <p:cNvPr id="10"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3488513" y="2745367"/>
              <a:ext cx="151874" cy="137607"/>
            </a:xfrm>
            <a:prstGeom prst="rect">
              <a:avLst/>
            </a:prstGeom>
          </p:spPr>
        </p:pic>
      </p:grpSp>
      <p:sp>
        <p:nvSpPr>
          <p:cNvPr id="12" name="object 12"/>
          <p:cNvSpPr txBox="1"/>
          <p:nvPr/>
        </p:nvSpPr>
        <p:spPr>
          <a:xfrm>
            <a:off x="5671598" y="1912379"/>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Forward</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pass: </a:t>
            </a:r>
            <a:r>
              <a:rPr sz="1600" dirty="0">
                <a:solidFill>
                  <a:srgbClr val="0000FF"/>
                </a:solidFill>
                <a:latin typeface="Arial" panose="020B0604020202090204"/>
                <a:cs typeface="Arial" panose="020B0604020202090204"/>
              </a:rPr>
              <a:t>Compute</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output</a:t>
            </a:r>
            <a:endParaRPr sz="1600">
              <a:latin typeface="Arial" panose="020B0604020202090204"/>
              <a:cs typeface="Arial" panose="020B0604020202090204"/>
            </a:endParaRPr>
          </a:p>
        </p:txBody>
      </p:sp>
      <p:sp>
        <p:nvSpPr>
          <p:cNvPr id="13" name="object 13"/>
          <p:cNvSpPr txBox="1"/>
          <p:nvPr/>
        </p:nvSpPr>
        <p:spPr>
          <a:xfrm>
            <a:off x="5716048" y="3872829"/>
            <a:ext cx="145923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FF0000"/>
                </a:solidFill>
                <a:latin typeface="Arial" panose="020B0604020202090204"/>
                <a:cs typeface="Arial" panose="020B0604020202090204"/>
              </a:rPr>
              <a:t>Backward</a:t>
            </a:r>
            <a:r>
              <a:rPr sz="1600" spc="-40" dirty="0">
                <a:solidFill>
                  <a:srgbClr val="FF0000"/>
                </a:solidFill>
                <a:latin typeface="Arial" panose="020B0604020202090204"/>
                <a:cs typeface="Arial" panose="020B0604020202090204"/>
              </a:rPr>
              <a:t> </a:t>
            </a:r>
            <a:r>
              <a:rPr sz="1600" spc="-10" dirty="0">
                <a:solidFill>
                  <a:srgbClr val="FF0000"/>
                </a:solidFill>
                <a:latin typeface="Arial" panose="020B0604020202090204"/>
                <a:cs typeface="Arial" panose="020B0604020202090204"/>
              </a:rPr>
              <a:t>pass: </a:t>
            </a:r>
            <a:r>
              <a:rPr sz="1600" dirty="0">
                <a:solidFill>
                  <a:srgbClr val="FF0000"/>
                </a:solidFill>
                <a:latin typeface="Arial" panose="020B0604020202090204"/>
                <a:cs typeface="Arial" panose="020B0604020202090204"/>
              </a:rPr>
              <a:t>Compute</a:t>
            </a:r>
            <a:r>
              <a:rPr sz="1600" spc="-35" dirty="0">
                <a:solidFill>
                  <a:srgbClr val="FF0000"/>
                </a:solidFill>
                <a:latin typeface="Arial" panose="020B0604020202090204"/>
                <a:cs typeface="Arial" panose="020B0604020202090204"/>
              </a:rPr>
              <a:t> </a:t>
            </a:r>
            <a:r>
              <a:rPr sz="1600" spc="-10" dirty="0">
                <a:solidFill>
                  <a:srgbClr val="FF0000"/>
                </a:solidFill>
                <a:latin typeface="Arial" panose="020B0604020202090204"/>
                <a:cs typeface="Arial" panose="020B0604020202090204"/>
              </a:rPr>
              <a:t>grads</a:t>
            </a:r>
            <a:endParaRPr sz="1600">
              <a:latin typeface="Arial" panose="020B0604020202090204"/>
              <a:cs typeface="Arial" panose="020B06040202020902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p>
        </p:txBody>
      </p:sp>
      <p:grpSp>
        <p:nvGrpSpPr>
          <p:cNvPr id="3" name="object 2"/>
          <p:cNvGrpSpPr/>
          <p:nvPr/>
        </p:nvGrpSpPr>
        <p:grpSpPr>
          <a:xfrm>
            <a:off x="7315200" y="1331277"/>
            <a:ext cx="2946400" cy="4195445"/>
            <a:chOff x="5962627" y="74075"/>
            <a:chExt cx="2946400" cy="4195445"/>
          </a:xfrm>
        </p:grpSpPr>
        <p:pic>
          <p:nvPicPr>
            <p:cNvPr id="4" name="object 3"/>
            <p:cNvPicPr/>
            <p:nvPr/>
          </p:nvPicPr>
          <p:blipFill>
            <a:blip r:embed="rId2"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a:endParaRPr/>
            </a:p>
          </p:txBody>
        </p:sp>
        <p:sp>
          <p:nvSpPr>
            <p:cNvPr id="6" name="object 5"/>
            <p:cNvSpPr/>
            <p:nvPr/>
          </p:nvSpPr>
          <p:spPr>
            <a:xfrm>
              <a:off x="6042574" y="1754424"/>
              <a:ext cx="2857500" cy="298450"/>
            </a:xfrm>
            <a:custGeom>
              <a:avLst/>
              <a:gdLst/>
              <a:ahLst/>
              <a:cxnLst/>
              <a:rect l="l" t="t" r="r" b="b"/>
              <a:pathLst>
                <a:path w="2857500" h="298450">
                  <a:moveTo>
                    <a:pt x="0" y="0"/>
                  </a:moveTo>
                  <a:lnTo>
                    <a:pt x="2856899" y="0"/>
                  </a:lnTo>
                  <a:lnTo>
                    <a:pt x="2856899" y="298199"/>
                  </a:lnTo>
                  <a:lnTo>
                    <a:pt x="0" y="298199"/>
                  </a:lnTo>
                  <a:lnTo>
                    <a:pt x="0" y="0"/>
                  </a:lnTo>
                  <a:close/>
                </a:path>
              </a:pathLst>
            </a:custGeom>
            <a:ln w="19049">
              <a:solidFill>
                <a:srgbClr val="FF0000"/>
              </a:solidFill>
            </a:ln>
          </p:spPr>
          <p:txBody>
            <a:bodyPr wrap="square" lIns="0" tIns="0" rIns="0" bIns="0" rtlCol="0"/>
            <a:lstStyle/>
            <a:p>
              <a:endParaRPr/>
            </a:p>
          </p:txBody>
        </p:sp>
      </p:grpSp>
      <p:grpSp>
        <p:nvGrpSpPr>
          <p:cNvPr id="7" name="object 7"/>
          <p:cNvGrpSpPr/>
          <p:nvPr/>
        </p:nvGrpSpPr>
        <p:grpSpPr>
          <a:xfrm>
            <a:off x="1679549" y="2548371"/>
            <a:ext cx="3782060" cy="2279015"/>
            <a:chOff x="326976" y="1291169"/>
            <a:chExt cx="3782060" cy="2279015"/>
          </a:xfrm>
        </p:grpSpPr>
        <p:pic>
          <p:nvPicPr>
            <p:cNvPr id="8" name="object 8"/>
            <p:cNvPicPr/>
            <p:nvPr/>
          </p:nvPicPr>
          <p:blipFill>
            <a:blip r:embed="rId3" cstate="print"/>
            <a:stretch>
              <a:fillRect/>
            </a:stretch>
          </p:blipFill>
          <p:spPr>
            <a:xfrm>
              <a:off x="326976" y="1291169"/>
              <a:ext cx="3059421" cy="2278414"/>
            </a:xfrm>
            <a:prstGeom prst="rect">
              <a:avLst/>
            </a:prstGeom>
          </p:spPr>
        </p:pic>
        <p:pic>
          <p:nvPicPr>
            <p:cNvPr id="9" name="object 9"/>
            <p:cNvPicPr/>
            <p:nvPr/>
          </p:nvPicPr>
          <p:blipFill>
            <a:blip r:embed="rId4" cstate="print"/>
            <a:stretch>
              <a:fillRect/>
            </a:stretch>
          </p:blipFill>
          <p:spPr>
            <a:xfrm>
              <a:off x="3743079" y="2680446"/>
              <a:ext cx="332083" cy="277855"/>
            </a:xfrm>
            <a:prstGeom prst="rect">
              <a:avLst/>
            </a:prstGeom>
          </p:spPr>
        </p:pic>
        <p:sp>
          <p:nvSpPr>
            <p:cNvPr id="10"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3488513" y="2745367"/>
              <a:ext cx="151874" cy="137607"/>
            </a:xfrm>
            <a:prstGeom prst="rect">
              <a:avLst/>
            </a:prstGeom>
          </p:spPr>
        </p:pic>
        <p:sp>
          <p:nvSpPr>
            <p:cNvPr id="12" name="object 12"/>
            <p:cNvSpPr/>
            <p:nvPr/>
          </p:nvSpPr>
          <p:spPr>
            <a:xfrm>
              <a:off x="3771075" y="2514449"/>
              <a:ext cx="328295" cy="546100"/>
            </a:xfrm>
            <a:custGeom>
              <a:avLst/>
              <a:gdLst/>
              <a:ahLst/>
              <a:cxnLst/>
              <a:rect l="l" t="t" r="r" b="b"/>
              <a:pathLst>
                <a:path w="328295" h="546100">
                  <a:moveTo>
                    <a:pt x="0" y="0"/>
                  </a:moveTo>
                  <a:lnTo>
                    <a:pt x="328199" y="0"/>
                  </a:lnTo>
                  <a:lnTo>
                    <a:pt x="328199" y="545999"/>
                  </a:lnTo>
                  <a:lnTo>
                    <a:pt x="0" y="545999"/>
                  </a:lnTo>
                  <a:lnTo>
                    <a:pt x="0" y="0"/>
                  </a:lnTo>
                  <a:close/>
                </a:path>
              </a:pathLst>
            </a:custGeom>
            <a:ln w="19049">
              <a:solidFill>
                <a:srgbClr val="FF0000"/>
              </a:solidFill>
            </a:ln>
          </p:spPr>
          <p:txBody>
            <a:bodyPr wrap="square" lIns="0" tIns="0" rIns="0" bIns="0" rtlCol="0"/>
            <a:lstStyle/>
            <a:p>
              <a:endParaRPr/>
            </a:p>
          </p:txBody>
        </p:sp>
      </p:grpSp>
      <p:sp>
        <p:nvSpPr>
          <p:cNvPr id="13" name="object 13"/>
          <p:cNvSpPr txBox="1"/>
          <p:nvPr/>
        </p:nvSpPr>
        <p:spPr>
          <a:xfrm>
            <a:off x="5671598" y="1926349"/>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Forward</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pass: </a:t>
            </a:r>
            <a:r>
              <a:rPr sz="1600" dirty="0">
                <a:solidFill>
                  <a:srgbClr val="0000FF"/>
                </a:solidFill>
                <a:latin typeface="Arial" panose="020B0604020202090204"/>
                <a:cs typeface="Arial" panose="020B0604020202090204"/>
              </a:rPr>
              <a:t>Compute</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output</a:t>
            </a:r>
            <a:endParaRPr sz="1600">
              <a:latin typeface="Arial" panose="020B0604020202090204"/>
              <a:cs typeface="Arial" panose="020B0604020202090204"/>
            </a:endParaRPr>
          </a:p>
        </p:txBody>
      </p:sp>
      <p:sp>
        <p:nvSpPr>
          <p:cNvPr id="14" name="object 14"/>
          <p:cNvSpPr txBox="1"/>
          <p:nvPr/>
        </p:nvSpPr>
        <p:spPr>
          <a:xfrm>
            <a:off x="6190273" y="3009173"/>
            <a:ext cx="97409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90204"/>
                <a:cs typeface="Arial" panose="020B0604020202090204"/>
              </a:rPr>
              <a:t>Base</a:t>
            </a:r>
            <a:r>
              <a:rPr sz="1600" spc="-20" dirty="0">
                <a:solidFill>
                  <a:srgbClr val="FF0000"/>
                </a:solidFill>
                <a:latin typeface="Arial" panose="020B0604020202090204"/>
                <a:cs typeface="Arial" panose="020B0604020202090204"/>
              </a:rPr>
              <a:t> case</a:t>
            </a:r>
            <a:endParaRPr sz="1600">
              <a:latin typeface="Arial" panose="020B0604020202090204"/>
              <a:cs typeface="Arial" panose="020B060402020209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p>
        </p:txBody>
      </p:sp>
      <p:grpSp>
        <p:nvGrpSpPr>
          <p:cNvPr id="3" name="object 2"/>
          <p:cNvGrpSpPr/>
          <p:nvPr/>
        </p:nvGrpSpPr>
        <p:grpSpPr>
          <a:xfrm>
            <a:off x="7312051" y="1295400"/>
            <a:ext cx="2946400" cy="4195445"/>
            <a:chOff x="5962627" y="74075"/>
            <a:chExt cx="2946400" cy="4195445"/>
          </a:xfrm>
        </p:grpSpPr>
        <p:pic>
          <p:nvPicPr>
            <p:cNvPr id="4" name="object 3"/>
            <p:cNvPicPr/>
            <p:nvPr/>
          </p:nvPicPr>
          <p:blipFill>
            <a:blip r:embed="rId2"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a:endParaRPr/>
            </a:p>
          </p:txBody>
        </p:sp>
        <p:sp>
          <p:nvSpPr>
            <p:cNvPr id="6" name="object 5"/>
            <p:cNvSpPr/>
            <p:nvPr/>
          </p:nvSpPr>
          <p:spPr>
            <a:xfrm>
              <a:off x="6042574" y="1280749"/>
              <a:ext cx="2857500" cy="1045210"/>
            </a:xfrm>
            <a:custGeom>
              <a:avLst/>
              <a:gdLst/>
              <a:ahLst/>
              <a:cxnLst/>
              <a:rect l="l" t="t" r="r" b="b"/>
              <a:pathLst>
                <a:path w="2857500" h="1045210">
                  <a:moveTo>
                    <a:pt x="0" y="746734"/>
                  </a:moveTo>
                  <a:lnTo>
                    <a:pt x="2856899" y="746734"/>
                  </a:lnTo>
                  <a:lnTo>
                    <a:pt x="2856899" y="1044934"/>
                  </a:lnTo>
                  <a:lnTo>
                    <a:pt x="0" y="1044934"/>
                  </a:lnTo>
                  <a:lnTo>
                    <a:pt x="0" y="746734"/>
                  </a:lnTo>
                  <a:close/>
                </a:path>
                <a:path w="2857500" h="1045210">
                  <a:moveTo>
                    <a:pt x="32399" y="0"/>
                  </a:moveTo>
                  <a:lnTo>
                    <a:pt x="1448999" y="0"/>
                  </a:lnTo>
                  <a:lnTo>
                    <a:pt x="1448999" y="298199"/>
                  </a:lnTo>
                  <a:lnTo>
                    <a:pt x="32399" y="298199"/>
                  </a:lnTo>
                  <a:lnTo>
                    <a:pt x="32399" y="0"/>
                  </a:lnTo>
                  <a:close/>
                </a:path>
              </a:pathLst>
            </a:custGeom>
            <a:ln w="19049">
              <a:solidFill>
                <a:srgbClr val="FF0000"/>
              </a:solidFill>
            </a:ln>
          </p:spPr>
          <p:txBody>
            <a:bodyPr wrap="square" lIns="0" tIns="0" rIns="0" bIns="0" rtlCol="0"/>
            <a:lstStyle/>
            <a:p>
              <a:endParaRPr/>
            </a:p>
          </p:txBody>
        </p:sp>
      </p:grpSp>
      <p:grpSp>
        <p:nvGrpSpPr>
          <p:cNvPr id="7" name="object 7"/>
          <p:cNvGrpSpPr/>
          <p:nvPr/>
        </p:nvGrpSpPr>
        <p:grpSpPr>
          <a:xfrm>
            <a:off x="1676400" y="2512494"/>
            <a:ext cx="3748404" cy="2279015"/>
            <a:chOff x="326976" y="1291169"/>
            <a:chExt cx="3748404" cy="2279015"/>
          </a:xfrm>
        </p:grpSpPr>
        <p:pic>
          <p:nvPicPr>
            <p:cNvPr id="8" name="object 8"/>
            <p:cNvPicPr/>
            <p:nvPr/>
          </p:nvPicPr>
          <p:blipFill>
            <a:blip r:embed="rId3" cstate="print"/>
            <a:stretch>
              <a:fillRect/>
            </a:stretch>
          </p:blipFill>
          <p:spPr>
            <a:xfrm>
              <a:off x="326976" y="1291169"/>
              <a:ext cx="3059421" cy="2278414"/>
            </a:xfrm>
            <a:prstGeom prst="rect">
              <a:avLst/>
            </a:prstGeom>
          </p:spPr>
        </p:pic>
        <p:pic>
          <p:nvPicPr>
            <p:cNvPr id="9" name="object 9"/>
            <p:cNvPicPr/>
            <p:nvPr/>
          </p:nvPicPr>
          <p:blipFill>
            <a:blip r:embed="rId4" cstate="print"/>
            <a:stretch>
              <a:fillRect/>
            </a:stretch>
          </p:blipFill>
          <p:spPr>
            <a:xfrm>
              <a:off x="3743079" y="2680446"/>
              <a:ext cx="332083" cy="277855"/>
            </a:xfrm>
            <a:prstGeom prst="rect">
              <a:avLst/>
            </a:prstGeom>
          </p:spPr>
        </p:pic>
        <p:sp>
          <p:nvSpPr>
            <p:cNvPr id="10"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3488513" y="2745367"/>
              <a:ext cx="151874" cy="137607"/>
            </a:xfrm>
            <a:prstGeom prst="rect">
              <a:avLst/>
            </a:prstGeom>
          </p:spPr>
        </p:pic>
        <p:sp>
          <p:nvSpPr>
            <p:cNvPr id="12" name="object 12"/>
            <p:cNvSpPr/>
            <p:nvPr/>
          </p:nvSpPr>
          <p:spPr>
            <a:xfrm>
              <a:off x="3009075" y="2514449"/>
              <a:ext cx="1044575" cy="546100"/>
            </a:xfrm>
            <a:custGeom>
              <a:avLst/>
              <a:gdLst/>
              <a:ahLst/>
              <a:cxnLst/>
              <a:rect l="l" t="t" r="r" b="b"/>
              <a:pathLst>
                <a:path w="1044575" h="546100">
                  <a:moveTo>
                    <a:pt x="0" y="0"/>
                  </a:moveTo>
                  <a:lnTo>
                    <a:pt x="1044299" y="0"/>
                  </a:lnTo>
                  <a:lnTo>
                    <a:pt x="1044299" y="545999"/>
                  </a:lnTo>
                  <a:lnTo>
                    <a:pt x="0" y="545999"/>
                  </a:lnTo>
                  <a:lnTo>
                    <a:pt x="0" y="0"/>
                  </a:lnTo>
                  <a:close/>
                </a:path>
              </a:pathLst>
            </a:custGeom>
            <a:ln w="19049">
              <a:solidFill>
                <a:srgbClr val="FF0000"/>
              </a:solidFill>
            </a:ln>
          </p:spPr>
          <p:txBody>
            <a:bodyPr wrap="square" lIns="0" tIns="0" rIns="0" bIns="0" rtlCol="0"/>
            <a:lstStyle/>
            <a:p>
              <a:endParaRPr/>
            </a:p>
          </p:txBody>
        </p:sp>
      </p:grpSp>
      <p:sp>
        <p:nvSpPr>
          <p:cNvPr id="13" name="object 13"/>
          <p:cNvSpPr txBox="1"/>
          <p:nvPr/>
        </p:nvSpPr>
        <p:spPr>
          <a:xfrm>
            <a:off x="5668449" y="189047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Forward</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pass: </a:t>
            </a:r>
            <a:r>
              <a:rPr sz="1600" dirty="0">
                <a:solidFill>
                  <a:srgbClr val="0000FF"/>
                </a:solidFill>
                <a:latin typeface="Arial" panose="020B0604020202090204"/>
                <a:cs typeface="Arial" panose="020B0604020202090204"/>
              </a:rPr>
              <a:t>Compute</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output</a:t>
            </a:r>
            <a:endParaRPr sz="1600">
              <a:latin typeface="Arial" panose="020B0604020202090204"/>
              <a:cs typeface="Arial" panose="020B0604020202090204"/>
            </a:endParaRPr>
          </a:p>
        </p:txBody>
      </p:sp>
      <p:sp>
        <p:nvSpPr>
          <p:cNvPr id="14" name="object 14"/>
          <p:cNvSpPr txBox="1"/>
          <p:nvPr/>
        </p:nvSpPr>
        <p:spPr>
          <a:xfrm>
            <a:off x="6187124" y="3241047"/>
            <a:ext cx="75946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FF0000"/>
                </a:solidFill>
                <a:latin typeface="Arial" panose="020B0604020202090204"/>
                <a:cs typeface="Arial" panose="020B0604020202090204"/>
              </a:rPr>
              <a:t>Sigmoid</a:t>
            </a:r>
            <a:endParaRPr sz="1600">
              <a:latin typeface="Arial" panose="020B0604020202090204"/>
              <a:cs typeface="Arial" panose="020B06040202020902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p>
        </p:txBody>
      </p:sp>
      <p:grpSp>
        <p:nvGrpSpPr>
          <p:cNvPr id="3" name="object 2"/>
          <p:cNvGrpSpPr/>
          <p:nvPr/>
        </p:nvGrpSpPr>
        <p:grpSpPr>
          <a:xfrm>
            <a:off x="7312051" y="1295400"/>
            <a:ext cx="2946400" cy="4195445"/>
            <a:chOff x="5962627" y="74075"/>
            <a:chExt cx="2946400" cy="4195445"/>
          </a:xfrm>
        </p:grpSpPr>
        <p:pic>
          <p:nvPicPr>
            <p:cNvPr id="4" name="object 3"/>
            <p:cNvPicPr/>
            <p:nvPr/>
          </p:nvPicPr>
          <p:blipFill>
            <a:blip r:embed="rId2"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a:endParaRPr/>
            </a:p>
          </p:txBody>
        </p:sp>
        <p:sp>
          <p:nvSpPr>
            <p:cNvPr id="6" name="object 5"/>
            <p:cNvSpPr/>
            <p:nvPr/>
          </p:nvSpPr>
          <p:spPr>
            <a:xfrm>
              <a:off x="6042574" y="1074449"/>
              <a:ext cx="2857500" cy="1727835"/>
            </a:xfrm>
            <a:custGeom>
              <a:avLst/>
              <a:gdLst/>
              <a:ahLst/>
              <a:cxnLst/>
              <a:rect l="l" t="t" r="r" b="b"/>
              <a:pathLst>
                <a:path w="2857500" h="1727835">
                  <a:moveTo>
                    <a:pt x="0" y="1181615"/>
                  </a:moveTo>
                  <a:lnTo>
                    <a:pt x="2856899" y="1181615"/>
                  </a:lnTo>
                  <a:lnTo>
                    <a:pt x="2856899" y="1727615"/>
                  </a:lnTo>
                  <a:lnTo>
                    <a:pt x="0" y="1727615"/>
                  </a:lnTo>
                  <a:lnTo>
                    <a:pt x="0" y="1181615"/>
                  </a:lnTo>
                  <a:close/>
                </a:path>
                <a:path w="2857500" h="1727835">
                  <a:moveTo>
                    <a:pt x="62874" y="0"/>
                  </a:moveTo>
                  <a:lnTo>
                    <a:pt x="1226574" y="0"/>
                  </a:lnTo>
                  <a:lnTo>
                    <a:pt x="1226574" y="279299"/>
                  </a:lnTo>
                  <a:lnTo>
                    <a:pt x="62874" y="279299"/>
                  </a:lnTo>
                  <a:lnTo>
                    <a:pt x="62874" y="0"/>
                  </a:lnTo>
                  <a:close/>
                </a:path>
              </a:pathLst>
            </a:custGeom>
            <a:ln w="19049">
              <a:solidFill>
                <a:srgbClr val="FF0000"/>
              </a:solidFill>
            </a:ln>
          </p:spPr>
          <p:txBody>
            <a:bodyPr wrap="square" lIns="0" tIns="0" rIns="0" bIns="0" rtlCol="0"/>
            <a:lstStyle/>
            <a:p>
              <a:endParaRPr/>
            </a:p>
          </p:txBody>
        </p:sp>
      </p:grpSp>
      <p:grpSp>
        <p:nvGrpSpPr>
          <p:cNvPr id="7" name="object 7"/>
          <p:cNvGrpSpPr/>
          <p:nvPr/>
        </p:nvGrpSpPr>
        <p:grpSpPr>
          <a:xfrm>
            <a:off x="1676400" y="2512494"/>
            <a:ext cx="3748404" cy="2302510"/>
            <a:chOff x="326976" y="1291169"/>
            <a:chExt cx="3748404" cy="2302510"/>
          </a:xfrm>
        </p:grpSpPr>
        <p:pic>
          <p:nvPicPr>
            <p:cNvPr id="8" name="object 8"/>
            <p:cNvPicPr/>
            <p:nvPr/>
          </p:nvPicPr>
          <p:blipFill>
            <a:blip r:embed="rId3" cstate="print"/>
            <a:stretch>
              <a:fillRect/>
            </a:stretch>
          </p:blipFill>
          <p:spPr>
            <a:xfrm>
              <a:off x="326976" y="1291169"/>
              <a:ext cx="3059421" cy="2278414"/>
            </a:xfrm>
            <a:prstGeom prst="rect">
              <a:avLst/>
            </a:prstGeom>
          </p:spPr>
        </p:pic>
        <p:pic>
          <p:nvPicPr>
            <p:cNvPr id="9" name="object 9"/>
            <p:cNvPicPr/>
            <p:nvPr/>
          </p:nvPicPr>
          <p:blipFill>
            <a:blip r:embed="rId4" cstate="print"/>
            <a:stretch>
              <a:fillRect/>
            </a:stretch>
          </p:blipFill>
          <p:spPr>
            <a:xfrm>
              <a:off x="3743079" y="2680446"/>
              <a:ext cx="332083" cy="277855"/>
            </a:xfrm>
            <a:prstGeom prst="rect">
              <a:avLst/>
            </a:prstGeom>
          </p:spPr>
        </p:pic>
        <p:sp>
          <p:nvSpPr>
            <p:cNvPr id="10"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3488513" y="2745367"/>
              <a:ext cx="151874" cy="137607"/>
            </a:xfrm>
            <a:prstGeom prst="rect">
              <a:avLst/>
            </a:prstGeom>
          </p:spPr>
        </p:pic>
        <p:sp>
          <p:nvSpPr>
            <p:cNvPr id="12" name="object 12"/>
            <p:cNvSpPr/>
            <p:nvPr/>
          </p:nvSpPr>
          <p:spPr>
            <a:xfrm>
              <a:off x="485850" y="2008124"/>
              <a:ext cx="2819400" cy="1576070"/>
            </a:xfrm>
            <a:custGeom>
              <a:avLst/>
              <a:gdLst/>
              <a:ahLst/>
              <a:cxnLst/>
              <a:rect l="l" t="t" r="r" b="b"/>
              <a:pathLst>
                <a:path w="2819400" h="1576070">
                  <a:moveTo>
                    <a:pt x="1714924" y="0"/>
                  </a:moveTo>
                  <a:lnTo>
                    <a:pt x="2818924" y="0"/>
                  </a:lnTo>
                  <a:lnTo>
                    <a:pt x="2818924" y="1142999"/>
                  </a:lnTo>
                  <a:lnTo>
                    <a:pt x="1714924" y="1142999"/>
                  </a:lnTo>
                  <a:lnTo>
                    <a:pt x="1714924" y="0"/>
                  </a:lnTo>
                  <a:close/>
                </a:path>
                <a:path w="2819400" h="1576070">
                  <a:moveTo>
                    <a:pt x="0" y="1143099"/>
                  </a:moveTo>
                  <a:lnTo>
                    <a:pt x="2818799" y="1143099"/>
                  </a:lnTo>
                  <a:lnTo>
                    <a:pt x="2818799" y="1575999"/>
                  </a:lnTo>
                  <a:lnTo>
                    <a:pt x="0" y="1575999"/>
                  </a:lnTo>
                  <a:lnTo>
                    <a:pt x="0" y="1143099"/>
                  </a:lnTo>
                  <a:close/>
                </a:path>
              </a:pathLst>
            </a:custGeom>
            <a:ln w="19049">
              <a:solidFill>
                <a:srgbClr val="FF0000"/>
              </a:solidFill>
            </a:ln>
          </p:spPr>
          <p:txBody>
            <a:bodyPr wrap="square" lIns="0" tIns="0" rIns="0" bIns="0" rtlCol="0"/>
            <a:lstStyle/>
            <a:p>
              <a:endParaRPr/>
            </a:p>
          </p:txBody>
        </p:sp>
        <p:sp>
          <p:nvSpPr>
            <p:cNvPr id="13" name="object 13"/>
            <p:cNvSpPr/>
            <p:nvPr/>
          </p:nvSpPr>
          <p:spPr>
            <a:xfrm>
              <a:off x="2223024" y="3075174"/>
              <a:ext cx="1075055" cy="156210"/>
            </a:xfrm>
            <a:custGeom>
              <a:avLst/>
              <a:gdLst/>
              <a:ahLst/>
              <a:cxnLst/>
              <a:rect l="l" t="t" r="r" b="b"/>
              <a:pathLst>
                <a:path w="1075054" h="156210">
                  <a:moveTo>
                    <a:pt x="1074599" y="155699"/>
                  </a:moveTo>
                  <a:lnTo>
                    <a:pt x="0" y="155699"/>
                  </a:lnTo>
                  <a:lnTo>
                    <a:pt x="0" y="0"/>
                  </a:lnTo>
                  <a:lnTo>
                    <a:pt x="1074599" y="0"/>
                  </a:lnTo>
                  <a:lnTo>
                    <a:pt x="1074599" y="155699"/>
                  </a:lnTo>
                  <a:close/>
                </a:path>
              </a:pathLst>
            </a:custGeom>
            <a:solidFill>
              <a:srgbClr val="FFFFFF"/>
            </a:solidFill>
          </p:spPr>
          <p:txBody>
            <a:bodyPr wrap="square" lIns="0" tIns="0" rIns="0" bIns="0" rtlCol="0"/>
            <a:lstStyle/>
            <a:p>
              <a:endParaRPr/>
            </a:p>
          </p:txBody>
        </p:sp>
      </p:grpSp>
      <p:sp>
        <p:nvSpPr>
          <p:cNvPr id="14" name="object 14"/>
          <p:cNvSpPr txBox="1"/>
          <p:nvPr/>
        </p:nvSpPr>
        <p:spPr>
          <a:xfrm>
            <a:off x="5668449" y="189047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Forward</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pass: </a:t>
            </a:r>
            <a:r>
              <a:rPr sz="1600" dirty="0">
                <a:solidFill>
                  <a:srgbClr val="0000FF"/>
                </a:solidFill>
                <a:latin typeface="Arial" panose="020B0604020202090204"/>
                <a:cs typeface="Arial" panose="020B0604020202090204"/>
              </a:rPr>
              <a:t>Compute</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output</a:t>
            </a:r>
            <a:endParaRPr sz="1600">
              <a:latin typeface="Arial" panose="020B0604020202090204"/>
              <a:cs typeface="Arial" panose="020B0604020202090204"/>
            </a:endParaRPr>
          </a:p>
        </p:txBody>
      </p:sp>
      <p:sp>
        <p:nvSpPr>
          <p:cNvPr id="15" name="object 15"/>
          <p:cNvSpPr txBox="1"/>
          <p:nvPr/>
        </p:nvSpPr>
        <p:spPr>
          <a:xfrm>
            <a:off x="6187124" y="3568077"/>
            <a:ext cx="83883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90204"/>
                <a:cs typeface="Arial" panose="020B0604020202090204"/>
              </a:rPr>
              <a:t>Add</a:t>
            </a:r>
            <a:r>
              <a:rPr sz="1600" spc="-15" dirty="0">
                <a:solidFill>
                  <a:srgbClr val="FF0000"/>
                </a:solidFill>
                <a:latin typeface="Arial" panose="020B0604020202090204"/>
                <a:cs typeface="Arial" panose="020B0604020202090204"/>
              </a:rPr>
              <a:t> </a:t>
            </a:r>
            <a:r>
              <a:rPr sz="1600" spc="-20" dirty="0">
                <a:solidFill>
                  <a:srgbClr val="FF0000"/>
                </a:solidFill>
                <a:latin typeface="Arial" panose="020B0604020202090204"/>
                <a:cs typeface="Arial" panose="020B0604020202090204"/>
              </a:rPr>
              <a:t>gate</a:t>
            </a:r>
            <a:endParaRPr sz="1600">
              <a:latin typeface="Arial" panose="020B0604020202090204"/>
              <a:cs typeface="Arial" panose="020B06040202020902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p>
        </p:txBody>
      </p:sp>
      <p:grpSp>
        <p:nvGrpSpPr>
          <p:cNvPr id="3" name="object 2"/>
          <p:cNvGrpSpPr/>
          <p:nvPr/>
        </p:nvGrpSpPr>
        <p:grpSpPr>
          <a:xfrm>
            <a:off x="7340600" y="1295400"/>
            <a:ext cx="2946400" cy="4195445"/>
            <a:chOff x="5962627" y="74075"/>
            <a:chExt cx="2946400" cy="4195445"/>
          </a:xfrm>
        </p:grpSpPr>
        <p:pic>
          <p:nvPicPr>
            <p:cNvPr id="4" name="object 3"/>
            <p:cNvPicPr/>
            <p:nvPr/>
          </p:nvPicPr>
          <p:blipFill>
            <a:blip r:embed="rId2"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a:endParaRPr/>
            </a:p>
          </p:txBody>
        </p:sp>
        <p:sp>
          <p:nvSpPr>
            <p:cNvPr id="6" name="object 5"/>
            <p:cNvSpPr/>
            <p:nvPr/>
          </p:nvSpPr>
          <p:spPr>
            <a:xfrm>
              <a:off x="6042574" y="823619"/>
              <a:ext cx="2857500" cy="2512060"/>
            </a:xfrm>
            <a:custGeom>
              <a:avLst/>
              <a:gdLst/>
              <a:ahLst/>
              <a:cxnLst/>
              <a:rect l="l" t="t" r="r" b="b"/>
              <a:pathLst>
                <a:path w="2857500" h="2512060">
                  <a:moveTo>
                    <a:pt x="0" y="1965845"/>
                  </a:moveTo>
                  <a:lnTo>
                    <a:pt x="2856899" y="1965845"/>
                  </a:lnTo>
                  <a:lnTo>
                    <a:pt x="2856899" y="2511845"/>
                  </a:lnTo>
                  <a:lnTo>
                    <a:pt x="0" y="2511845"/>
                  </a:lnTo>
                  <a:lnTo>
                    <a:pt x="0" y="1965845"/>
                  </a:lnTo>
                  <a:close/>
                </a:path>
                <a:path w="2857500" h="2512060">
                  <a:moveTo>
                    <a:pt x="62874" y="0"/>
                  </a:moveTo>
                  <a:lnTo>
                    <a:pt x="1226574" y="0"/>
                  </a:lnTo>
                  <a:lnTo>
                    <a:pt x="1226574" y="279299"/>
                  </a:lnTo>
                  <a:lnTo>
                    <a:pt x="62874" y="279299"/>
                  </a:lnTo>
                  <a:lnTo>
                    <a:pt x="62874" y="0"/>
                  </a:lnTo>
                  <a:close/>
                </a:path>
              </a:pathLst>
            </a:custGeom>
            <a:ln w="19049">
              <a:solidFill>
                <a:srgbClr val="FF0000"/>
              </a:solidFill>
            </a:ln>
          </p:spPr>
          <p:txBody>
            <a:bodyPr wrap="square" lIns="0" tIns="0" rIns="0" bIns="0" rtlCol="0"/>
            <a:lstStyle/>
            <a:p>
              <a:endParaRPr/>
            </a:p>
          </p:txBody>
        </p:sp>
      </p:grpSp>
      <p:grpSp>
        <p:nvGrpSpPr>
          <p:cNvPr id="8" name="object 7"/>
          <p:cNvGrpSpPr/>
          <p:nvPr/>
        </p:nvGrpSpPr>
        <p:grpSpPr>
          <a:xfrm>
            <a:off x="1704949" y="2512494"/>
            <a:ext cx="3748404" cy="2279015"/>
            <a:chOff x="326976" y="1291169"/>
            <a:chExt cx="3748404" cy="2279015"/>
          </a:xfrm>
        </p:grpSpPr>
        <p:pic>
          <p:nvPicPr>
            <p:cNvPr id="9" name="object 8"/>
            <p:cNvPicPr/>
            <p:nvPr/>
          </p:nvPicPr>
          <p:blipFill>
            <a:blip r:embed="rId3" cstate="print"/>
            <a:stretch>
              <a:fillRect/>
            </a:stretch>
          </p:blipFill>
          <p:spPr>
            <a:xfrm>
              <a:off x="326976" y="1291169"/>
              <a:ext cx="3059421" cy="2278414"/>
            </a:xfrm>
            <a:prstGeom prst="rect">
              <a:avLst/>
            </a:prstGeom>
          </p:spPr>
        </p:pic>
        <p:pic>
          <p:nvPicPr>
            <p:cNvPr id="10" name="object 9"/>
            <p:cNvPicPr/>
            <p:nvPr/>
          </p:nvPicPr>
          <p:blipFill>
            <a:blip r:embed="rId4" cstate="print"/>
            <a:stretch>
              <a:fillRect/>
            </a:stretch>
          </p:blipFill>
          <p:spPr>
            <a:xfrm>
              <a:off x="3743079" y="2680446"/>
              <a:ext cx="332083" cy="277855"/>
            </a:xfrm>
            <a:prstGeom prst="rect">
              <a:avLst/>
            </a:prstGeom>
          </p:spPr>
        </p:pic>
        <p:sp>
          <p:nvSpPr>
            <p:cNvPr id="11"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a:endParaRPr/>
            </a:p>
          </p:txBody>
        </p:sp>
        <p:pic>
          <p:nvPicPr>
            <p:cNvPr id="12" name="object 11"/>
            <p:cNvPicPr/>
            <p:nvPr/>
          </p:nvPicPr>
          <p:blipFill>
            <a:blip r:embed="rId5" cstate="print"/>
            <a:stretch>
              <a:fillRect/>
            </a:stretch>
          </p:blipFill>
          <p:spPr>
            <a:xfrm>
              <a:off x="3488513" y="2745367"/>
              <a:ext cx="151874" cy="137607"/>
            </a:xfrm>
            <a:prstGeom prst="rect">
              <a:avLst/>
            </a:prstGeom>
          </p:spPr>
        </p:pic>
        <p:sp>
          <p:nvSpPr>
            <p:cNvPr id="13" name="object 12"/>
            <p:cNvSpPr/>
            <p:nvPr/>
          </p:nvSpPr>
          <p:spPr>
            <a:xfrm>
              <a:off x="1282249" y="1415324"/>
              <a:ext cx="1223010" cy="1437640"/>
            </a:xfrm>
            <a:custGeom>
              <a:avLst/>
              <a:gdLst/>
              <a:ahLst/>
              <a:cxnLst/>
              <a:rect l="l" t="t" r="r" b="b"/>
              <a:pathLst>
                <a:path w="1223010" h="1437639">
                  <a:moveTo>
                    <a:pt x="0" y="0"/>
                  </a:moveTo>
                  <a:lnTo>
                    <a:pt x="1222499" y="0"/>
                  </a:lnTo>
                  <a:lnTo>
                    <a:pt x="1222499" y="1437599"/>
                  </a:lnTo>
                  <a:lnTo>
                    <a:pt x="0" y="1437599"/>
                  </a:lnTo>
                  <a:lnTo>
                    <a:pt x="0" y="0"/>
                  </a:lnTo>
                  <a:close/>
                </a:path>
              </a:pathLst>
            </a:custGeom>
            <a:ln w="19049">
              <a:solidFill>
                <a:srgbClr val="FF0000"/>
              </a:solidFill>
            </a:ln>
          </p:spPr>
          <p:txBody>
            <a:bodyPr wrap="square" lIns="0" tIns="0" rIns="0" bIns="0" rtlCol="0"/>
            <a:lstStyle/>
            <a:p>
              <a:endParaRPr/>
            </a:p>
          </p:txBody>
        </p:sp>
      </p:grpSp>
      <p:sp>
        <p:nvSpPr>
          <p:cNvPr id="14" name="object 13"/>
          <p:cNvSpPr txBox="1"/>
          <p:nvPr/>
        </p:nvSpPr>
        <p:spPr>
          <a:xfrm>
            <a:off x="5696998" y="189047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Forward</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pass: </a:t>
            </a:r>
            <a:r>
              <a:rPr sz="1600" dirty="0">
                <a:solidFill>
                  <a:srgbClr val="0000FF"/>
                </a:solidFill>
                <a:latin typeface="Arial" panose="020B0604020202090204"/>
                <a:cs typeface="Arial" panose="020B0604020202090204"/>
              </a:rPr>
              <a:t>Compute</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output</a:t>
            </a:r>
            <a:endParaRPr sz="1600">
              <a:latin typeface="Arial" panose="020B0604020202090204"/>
              <a:cs typeface="Arial" panose="020B0604020202090204"/>
            </a:endParaRPr>
          </a:p>
        </p:txBody>
      </p:sp>
      <p:sp>
        <p:nvSpPr>
          <p:cNvPr id="15" name="object 14"/>
          <p:cNvSpPr txBox="1"/>
          <p:nvPr/>
        </p:nvSpPr>
        <p:spPr>
          <a:xfrm>
            <a:off x="6215673" y="4101477"/>
            <a:ext cx="83883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90204"/>
                <a:cs typeface="Arial" panose="020B0604020202090204"/>
              </a:rPr>
              <a:t>Add</a:t>
            </a:r>
            <a:r>
              <a:rPr sz="1600" spc="-15" dirty="0">
                <a:solidFill>
                  <a:srgbClr val="FF0000"/>
                </a:solidFill>
                <a:latin typeface="Arial" panose="020B0604020202090204"/>
                <a:cs typeface="Arial" panose="020B0604020202090204"/>
              </a:rPr>
              <a:t> </a:t>
            </a:r>
            <a:r>
              <a:rPr sz="1600" spc="-20" dirty="0">
                <a:solidFill>
                  <a:srgbClr val="FF0000"/>
                </a:solidFill>
                <a:latin typeface="Arial" panose="020B0604020202090204"/>
                <a:cs typeface="Arial" panose="020B0604020202090204"/>
              </a:rPr>
              <a:t>gate</a:t>
            </a:r>
            <a:endParaRPr sz="1600">
              <a:latin typeface="Arial" panose="020B0604020202090204"/>
              <a:cs typeface="Arial" panose="020B060402020209020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p>
        </p:txBody>
      </p:sp>
      <p:grpSp>
        <p:nvGrpSpPr>
          <p:cNvPr id="3" name="object 2"/>
          <p:cNvGrpSpPr/>
          <p:nvPr/>
        </p:nvGrpSpPr>
        <p:grpSpPr>
          <a:xfrm>
            <a:off x="7340600" y="1295400"/>
            <a:ext cx="2946400" cy="4195445"/>
            <a:chOff x="5962627" y="74075"/>
            <a:chExt cx="2946400" cy="4195445"/>
          </a:xfrm>
        </p:grpSpPr>
        <p:pic>
          <p:nvPicPr>
            <p:cNvPr id="4" name="object 3"/>
            <p:cNvPicPr/>
            <p:nvPr/>
          </p:nvPicPr>
          <p:blipFill>
            <a:blip r:embed="rId2"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a:endParaRPr/>
            </a:p>
          </p:txBody>
        </p:sp>
        <p:sp>
          <p:nvSpPr>
            <p:cNvPr id="6" name="object 5"/>
            <p:cNvSpPr/>
            <p:nvPr/>
          </p:nvSpPr>
          <p:spPr>
            <a:xfrm>
              <a:off x="6042574" y="572790"/>
              <a:ext cx="2857500" cy="3220085"/>
            </a:xfrm>
            <a:custGeom>
              <a:avLst/>
              <a:gdLst/>
              <a:ahLst/>
              <a:cxnLst/>
              <a:rect l="l" t="t" r="r" b="b"/>
              <a:pathLst>
                <a:path w="2857500" h="3220085">
                  <a:moveTo>
                    <a:pt x="0" y="2673875"/>
                  </a:moveTo>
                  <a:lnTo>
                    <a:pt x="2856899" y="2673875"/>
                  </a:lnTo>
                  <a:lnTo>
                    <a:pt x="2856899" y="3219875"/>
                  </a:lnTo>
                  <a:lnTo>
                    <a:pt x="0" y="3219875"/>
                  </a:lnTo>
                  <a:lnTo>
                    <a:pt x="0" y="2673875"/>
                  </a:lnTo>
                  <a:close/>
                </a:path>
                <a:path w="2857500" h="3220085">
                  <a:moveTo>
                    <a:pt x="62874" y="0"/>
                  </a:moveTo>
                  <a:lnTo>
                    <a:pt x="1226574" y="0"/>
                  </a:lnTo>
                  <a:lnTo>
                    <a:pt x="1226574" y="279299"/>
                  </a:lnTo>
                  <a:lnTo>
                    <a:pt x="62874" y="279299"/>
                  </a:lnTo>
                  <a:lnTo>
                    <a:pt x="62874" y="0"/>
                  </a:lnTo>
                  <a:close/>
                </a:path>
              </a:pathLst>
            </a:custGeom>
            <a:ln w="19049">
              <a:solidFill>
                <a:srgbClr val="FF0000"/>
              </a:solidFill>
            </a:ln>
          </p:spPr>
          <p:txBody>
            <a:bodyPr wrap="square" lIns="0" tIns="0" rIns="0" bIns="0" rtlCol="0"/>
            <a:lstStyle/>
            <a:p>
              <a:endParaRPr/>
            </a:p>
          </p:txBody>
        </p:sp>
      </p:grpSp>
      <p:grpSp>
        <p:nvGrpSpPr>
          <p:cNvPr id="8" name="object 7"/>
          <p:cNvGrpSpPr/>
          <p:nvPr/>
        </p:nvGrpSpPr>
        <p:grpSpPr>
          <a:xfrm>
            <a:off x="1628097" y="2512494"/>
            <a:ext cx="3825240" cy="2279015"/>
            <a:chOff x="250124" y="1291169"/>
            <a:chExt cx="3825240" cy="2279015"/>
          </a:xfrm>
        </p:grpSpPr>
        <p:pic>
          <p:nvPicPr>
            <p:cNvPr id="9" name="object 8"/>
            <p:cNvPicPr/>
            <p:nvPr/>
          </p:nvPicPr>
          <p:blipFill>
            <a:blip r:embed="rId3" cstate="print"/>
            <a:stretch>
              <a:fillRect/>
            </a:stretch>
          </p:blipFill>
          <p:spPr>
            <a:xfrm>
              <a:off x="326976" y="1291169"/>
              <a:ext cx="3059421" cy="2278414"/>
            </a:xfrm>
            <a:prstGeom prst="rect">
              <a:avLst/>
            </a:prstGeom>
          </p:spPr>
        </p:pic>
        <p:pic>
          <p:nvPicPr>
            <p:cNvPr id="10" name="object 9"/>
            <p:cNvPicPr/>
            <p:nvPr/>
          </p:nvPicPr>
          <p:blipFill>
            <a:blip r:embed="rId4" cstate="print"/>
            <a:stretch>
              <a:fillRect/>
            </a:stretch>
          </p:blipFill>
          <p:spPr>
            <a:xfrm>
              <a:off x="3743078" y="2680446"/>
              <a:ext cx="332083" cy="277855"/>
            </a:xfrm>
            <a:prstGeom prst="rect">
              <a:avLst/>
            </a:prstGeom>
          </p:spPr>
        </p:pic>
        <p:sp>
          <p:nvSpPr>
            <p:cNvPr id="11"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a:endParaRPr/>
            </a:p>
          </p:txBody>
        </p:sp>
        <p:pic>
          <p:nvPicPr>
            <p:cNvPr id="12" name="object 11"/>
            <p:cNvPicPr/>
            <p:nvPr/>
          </p:nvPicPr>
          <p:blipFill>
            <a:blip r:embed="rId5" cstate="print"/>
            <a:stretch>
              <a:fillRect/>
            </a:stretch>
          </p:blipFill>
          <p:spPr>
            <a:xfrm>
              <a:off x="3488513" y="2745367"/>
              <a:ext cx="151874" cy="137607"/>
            </a:xfrm>
            <a:prstGeom prst="rect">
              <a:avLst/>
            </a:prstGeom>
          </p:spPr>
        </p:pic>
        <p:sp>
          <p:nvSpPr>
            <p:cNvPr id="13" name="object 12"/>
            <p:cNvSpPr/>
            <p:nvPr/>
          </p:nvSpPr>
          <p:spPr>
            <a:xfrm>
              <a:off x="259649" y="2220674"/>
              <a:ext cx="1430020" cy="882015"/>
            </a:xfrm>
            <a:custGeom>
              <a:avLst/>
              <a:gdLst/>
              <a:ahLst/>
              <a:cxnLst/>
              <a:rect l="l" t="t" r="r" b="b"/>
              <a:pathLst>
                <a:path w="1430020" h="882014">
                  <a:moveTo>
                    <a:pt x="0" y="0"/>
                  </a:moveTo>
                  <a:lnTo>
                    <a:pt x="1429799" y="0"/>
                  </a:lnTo>
                  <a:lnTo>
                    <a:pt x="1429799" y="881699"/>
                  </a:lnTo>
                  <a:lnTo>
                    <a:pt x="0" y="881699"/>
                  </a:lnTo>
                  <a:lnTo>
                    <a:pt x="0" y="0"/>
                  </a:lnTo>
                  <a:close/>
                </a:path>
              </a:pathLst>
            </a:custGeom>
            <a:ln w="19049">
              <a:solidFill>
                <a:srgbClr val="FF0000"/>
              </a:solidFill>
            </a:ln>
          </p:spPr>
          <p:txBody>
            <a:bodyPr wrap="square" lIns="0" tIns="0" rIns="0" bIns="0" rtlCol="0"/>
            <a:lstStyle/>
            <a:p>
              <a:endParaRPr/>
            </a:p>
          </p:txBody>
        </p:sp>
      </p:grpSp>
      <p:sp>
        <p:nvSpPr>
          <p:cNvPr id="14" name="object 13"/>
          <p:cNvSpPr txBox="1"/>
          <p:nvPr/>
        </p:nvSpPr>
        <p:spPr>
          <a:xfrm>
            <a:off x="5696998" y="189047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Forward</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pass: </a:t>
            </a:r>
            <a:r>
              <a:rPr sz="1600" dirty="0">
                <a:solidFill>
                  <a:srgbClr val="0000FF"/>
                </a:solidFill>
                <a:latin typeface="Arial" panose="020B0604020202090204"/>
                <a:cs typeface="Arial" panose="020B0604020202090204"/>
              </a:rPr>
              <a:t>Compute</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output</a:t>
            </a:r>
            <a:endParaRPr sz="1600">
              <a:latin typeface="Arial" panose="020B0604020202090204"/>
              <a:cs typeface="Arial" panose="020B0604020202090204"/>
            </a:endParaRPr>
          </a:p>
        </p:txBody>
      </p:sp>
      <p:sp>
        <p:nvSpPr>
          <p:cNvPr id="15" name="object 14"/>
          <p:cNvSpPr txBox="1"/>
          <p:nvPr/>
        </p:nvSpPr>
        <p:spPr>
          <a:xfrm>
            <a:off x="5941473" y="4589447"/>
            <a:ext cx="116586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90204"/>
                <a:cs typeface="Arial" panose="020B0604020202090204"/>
              </a:rPr>
              <a:t>Multiply</a:t>
            </a:r>
            <a:r>
              <a:rPr sz="1600" spc="-25" dirty="0">
                <a:solidFill>
                  <a:srgbClr val="FF0000"/>
                </a:solidFill>
                <a:latin typeface="Arial" panose="020B0604020202090204"/>
                <a:cs typeface="Arial" panose="020B0604020202090204"/>
              </a:rPr>
              <a:t> </a:t>
            </a:r>
            <a:r>
              <a:rPr sz="1600" spc="-20" dirty="0">
                <a:solidFill>
                  <a:srgbClr val="FF0000"/>
                </a:solidFill>
                <a:latin typeface="Arial" panose="020B0604020202090204"/>
                <a:cs typeface="Arial" panose="020B0604020202090204"/>
              </a:rPr>
              <a:t>gate</a:t>
            </a:r>
            <a:endParaRPr sz="1600">
              <a:latin typeface="Arial" panose="020B0604020202090204"/>
              <a:cs typeface="Arial" panose="020B0604020202090204"/>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p>
        </p:txBody>
      </p:sp>
      <p:grpSp>
        <p:nvGrpSpPr>
          <p:cNvPr id="3" name="object 2"/>
          <p:cNvGrpSpPr/>
          <p:nvPr/>
        </p:nvGrpSpPr>
        <p:grpSpPr>
          <a:xfrm>
            <a:off x="7340600" y="1305560"/>
            <a:ext cx="2946400" cy="4246880"/>
            <a:chOff x="5962627" y="74075"/>
            <a:chExt cx="2946400" cy="4246880"/>
          </a:xfrm>
        </p:grpSpPr>
        <p:pic>
          <p:nvPicPr>
            <p:cNvPr id="4" name="object 3"/>
            <p:cNvPicPr/>
            <p:nvPr/>
          </p:nvPicPr>
          <p:blipFill>
            <a:blip r:embed="rId2"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a:endParaRPr/>
            </a:p>
          </p:txBody>
        </p:sp>
        <p:sp>
          <p:nvSpPr>
            <p:cNvPr id="6" name="object 5"/>
            <p:cNvSpPr/>
            <p:nvPr/>
          </p:nvSpPr>
          <p:spPr>
            <a:xfrm>
              <a:off x="6042574" y="364324"/>
              <a:ext cx="2857500" cy="3947160"/>
            </a:xfrm>
            <a:custGeom>
              <a:avLst/>
              <a:gdLst/>
              <a:ahLst/>
              <a:cxnLst/>
              <a:rect l="l" t="t" r="r" b="b"/>
              <a:pathLst>
                <a:path w="2857500" h="3947160">
                  <a:moveTo>
                    <a:pt x="0" y="3400921"/>
                  </a:moveTo>
                  <a:lnTo>
                    <a:pt x="2856899" y="3400921"/>
                  </a:lnTo>
                  <a:lnTo>
                    <a:pt x="2856899" y="3946921"/>
                  </a:lnTo>
                  <a:lnTo>
                    <a:pt x="0" y="3946921"/>
                  </a:lnTo>
                  <a:lnTo>
                    <a:pt x="0" y="3400921"/>
                  </a:lnTo>
                  <a:close/>
                </a:path>
                <a:path w="2857500" h="3947160">
                  <a:moveTo>
                    <a:pt x="62874" y="0"/>
                  </a:moveTo>
                  <a:lnTo>
                    <a:pt x="1226574" y="0"/>
                  </a:lnTo>
                  <a:lnTo>
                    <a:pt x="1226574" y="239999"/>
                  </a:lnTo>
                  <a:lnTo>
                    <a:pt x="62874" y="239999"/>
                  </a:lnTo>
                  <a:lnTo>
                    <a:pt x="62874" y="0"/>
                  </a:lnTo>
                  <a:close/>
                </a:path>
              </a:pathLst>
            </a:custGeom>
            <a:ln w="19049">
              <a:solidFill>
                <a:srgbClr val="FF0000"/>
              </a:solidFill>
            </a:ln>
          </p:spPr>
          <p:txBody>
            <a:bodyPr wrap="square" lIns="0" tIns="0" rIns="0" bIns="0" rtlCol="0"/>
            <a:lstStyle/>
            <a:p>
              <a:endParaRPr/>
            </a:p>
          </p:txBody>
        </p:sp>
      </p:grpSp>
      <p:grpSp>
        <p:nvGrpSpPr>
          <p:cNvPr id="8" name="object 7"/>
          <p:cNvGrpSpPr/>
          <p:nvPr/>
        </p:nvGrpSpPr>
        <p:grpSpPr>
          <a:xfrm>
            <a:off x="1628097" y="2452035"/>
            <a:ext cx="3825240" cy="2349500"/>
            <a:chOff x="250124" y="1220550"/>
            <a:chExt cx="3825240" cy="2349500"/>
          </a:xfrm>
        </p:grpSpPr>
        <p:pic>
          <p:nvPicPr>
            <p:cNvPr id="9" name="object 8"/>
            <p:cNvPicPr/>
            <p:nvPr/>
          </p:nvPicPr>
          <p:blipFill>
            <a:blip r:embed="rId3" cstate="print"/>
            <a:stretch>
              <a:fillRect/>
            </a:stretch>
          </p:blipFill>
          <p:spPr>
            <a:xfrm>
              <a:off x="326976" y="1291169"/>
              <a:ext cx="3059421" cy="2278414"/>
            </a:xfrm>
            <a:prstGeom prst="rect">
              <a:avLst/>
            </a:prstGeom>
          </p:spPr>
        </p:pic>
        <p:pic>
          <p:nvPicPr>
            <p:cNvPr id="10" name="object 9"/>
            <p:cNvPicPr/>
            <p:nvPr/>
          </p:nvPicPr>
          <p:blipFill>
            <a:blip r:embed="rId4" cstate="print"/>
            <a:stretch>
              <a:fillRect/>
            </a:stretch>
          </p:blipFill>
          <p:spPr>
            <a:xfrm>
              <a:off x="3743078" y="2680446"/>
              <a:ext cx="332083" cy="277855"/>
            </a:xfrm>
            <a:prstGeom prst="rect">
              <a:avLst/>
            </a:prstGeom>
          </p:spPr>
        </p:pic>
        <p:sp>
          <p:nvSpPr>
            <p:cNvPr id="11"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a:endParaRPr/>
            </a:p>
          </p:txBody>
        </p:sp>
        <p:pic>
          <p:nvPicPr>
            <p:cNvPr id="12" name="object 11"/>
            <p:cNvPicPr/>
            <p:nvPr/>
          </p:nvPicPr>
          <p:blipFill>
            <a:blip r:embed="rId5" cstate="print"/>
            <a:stretch>
              <a:fillRect/>
            </a:stretch>
          </p:blipFill>
          <p:spPr>
            <a:xfrm>
              <a:off x="3488513" y="2745367"/>
              <a:ext cx="151874" cy="137607"/>
            </a:xfrm>
            <a:prstGeom prst="rect">
              <a:avLst/>
            </a:prstGeom>
          </p:spPr>
        </p:pic>
        <p:sp>
          <p:nvSpPr>
            <p:cNvPr id="13" name="object 12"/>
            <p:cNvSpPr/>
            <p:nvPr/>
          </p:nvSpPr>
          <p:spPr>
            <a:xfrm>
              <a:off x="259649" y="1230075"/>
              <a:ext cx="1430020" cy="882015"/>
            </a:xfrm>
            <a:custGeom>
              <a:avLst/>
              <a:gdLst/>
              <a:ahLst/>
              <a:cxnLst/>
              <a:rect l="l" t="t" r="r" b="b"/>
              <a:pathLst>
                <a:path w="1430020" h="882014">
                  <a:moveTo>
                    <a:pt x="0" y="0"/>
                  </a:moveTo>
                  <a:lnTo>
                    <a:pt x="1429799" y="0"/>
                  </a:lnTo>
                  <a:lnTo>
                    <a:pt x="1429799" y="881699"/>
                  </a:lnTo>
                  <a:lnTo>
                    <a:pt x="0" y="881699"/>
                  </a:lnTo>
                  <a:lnTo>
                    <a:pt x="0" y="0"/>
                  </a:lnTo>
                  <a:close/>
                </a:path>
              </a:pathLst>
            </a:custGeom>
            <a:ln w="19049">
              <a:solidFill>
                <a:srgbClr val="FF0000"/>
              </a:solidFill>
            </a:ln>
          </p:spPr>
          <p:txBody>
            <a:bodyPr wrap="square" lIns="0" tIns="0" rIns="0" bIns="0" rtlCol="0"/>
            <a:lstStyle/>
            <a:p>
              <a:endParaRPr/>
            </a:p>
          </p:txBody>
        </p:sp>
      </p:grpSp>
      <p:sp>
        <p:nvSpPr>
          <p:cNvPr id="14" name="object 13"/>
          <p:cNvSpPr txBox="1"/>
          <p:nvPr/>
        </p:nvSpPr>
        <p:spPr>
          <a:xfrm>
            <a:off x="5696998" y="190063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Forward</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pass: </a:t>
            </a:r>
            <a:r>
              <a:rPr sz="1600" dirty="0">
                <a:solidFill>
                  <a:srgbClr val="0000FF"/>
                </a:solidFill>
                <a:latin typeface="Arial" panose="020B0604020202090204"/>
                <a:cs typeface="Arial" panose="020B0604020202090204"/>
              </a:rPr>
              <a:t>Compute</a:t>
            </a:r>
            <a:r>
              <a:rPr sz="1600" spc="-35" dirty="0">
                <a:solidFill>
                  <a:srgbClr val="0000FF"/>
                </a:solidFill>
                <a:latin typeface="Arial" panose="020B0604020202090204"/>
                <a:cs typeface="Arial" panose="020B0604020202090204"/>
              </a:rPr>
              <a:t> </a:t>
            </a:r>
            <a:r>
              <a:rPr sz="1600" spc="-10" dirty="0">
                <a:solidFill>
                  <a:srgbClr val="0000FF"/>
                </a:solidFill>
                <a:latin typeface="Arial" panose="020B0604020202090204"/>
                <a:cs typeface="Arial" panose="020B0604020202090204"/>
              </a:rPr>
              <a:t>output</a:t>
            </a:r>
            <a:endParaRPr sz="1600">
              <a:latin typeface="Arial" panose="020B0604020202090204"/>
              <a:cs typeface="Arial" panose="020B0604020202090204"/>
            </a:endParaRPr>
          </a:p>
        </p:txBody>
      </p:sp>
      <p:sp>
        <p:nvSpPr>
          <p:cNvPr id="15" name="object 14"/>
          <p:cNvSpPr txBox="1"/>
          <p:nvPr/>
        </p:nvSpPr>
        <p:spPr>
          <a:xfrm>
            <a:off x="5941473" y="5118187"/>
            <a:ext cx="116586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90204"/>
                <a:cs typeface="Arial" panose="020B0604020202090204"/>
              </a:rPr>
              <a:t>Multiply</a:t>
            </a:r>
            <a:r>
              <a:rPr sz="1600" spc="-25" dirty="0">
                <a:solidFill>
                  <a:srgbClr val="FF0000"/>
                </a:solidFill>
                <a:latin typeface="Arial" panose="020B0604020202090204"/>
                <a:cs typeface="Arial" panose="020B0604020202090204"/>
              </a:rPr>
              <a:t> </a:t>
            </a:r>
            <a:r>
              <a:rPr sz="1600" spc="-20" dirty="0">
                <a:solidFill>
                  <a:srgbClr val="FF0000"/>
                </a:solidFill>
                <a:latin typeface="Arial" panose="020B0604020202090204"/>
                <a:cs typeface="Arial" panose="020B0604020202090204"/>
              </a:rPr>
              <a:t>gate</a:t>
            </a:r>
            <a:endParaRPr sz="1600">
              <a:latin typeface="Arial" panose="020B0604020202090204"/>
              <a:cs typeface="Arial" panose="020B0604020202090204"/>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2667000" y="2730500"/>
            <a:ext cx="6205855" cy="1397000"/>
          </a:xfrm>
          <a:prstGeom prst="rect">
            <a:avLst/>
          </a:prstGeom>
        </p:spPr>
        <p:txBody>
          <a:bodyPr vert="horz" wrap="square" lIns="0" tIns="12700" rIns="0" bIns="0" rtlCol="0">
            <a:spAutoFit/>
          </a:bodyPr>
          <a:lstStyle/>
          <a:p>
            <a:pPr marL="12700">
              <a:lnSpc>
                <a:spcPct val="100000"/>
              </a:lnSpc>
              <a:spcBef>
                <a:spcPts val="100"/>
              </a:spcBef>
            </a:pPr>
            <a:r>
              <a:rPr sz="3000" dirty="0">
                <a:latin typeface="Arial" panose="020B0604020202090204"/>
                <a:cs typeface="Arial" panose="020B0604020202090204"/>
              </a:rPr>
              <a:t>So</a:t>
            </a:r>
            <a:r>
              <a:rPr sz="3000" spc="-35" dirty="0">
                <a:latin typeface="Arial" panose="020B0604020202090204"/>
                <a:cs typeface="Arial" panose="020B0604020202090204"/>
              </a:rPr>
              <a:t> </a:t>
            </a:r>
            <a:r>
              <a:rPr sz="3000" dirty="0">
                <a:latin typeface="Arial" panose="020B0604020202090204"/>
                <a:cs typeface="Arial" panose="020B0604020202090204"/>
              </a:rPr>
              <a:t>far:</a:t>
            </a:r>
            <a:r>
              <a:rPr sz="3000" spc="-20" dirty="0">
                <a:latin typeface="Arial" panose="020B0604020202090204"/>
                <a:cs typeface="Arial" panose="020B0604020202090204"/>
              </a:rPr>
              <a:t> </a:t>
            </a:r>
            <a:r>
              <a:rPr sz="3000" dirty="0">
                <a:latin typeface="Arial" panose="020B0604020202090204"/>
                <a:cs typeface="Arial" panose="020B0604020202090204"/>
              </a:rPr>
              <a:t>backprop</a:t>
            </a:r>
            <a:r>
              <a:rPr sz="3000" spc="-25" dirty="0">
                <a:latin typeface="Arial" panose="020B0604020202090204"/>
                <a:cs typeface="Arial" panose="020B0604020202090204"/>
              </a:rPr>
              <a:t> </a:t>
            </a:r>
            <a:r>
              <a:rPr sz="3000" dirty="0">
                <a:latin typeface="Arial" panose="020B0604020202090204"/>
                <a:cs typeface="Arial" panose="020B0604020202090204"/>
              </a:rPr>
              <a:t>with</a:t>
            </a:r>
            <a:r>
              <a:rPr sz="3000" spc="-20" dirty="0">
                <a:latin typeface="Arial" panose="020B0604020202090204"/>
                <a:cs typeface="Arial" panose="020B0604020202090204"/>
              </a:rPr>
              <a:t> </a:t>
            </a:r>
            <a:r>
              <a:rPr sz="3000" spc="-10" dirty="0">
                <a:latin typeface="Arial" panose="020B0604020202090204"/>
                <a:cs typeface="Arial" panose="020B0604020202090204"/>
              </a:rPr>
              <a:t>scalars</a:t>
            </a:r>
            <a:endParaRPr sz="3000" dirty="0">
              <a:latin typeface="Arial" panose="020B0604020202090204"/>
              <a:cs typeface="Arial" panose="020B0604020202090204"/>
            </a:endParaRPr>
          </a:p>
          <a:p>
            <a:pPr>
              <a:lnSpc>
                <a:spcPct val="100000"/>
              </a:lnSpc>
              <a:spcBef>
                <a:spcPts val="35"/>
              </a:spcBef>
            </a:pPr>
            <a:endParaRPr sz="3100" dirty="0">
              <a:latin typeface="Arial" panose="020B0604020202090204"/>
              <a:cs typeface="Arial" panose="020B0604020202090204"/>
            </a:endParaRPr>
          </a:p>
          <a:p>
            <a:pPr marL="12700">
              <a:lnSpc>
                <a:spcPct val="100000"/>
              </a:lnSpc>
            </a:pPr>
            <a:r>
              <a:rPr sz="3000" dirty="0">
                <a:latin typeface="Arial" panose="020B0604020202090204"/>
                <a:cs typeface="Arial" panose="020B0604020202090204"/>
              </a:rPr>
              <a:t>What</a:t>
            </a:r>
            <a:r>
              <a:rPr sz="3000" spc="-20" dirty="0">
                <a:latin typeface="Arial" panose="020B0604020202090204"/>
                <a:cs typeface="Arial" panose="020B0604020202090204"/>
              </a:rPr>
              <a:t> </a:t>
            </a:r>
            <a:r>
              <a:rPr sz="3000" dirty="0">
                <a:latin typeface="Arial" panose="020B0604020202090204"/>
                <a:cs typeface="Arial" panose="020B0604020202090204"/>
              </a:rPr>
              <a:t>about</a:t>
            </a:r>
            <a:r>
              <a:rPr sz="3000" spc="-10" dirty="0">
                <a:latin typeface="Arial" panose="020B0604020202090204"/>
                <a:cs typeface="Arial" panose="020B0604020202090204"/>
              </a:rPr>
              <a:t> vector-</a:t>
            </a:r>
            <a:r>
              <a:rPr sz="3000" dirty="0">
                <a:latin typeface="Arial" panose="020B0604020202090204"/>
                <a:cs typeface="Arial" panose="020B0604020202090204"/>
              </a:rPr>
              <a:t>valued</a:t>
            </a:r>
            <a:r>
              <a:rPr sz="3000" spc="-5" dirty="0">
                <a:latin typeface="Arial" panose="020B0604020202090204"/>
                <a:cs typeface="Arial" panose="020B0604020202090204"/>
              </a:rPr>
              <a:t> </a:t>
            </a:r>
            <a:r>
              <a:rPr sz="3000" spc="-10" dirty="0">
                <a:latin typeface="Arial" panose="020B0604020202090204"/>
                <a:cs typeface="Arial" panose="020B0604020202090204"/>
              </a:rPr>
              <a:t>functions?</a:t>
            </a:r>
            <a:endParaRPr sz="3000" dirty="0">
              <a:latin typeface="Arial" panose="020B0604020202090204"/>
              <a:cs typeface="Arial" panose="020B060402020209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90204" pitchFamily="34" charset="0"/>
              </a:rPr>
              <a:t>Commonly used activation function</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609600" y="992093"/>
            <a:ext cx="10972800" cy="540721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r>
              <a:rPr lang="en-US" spc="-114" dirty="0"/>
              <a:t> </a:t>
            </a:r>
            <a:r>
              <a:rPr lang="en-US" dirty="0"/>
              <a:t>Vector</a:t>
            </a:r>
            <a:r>
              <a:rPr lang="en-US" spc="-110" dirty="0"/>
              <a:t> </a:t>
            </a:r>
            <a:r>
              <a:rPr lang="en-US" spc="-10" dirty="0"/>
              <a:t>derivatives</a:t>
            </a:r>
            <a:endParaRPr lang="en-US" dirty="0"/>
          </a:p>
        </p:txBody>
      </p:sp>
      <p:sp>
        <p:nvSpPr>
          <p:cNvPr id="3" name="object 3"/>
          <p:cNvSpPr txBox="1"/>
          <p:nvPr/>
        </p:nvSpPr>
        <p:spPr>
          <a:xfrm>
            <a:off x="1599450" y="1600200"/>
            <a:ext cx="2972551" cy="391160"/>
          </a:xfrm>
          <a:prstGeom prst="rect">
            <a:avLst/>
          </a:prstGeom>
        </p:spPr>
        <p:txBody>
          <a:bodyPr vert="horz" wrap="square" lIns="0" tIns="12700" rIns="0" bIns="0" rtlCol="0">
            <a:spAutoFit/>
          </a:bodyPr>
          <a:lstStyle/>
          <a:p>
            <a:pPr marL="12700">
              <a:lnSpc>
                <a:spcPct val="100000"/>
              </a:lnSpc>
              <a:spcBef>
                <a:spcPts val="100"/>
              </a:spcBef>
              <a:tabLst>
                <a:tab pos="2717800" algn="l"/>
              </a:tabLst>
            </a:pPr>
            <a:r>
              <a:rPr sz="2400" dirty="0">
                <a:latin typeface="Arial" panose="020B0604020202090204"/>
                <a:cs typeface="Arial" panose="020B0604020202090204"/>
              </a:rPr>
              <a:t>Scalar</a:t>
            </a:r>
            <a:r>
              <a:rPr sz="2400" spc="-10" dirty="0">
                <a:latin typeface="Arial" panose="020B0604020202090204"/>
                <a:cs typeface="Arial" panose="020B0604020202090204"/>
              </a:rPr>
              <a:t> </a:t>
            </a:r>
            <a:r>
              <a:rPr sz="2400" dirty="0">
                <a:latin typeface="Arial" panose="020B0604020202090204"/>
                <a:cs typeface="Arial" panose="020B0604020202090204"/>
              </a:rPr>
              <a:t>to</a:t>
            </a:r>
            <a:r>
              <a:rPr sz="2400" spc="-10" dirty="0">
                <a:latin typeface="Arial" panose="020B0604020202090204"/>
                <a:cs typeface="Arial" panose="020B0604020202090204"/>
              </a:rPr>
              <a:t> Scalar</a:t>
            </a:r>
            <a:r>
              <a:rPr sz="2400" dirty="0">
                <a:latin typeface="Arial" panose="020B0604020202090204"/>
                <a:cs typeface="Arial" panose="020B0604020202090204"/>
              </a:rPr>
              <a:t>	</a:t>
            </a:r>
          </a:p>
        </p:txBody>
      </p:sp>
      <p:pic>
        <p:nvPicPr>
          <p:cNvPr id="4" name="object 4"/>
          <p:cNvPicPr/>
          <p:nvPr/>
        </p:nvPicPr>
        <p:blipFill>
          <a:blip r:embed="rId2" cstate="print"/>
          <a:stretch>
            <a:fillRect/>
          </a:stretch>
        </p:blipFill>
        <p:spPr>
          <a:xfrm>
            <a:off x="1756259" y="2160868"/>
            <a:ext cx="1845733" cy="354945"/>
          </a:xfrm>
          <a:prstGeom prst="rect">
            <a:avLst/>
          </a:prstGeom>
        </p:spPr>
      </p:pic>
      <p:pic>
        <p:nvPicPr>
          <p:cNvPr id="5" name="object 5"/>
          <p:cNvPicPr/>
          <p:nvPr/>
        </p:nvPicPr>
        <p:blipFill>
          <a:blip r:embed="rId3" cstate="print"/>
          <a:stretch>
            <a:fillRect/>
          </a:stretch>
        </p:blipFill>
        <p:spPr>
          <a:xfrm>
            <a:off x="2187314" y="3149356"/>
            <a:ext cx="963777" cy="652886"/>
          </a:xfrm>
          <a:prstGeom prst="rect">
            <a:avLst/>
          </a:prstGeom>
        </p:spPr>
      </p:pic>
      <p:sp>
        <p:nvSpPr>
          <p:cNvPr id="6" name="object 6"/>
          <p:cNvSpPr txBox="1"/>
          <p:nvPr/>
        </p:nvSpPr>
        <p:spPr>
          <a:xfrm>
            <a:off x="1771800" y="2619223"/>
            <a:ext cx="1930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90204"/>
                <a:cs typeface="Arial" panose="020B0604020202090204"/>
              </a:rPr>
              <a:t>Regular</a:t>
            </a:r>
            <a:r>
              <a:rPr sz="1800" spc="-35" dirty="0">
                <a:latin typeface="Arial" panose="020B0604020202090204"/>
                <a:cs typeface="Arial" panose="020B0604020202090204"/>
              </a:rPr>
              <a:t> </a:t>
            </a:r>
            <a:r>
              <a:rPr sz="1800" spc="-10" dirty="0">
                <a:latin typeface="Arial" panose="020B0604020202090204"/>
                <a:cs typeface="Arial" panose="020B0604020202090204"/>
              </a:rPr>
              <a:t>derivative:</a:t>
            </a:r>
            <a:endParaRPr sz="1800">
              <a:latin typeface="Arial" panose="020B0604020202090204"/>
              <a:cs typeface="Arial" panose="020B0604020202090204"/>
            </a:endParaRPr>
          </a:p>
        </p:txBody>
      </p:sp>
      <p:sp>
        <p:nvSpPr>
          <p:cNvPr id="7" name="object 7"/>
          <p:cNvSpPr txBox="1"/>
          <p:nvPr/>
        </p:nvSpPr>
        <p:spPr>
          <a:xfrm>
            <a:off x="1686900" y="4041298"/>
            <a:ext cx="2083435" cy="84836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panose="020B0604020202090204"/>
                <a:cs typeface="Arial" panose="020B0604020202090204"/>
              </a:rPr>
              <a:t>If</a:t>
            </a:r>
            <a:r>
              <a:rPr sz="1800" spc="-10" dirty="0">
                <a:latin typeface="Arial" panose="020B0604020202090204"/>
                <a:cs typeface="Arial" panose="020B0604020202090204"/>
              </a:rPr>
              <a:t> </a:t>
            </a:r>
            <a:r>
              <a:rPr sz="1800" dirty="0">
                <a:latin typeface="Arial" panose="020B0604020202090204"/>
                <a:cs typeface="Arial" panose="020B0604020202090204"/>
              </a:rPr>
              <a:t>x</a:t>
            </a:r>
            <a:r>
              <a:rPr sz="1800" spc="-5" dirty="0">
                <a:latin typeface="Arial" panose="020B0604020202090204"/>
                <a:cs typeface="Arial" panose="020B0604020202090204"/>
              </a:rPr>
              <a:t> </a:t>
            </a:r>
            <a:r>
              <a:rPr sz="1800" dirty="0">
                <a:latin typeface="Arial" panose="020B0604020202090204"/>
                <a:cs typeface="Arial" panose="020B0604020202090204"/>
              </a:rPr>
              <a:t>changes</a:t>
            </a:r>
            <a:r>
              <a:rPr sz="1800" spc="-10" dirty="0">
                <a:latin typeface="Arial" panose="020B0604020202090204"/>
                <a:cs typeface="Arial" panose="020B0604020202090204"/>
              </a:rPr>
              <a:t> </a:t>
            </a:r>
            <a:r>
              <a:rPr sz="1800" dirty="0">
                <a:latin typeface="Arial" panose="020B0604020202090204"/>
                <a:cs typeface="Arial" panose="020B0604020202090204"/>
              </a:rPr>
              <a:t>by</a:t>
            </a:r>
            <a:r>
              <a:rPr sz="1800" spc="-5" dirty="0">
                <a:latin typeface="Arial" panose="020B0604020202090204"/>
                <a:cs typeface="Arial" panose="020B0604020202090204"/>
              </a:rPr>
              <a:t> </a:t>
            </a:r>
            <a:r>
              <a:rPr sz="1800" spc="-60" dirty="0">
                <a:latin typeface="Arial" panose="020B0604020202090204"/>
                <a:cs typeface="Arial" panose="020B0604020202090204"/>
              </a:rPr>
              <a:t>a </a:t>
            </a:r>
            <a:r>
              <a:rPr sz="1800" dirty="0">
                <a:latin typeface="Arial" panose="020B0604020202090204"/>
                <a:cs typeface="Arial" panose="020B0604020202090204"/>
              </a:rPr>
              <a:t>small</a:t>
            </a:r>
            <a:r>
              <a:rPr sz="1800" spc="-20" dirty="0">
                <a:latin typeface="Arial" panose="020B0604020202090204"/>
                <a:cs typeface="Arial" panose="020B0604020202090204"/>
              </a:rPr>
              <a:t> </a:t>
            </a:r>
            <a:r>
              <a:rPr sz="1800" dirty="0">
                <a:latin typeface="Arial" panose="020B0604020202090204"/>
                <a:cs typeface="Arial" panose="020B0604020202090204"/>
              </a:rPr>
              <a:t>amount,</a:t>
            </a:r>
            <a:r>
              <a:rPr sz="1800" spc="-20" dirty="0">
                <a:latin typeface="Arial" panose="020B0604020202090204"/>
                <a:cs typeface="Arial" panose="020B0604020202090204"/>
              </a:rPr>
              <a:t> </a:t>
            </a:r>
            <a:r>
              <a:rPr sz="1800" spc="-25" dirty="0">
                <a:latin typeface="Arial" panose="020B0604020202090204"/>
                <a:cs typeface="Arial" panose="020B0604020202090204"/>
              </a:rPr>
              <a:t>how </a:t>
            </a:r>
            <a:r>
              <a:rPr sz="1800" dirty="0">
                <a:latin typeface="Arial" panose="020B0604020202090204"/>
                <a:cs typeface="Arial" panose="020B0604020202090204"/>
              </a:rPr>
              <a:t>much</a:t>
            </a:r>
            <a:r>
              <a:rPr sz="1800" spc="-10" dirty="0">
                <a:latin typeface="Arial" panose="020B0604020202090204"/>
                <a:cs typeface="Arial" panose="020B0604020202090204"/>
              </a:rPr>
              <a:t> </a:t>
            </a:r>
            <a:r>
              <a:rPr sz="1800" dirty="0">
                <a:latin typeface="Arial" panose="020B0604020202090204"/>
                <a:cs typeface="Arial" panose="020B0604020202090204"/>
              </a:rPr>
              <a:t>will</a:t>
            </a:r>
            <a:r>
              <a:rPr sz="1800" spc="-10" dirty="0">
                <a:latin typeface="Arial" panose="020B0604020202090204"/>
                <a:cs typeface="Arial" panose="020B0604020202090204"/>
              </a:rPr>
              <a:t> </a:t>
            </a:r>
            <a:r>
              <a:rPr sz="1800" dirty="0">
                <a:latin typeface="Arial" panose="020B0604020202090204"/>
                <a:cs typeface="Arial" panose="020B0604020202090204"/>
              </a:rPr>
              <a:t>y</a:t>
            </a:r>
            <a:r>
              <a:rPr sz="1800" spc="-10" dirty="0">
                <a:latin typeface="Arial" panose="020B0604020202090204"/>
                <a:cs typeface="Arial" panose="020B0604020202090204"/>
              </a:rPr>
              <a:t> change?</a:t>
            </a:r>
            <a:endParaRPr sz="1800">
              <a:latin typeface="Arial" panose="020B0604020202090204"/>
              <a:cs typeface="Arial" panose="020B0604020202090204"/>
            </a:endParaRPr>
          </a:p>
        </p:txBody>
      </p:sp>
      <p:pic>
        <p:nvPicPr>
          <p:cNvPr id="8" name="object 8"/>
          <p:cNvPicPr/>
          <p:nvPr/>
        </p:nvPicPr>
        <p:blipFill>
          <a:blip r:embed="rId4" cstate="print"/>
          <a:stretch>
            <a:fillRect/>
          </a:stretch>
        </p:blipFill>
        <p:spPr>
          <a:xfrm>
            <a:off x="4504194" y="2163289"/>
            <a:ext cx="1930807" cy="366189"/>
          </a:xfrm>
          <a:prstGeom prst="rect">
            <a:avLst/>
          </a:prstGeom>
        </p:spPr>
      </p:pic>
      <p:pic>
        <p:nvPicPr>
          <p:cNvPr id="9" name="object 9"/>
          <p:cNvPicPr/>
          <p:nvPr/>
        </p:nvPicPr>
        <p:blipFill>
          <a:blip r:embed="rId5" cstate="print"/>
          <a:stretch>
            <a:fillRect/>
          </a:stretch>
        </p:blipFill>
        <p:spPr>
          <a:xfrm>
            <a:off x="4098361" y="3130732"/>
            <a:ext cx="1114323" cy="629835"/>
          </a:xfrm>
          <a:prstGeom prst="rect">
            <a:avLst/>
          </a:prstGeom>
        </p:spPr>
      </p:pic>
      <p:sp>
        <p:nvSpPr>
          <p:cNvPr id="10" name="object 10"/>
          <p:cNvSpPr txBox="1"/>
          <p:nvPr/>
        </p:nvSpPr>
        <p:spPr>
          <a:xfrm>
            <a:off x="4273902" y="2644923"/>
            <a:ext cx="2337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90204"/>
                <a:cs typeface="Arial" panose="020B0604020202090204"/>
              </a:rPr>
              <a:t>Derivative</a:t>
            </a:r>
            <a:r>
              <a:rPr sz="1800" spc="-30" dirty="0">
                <a:latin typeface="Arial" panose="020B0604020202090204"/>
                <a:cs typeface="Arial" panose="020B0604020202090204"/>
              </a:rPr>
              <a:t> </a:t>
            </a:r>
            <a:r>
              <a:rPr sz="1800" dirty="0">
                <a:latin typeface="Arial" panose="020B0604020202090204"/>
                <a:cs typeface="Arial" panose="020B0604020202090204"/>
              </a:rPr>
              <a:t>is</a:t>
            </a:r>
            <a:r>
              <a:rPr sz="1800" spc="-20" dirty="0">
                <a:latin typeface="Arial" panose="020B0604020202090204"/>
                <a:cs typeface="Arial" panose="020B0604020202090204"/>
              </a:rPr>
              <a:t> </a:t>
            </a:r>
            <a:r>
              <a:rPr sz="1800" b="1" spc="-10" dirty="0">
                <a:latin typeface="Arial" panose="020B0604020202090204"/>
                <a:cs typeface="Arial" panose="020B0604020202090204"/>
              </a:rPr>
              <a:t>Gradient</a:t>
            </a:r>
            <a:r>
              <a:rPr sz="1800" spc="-10" dirty="0">
                <a:latin typeface="Arial" panose="020B0604020202090204"/>
                <a:cs typeface="Arial" panose="020B0604020202090204"/>
              </a:rPr>
              <a:t>:</a:t>
            </a:r>
            <a:endParaRPr sz="1800">
              <a:latin typeface="Arial" panose="020B0604020202090204"/>
              <a:cs typeface="Arial" panose="020B0604020202090204"/>
            </a:endParaRPr>
          </a:p>
        </p:txBody>
      </p:sp>
      <p:sp>
        <p:nvSpPr>
          <p:cNvPr id="11" name="object 11"/>
          <p:cNvSpPr txBox="1"/>
          <p:nvPr/>
        </p:nvSpPr>
        <p:spPr>
          <a:xfrm>
            <a:off x="4223762" y="4041298"/>
            <a:ext cx="2400935" cy="112268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Arial" panose="020B0604020202090204"/>
                <a:cs typeface="Arial" panose="020B0604020202090204"/>
              </a:rPr>
              <a:t>For</a:t>
            </a:r>
            <a:r>
              <a:rPr sz="1800" spc="-30" dirty="0">
                <a:latin typeface="Arial" panose="020B0604020202090204"/>
                <a:cs typeface="Arial" panose="020B0604020202090204"/>
              </a:rPr>
              <a:t> </a:t>
            </a:r>
            <a:r>
              <a:rPr sz="1800" dirty="0">
                <a:latin typeface="Arial" panose="020B0604020202090204"/>
                <a:cs typeface="Arial" panose="020B0604020202090204"/>
              </a:rPr>
              <a:t>each</a:t>
            </a:r>
            <a:r>
              <a:rPr sz="1800" spc="-20" dirty="0">
                <a:latin typeface="Arial" panose="020B0604020202090204"/>
                <a:cs typeface="Arial" panose="020B0604020202090204"/>
              </a:rPr>
              <a:t> </a:t>
            </a:r>
            <a:r>
              <a:rPr sz="1800" dirty="0">
                <a:latin typeface="Arial" panose="020B0604020202090204"/>
                <a:cs typeface="Arial" panose="020B0604020202090204"/>
              </a:rPr>
              <a:t>element</a:t>
            </a:r>
            <a:r>
              <a:rPr sz="1800" spc="-20" dirty="0">
                <a:latin typeface="Arial" panose="020B0604020202090204"/>
                <a:cs typeface="Arial" panose="020B0604020202090204"/>
              </a:rPr>
              <a:t> </a:t>
            </a:r>
            <a:r>
              <a:rPr sz="1800" dirty="0">
                <a:latin typeface="Arial" panose="020B0604020202090204"/>
                <a:cs typeface="Arial" panose="020B0604020202090204"/>
              </a:rPr>
              <a:t>of</a:t>
            </a:r>
            <a:r>
              <a:rPr sz="1800" spc="-20" dirty="0">
                <a:latin typeface="Arial" panose="020B0604020202090204"/>
                <a:cs typeface="Arial" panose="020B0604020202090204"/>
              </a:rPr>
              <a:t> </a:t>
            </a:r>
            <a:r>
              <a:rPr sz="1800" spc="-25" dirty="0">
                <a:latin typeface="Arial" panose="020B0604020202090204"/>
                <a:cs typeface="Arial" panose="020B0604020202090204"/>
              </a:rPr>
              <a:t>x, </a:t>
            </a:r>
            <a:r>
              <a:rPr sz="1800" dirty="0">
                <a:latin typeface="Arial" panose="020B0604020202090204"/>
                <a:cs typeface="Arial" panose="020B0604020202090204"/>
              </a:rPr>
              <a:t>if</a:t>
            </a:r>
            <a:r>
              <a:rPr sz="1800" spc="-10" dirty="0">
                <a:latin typeface="Arial" panose="020B0604020202090204"/>
                <a:cs typeface="Arial" panose="020B0604020202090204"/>
              </a:rPr>
              <a:t> </a:t>
            </a:r>
            <a:r>
              <a:rPr sz="1800" dirty="0">
                <a:latin typeface="Arial" panose="020B0604020202090204"/>
                <a:cs typeface="Arial" panose="020B0604020202090204"/>
              </a:rPr>
              <a:t>it</a:t>
            </a:r>
            <a:r>
              <a:rPr sz="1800" spc="-10" dirty="0">
                <a:latin typeface="Arial" panose="020B0604020202090204"/>
                <a:cs typeface="Arial" panose="020B0604020202090204"/>
              </a:rPr>
              <a:t> </a:t>
            </a:r>
            <a:r>
              <a:rPr sz="1800" dirty="0">
                <a:latin typeface="Arial" panose="020B0604020202090204"/>
                <a:cs typeface="Arial" panose="020B0604020202090204"/>
              </a:rPr>
              <a:t>changes</a:t>
            </a:r>
            <a:r>
              <a:rPr sz="1800" spc="-5" dirty="0">
                <a:latin typeface="Arial" panose="020B0604020202090204"/>
                <a:cs typeface="Arial" panose="020B0604020202090204"/>
              </a:rPr>
              <a:t> </a:t>
            </a:r>
            <a:r>
              <a:rPr sz="1800" dirty="0">
                <a:latin typeface="Arial" panose="020B0604020202090204"/>
                <a:cs typeface="Arial" panose="020B0604020202090204"/>
              </a:rPr>
              <a:t>by</a:t>
            </a:r>
            <a:r>
              <a:rPr sz="1800" spc="-10" dirty="0">
                <a:latin typeface="Arial" panose="020B0604020202090204"/>
                <a:cs typeface="Arial" panose="020B0604020202090204"/>
              </a:rPr>
              <a:t> </a:t>
            </a:r>
            <a:r>
              <a:rPr sz="1800" dirty="0">
                <a:latin typeface="Arial" panose="020B0604020202090204"/>
                <a:cs typeface="Arial" panose="020B0604020202090204"/>
              </a:rPr>
              <a:t>a</a:t>
            </a:r>
            <a:r>
              <a:rPr sz="1800" spc="-5" dirty="0">
                <a:latin typeface="Arial" panose="020B0604020202090204"/>
                <a:cs typeface="Arial" panose="020B0604020202090204"/>
              </a:rPr>
              <a:t> </a:t>
            </a:r>
            <a:r>
              <a:rPr sz="1800" spc="-10" dirty="0">
                <a:latin typeface="Arial" panose="020B0604020202090204"/>
                <a:cs typeface="Arial" panose="020B0604020202090204"/>
              </a:rPr>
              <a:t>small </a:t>
            </a:r>
            <a:r>
              <a:rPr sz="1800" dirty="0">
                <a:latin typeface="Arial" panose="020B0604020202090204"/>
                <a:cs typeface="Arial" panose="020B0604020202090204"/>
              </a:rPr>
              <a:t>amount</a:t>
            </a:r>
            <a:r>
              <a:rPr sz="1800" spc="-35" dirty="0">
                <a:latin typeface="Arial" panose="020B0604020202090204"/>
                <a:cs typeface="Arial" panose="020B0604020202090204"/>
              </a:rPr>
              <a:t> </a:t>
            </a:r>
            <a:r>
              <a:rPr sz="1800" dirty="0">
                <a:latin typeface="Arial" panose="020B0604020202090204"/>
                <a:cs typeface="Arial" panose="020B0604020202090204"/>
              </a:rPr>
              <a:t>then</a:t>
            </a:r>
            <a:r>
              <a:rPr sz="1800" spc="-20" dirty="0">
                <a:latin typeface="Arial" panose="020B0604020202090204"/>
                <a:cs typeface="Arial" panose="020B0604020202090204"/>
              </a:rPr>
              <a:t> </a:t>
            </a:r>
            <a:r>
              <a:rPr sz="1800" dirty="0">
                <a:latin typeface="Arial" panose="020B0604020202090204"/>
                <a:cs typeface="Arial" panose="020B0604020202090204"/>
              </a:rPr>
              <a:t>how</a:t>
            </a:r>
            <a:r>
              <a:rPr sz="1800" spc="-20" dirty="0">
                <a:latin typeface="Arial" panose="020B0604020202090204"/>
                <a:cs typeface="Arial" panose="020B0604020202090204"/>
              </a:rPr>
              <a:t> much </a:t>
            </a:r>
            <a:r>
              <a:rPr sz="1800" dirty="0">
                <a:latin typeface="Arial" panose="020B0604020202090204"/>
                <a:cs typeface="Arial" panose="020B0604020202090204"/>
              </a:rPr>
              <a:t>will</a:t>
            </a:r>
            <a:r>
              <a:rPr sz="1800" spc="-15" dirty="0">
                <a:latin typeface="Arial" panose="020B0604020202090204"/>
                <a:cs typeface="Arial" panose="020B0604020202090204"/>
              </a:rPr>
              <a:t> </a:t>
            </a:r>
            <a:r>
              <a:rPr sz="1800" dirty="0">
                <a:latin typeface="Arial" panose="020B0604020202090204"/>
                <a:cs typeface="Arial" panose="020B0604020202090204"/>
              </a:rPr>
              <a:t>y</a:t>
            </a:r>
            <a:r>
              <a:rPr sz="1800" spc="-10" dirty="0">
                <a:latin typeface="Arial" panose="020B0604020202090204"/>
                <a:cs typeface="Arial" panose="020B0604020202090204"/>
              </a:rPr>
              <a:t> change?</a:t>
            </a:r>
            <a:endParaRPr sz="1800">
              <a:latin typeface="Arial" panose="020B0604020202090204"/>
              <a:cs typeface="Arial" panose="020B0604020202090204"/>
            </a:endParaRPr>
          </a:p>
        </p:txBody>
      </p:sp>
      <p:sp>
        <p:nvSpPr>
          <p:cNvPr id="12" name="object 12"/>
          <p:cNvSpPr txBox="1"/>
          <p:nvPr/>
        </p:nvSpPr>
        <p:spPr>
          <a:xfrm>
            <a:off x="7620000" y="1600200"/>
            <a:ext cx="21755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panose="020B0604020202090204"/>
                <a:cs typeface="Arial" panose="020B0604020202090204"/>
              </a:rPr>
              <a:t>Vector</a:t>
            </a:r>
            <a:r>
              <a:rPr sz="2400" spc="-85" dirty="0">
                <a:latin typeface="Arial" panose="020B0604020202090204"/>
                <a:cs typeface="Arial" panose="020B0604020202090204"/>
              </a:rPr>
              <a:t> </a:t>
            </a:r>
            <a:r>
              <a:rPr sz="2400" dirty="0">
                <a:latin typeface="Arial" panose="020B0604020202090204"/>
                <a:cs typeface="Arial" panose="020B0604020202090204"/>
              </a:rPr>
              <a:t>to</a:t>
            </a:r>
            <a:r>
              <a:rPr sz="2400" spc="-85" dirty="0">
                <a:latin typeface="Arial" panose="020B0604020202090204"/>
                <a:cs typeface="Arial" panose="020B0604020202090204"/>
              </a:rPr>
              <a:t> </a:t>
            </a:r>
            <a:r>
              <a:rPr sz="2400" spc="-10" dirty="0">
                <a:latin typeface="Arial" panose="020B0604020202090204"/>
                <a:cs typeface="Arial" panose="020B0604020202090204"/>
              </a:rPr>
              <a:t>Vector</a:t>
            </a:r>
            <a:endParaRPr sz="2400" dirty="0">
              <a:latin typeface="Arial" panose="020B0604020202090204"/>
              <a:cs typeface="Arial" panose="020B0604020202090204"/>
            </a:endParaRPr>
          </a:p>
        </p:txBody>
      </p:sp>
      <p:pic>
        <p:nvPicPr>
          <p:cNvPr id="13" name="object 13"/>
          <p:cNvPicPr/>
          <p:nvPr/>
        </p:nvPicPr>
        <p:blipFill>
          <a:blip r:embed="rId6" cstate="print"/>
          <a:stretch>
            <a:fillRect/>
          </a:stretch>
        </p:blipFill>
        <p:spPr>
          <a:xfrm>
            <a:off x="5396121" y="3172324"/>
            <a:ext cx="1420376" cy="560669"/>
          </a:xfrm>
          <a:prstGeom prst="rect">
            <a:avLst/>
          </a:prstGeom>
        </p:spPr>
      </p:pic>
      <p:pic>
        <p:nvPicPr>
          <p:cNvPr id="14" name="object 14"/>
          <p:cNvPicPr/>
          <p:nvPr/>
        </p:nvPicPr>
        <p:blipFill>
          <a:blip r:embed="rId7" cstate="print"/>
          <a:stretch>
            <a:fillRect/>
          </a:stretch>
        </p:blipFill>
        <p:spPr>
          <a:xfrm>
            <a:off x="7636885" y="2143351"/>
            <a:ext cx="2139422" cy="374394"/>
          </a:xfrm>
          <a:prstGeom prst="rect">
            <a:avLst/>
          </a:prstGeom>
        </p:spPr>
      </p:pic>
      <p:sp>
        <p:nvSpPr>
          <p:cNvPr id="15" name="object 15"/>
          <p:cNvSpPr txBox="1"/>
          <p:nvPr/>
        </p:nvSpPr>
        <p:spPr>
          <a:xfrm>
            <a:off x="7563471" y="2644911"/>
            <a:ext cx="23888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90204"/>
                <a:cs typeface="Arial" panose="020B0604020202090204"/>
              </a:rPr>
              <a:t>Derivative</a:t>
            </a:r>
            <a:r>
              <a:rPr sz="1800" spc="-30" dirty="0">
                <a:latin typeface="Arial" panose="020B0604020202090204"/>
                <a:cs typeface="Arial" panose="020B0604020202090204"/>
              </a:rPr>
              <a:t> </a:t>
            </a:r>
            <a:r>
              <a:rPr sz="1800" dirty="0">
                <a:latin typeface="Arial" panose="020B0604020202090204"/>
                <a:cs typeface="Arial" panose="020B0604020202090204"/>
              </a:rPr>
              <a:t>is</a:t>
            </a:r>
            <a:r>
              <a:rPr sz="1800" spc="-20" dirty="0">
                <a:latin typeface="Arial" panose="020B0604020202090204"/>
                <a:cs typeface="Arial" panose="020B0604020202090204"/>
              </a:rPr>
              <a:t> </a:t>
            </a:r>
            <a:r>
              <a:rPr sz="1800" b="1" spc="-10" dirty="0">
                <a:latin typeface="Arial" panose="020B0604020202090204"/>
                <a:cs typeface="Arial" panose="020B0604020202090204"/>
              </a:rPr>
              <a:t>Jacobian</a:t>
            </a:r>
            <a:r>
              <a:rPr sz="1800" spc="-10" dirty="0">
                <a:latin typeface="Arial" panose="020B0604020202090204"/>
                <a:cs typeface="Arial" panose="020B0604020202090204"/>
              </a:rPr>
              <a:t>:</a:t>
            </a:r>
            <a:endParaRPr sz="1800">
              <a:latin typeface="Arial" panose="020B0604020202090204"/>
              <a:cs typeface="Arial" panose="020B0604020202090204"/>
            </a:endParaRPr>
          </a:p>
        </p:txBody>
      </p:sp>
      <p:pic>
        <p:nvPicPr>
          <p:cNvPr id="16" name="object 16"/>
          <p:cNvPicPr/>
          <p:nvPr/>
        </p:nvPicPr>
        <p:blipFill>
          <a:blip r:embed="rId8" cstate="print"/>
          <a:stretch>
            <a:fillRect/>
          </a:stretch>
        </p:blipFill>
        <p:spPr>
          <a:xfrm>
            <a:off x="7126225" y="3174194"/>
            <a:ext cx="1330720" cy="540598"/>
          </a:xfrm>
          <a:prstGeom prst="rect">
            <a:avLst/>
          </a:prstGeom>
        </p:spPr>
      </p:pic>
      <p:pic>
        <p:nvPicPr>
          <p:cNvPr id="17" name="object 17"/>
          <p:cNvPicPr/>
          <p:nvPr/>
        </p:nvPicPr>
        <p:blipFill>
          <a:blip r:embed="rId9" cstate="print"/>
          <a:stretch>
            <a:fillRect/>
          </a:stretch>
        </p:blipFill>
        <p:spPr>
          <a:xfrm>
            <a:off x="8579655" y="3065114"/>
            <a:ext cx="1789040" cy="650558"/>
          </a:xfrm>
          <a:prstGeom prst="rect">
            <a:avLst/>
          </a:prstGeom>
        </p:spPr>
      </p:pic>
      <p:sp>
        <p:nvSpPr>
          <p:cNvPr id="18" name="object 18"/>
          <p:cNvSpPr txBox="1"/>
          <p:nvPr/>
        </p:nvSpPr>
        <p:spPr>
          <a:xfrm>
            <a:off x="7332000" y="4033161"/>
            <a:ext cx="2807335" cy="112268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panose="020B0604020202090204"/>
                <a:cs typeface="Arial" panose="020B0604020202090204"/>
              </a:rPr>
              <a:t>For</a:t>
            </a:r>
            <a:r>
              <a:rPr sz="1800" spc="-30" dirty="0">
                <a:latin typeface="Arial" panose="020B0604020202090204"/>
                <a:cs typeface="Arial" panose="020B0604020202090204"/>
              </a:rPr>
              <a:t> </a:t>
            </a:r>
            <a:r>
              <a:rPr sz="1800" dirty="0">
                <a:latin typeface="Arial" panose="020B0604020202090204"/>
                <a:cs typeface="Arial" panose="020B0604020202090204"/>
              </a:rPr>
              <a:t>each</a:t>
            </a:r>
            <a:r>
              <a:rPr sz="1800" spc="-15" dirty="0">
                <a:latin typeface="Arial" panose="020B0604020202090204"/>
                <a:cs typeface="Arial" panose="020B0604020202090204"/>
              </a:rPr>
              <a:t> </a:t>
            </a:r>
            <a:r>
              <a:rPr sz="1800" dirty="0">
                <a:latin typeface="Arial" panose="020B0604020202090204"/>
                <a:cs typeface="Arial" panose="020B0604020202090204"/>
              </a:rPr>
              <a:t>element</a:t>
            </a:r>
            <a:r>
              <a:rPr sz="1800" spc="-15" dirty="0">
                <a:latin typeface="Arial" panose="020B0604020202090204"/>
                <a:cs typeface="Arial" panose="020B0604020202090204"/>
              </a:rPr>
              <a:t> </a:t>
            </a:r>
            <a:r>
              <a:rPr sz="1800" dirty="0">
                <a:latin typeface="Arial" panose="020B0604020202090204"/>
                <a:cs typeface="Arial" panose="020B0604020202090204"/>
              </a:rPr>
              <a:t>of</a:t>
            </a:r>
            <a:r>
              <a:rPr sz="1800" spc="-15" dirty="0">
                <a:latin typeface="Arial" panose="020B0604020202090204"/>
                <a:cs typeface="Arial" panose="020B0604020202090204"/>
              </a:rPr>
              <a:t> </a:t>
            </a:r>
            <a:r>
              <a:rPr sz="1800" dirty="0">
                <a:latin typeface="Arial" panose="020B0604020202090204"/>
                <a:cs typeface="Arial" panose="020B0604020202090204"/>
              </a:rPr>
              <a:t>x,</a:t>
            </a:r>
            <a:r>
              <a:rPr sz="1800" spc="-15" dirty="0">
                <a:latin typeface="Arial" panose="020B0604020202090204"/>
                <a:cs typeface="Arial" panose="020B0604020202090204"/>
              </a:rPr>
              <a:t> </a:t>
            </a:r>
            <a:r>
              <a:rPr sz="1800" dirty="0">
                <a:latin typeface="Arial" panose="020B0604020202090204"/>
                <a:cs typeface="Arial" panose="020B0604020202090204"/>
              </a:rPr>
              <a:t>if</a:t>
            </a:r>
            <a:r>
              <a:rPr sz="1800" spc="-15" dirty="0">
                <a:latin typeface="Arial" panose="020B0604020202090204"/>
                <a:cs typeface="Arial" panose="020B0604020202090204"/>
              </a:rPr>
              <a:t> </a:t>
            </a:r>
            <a:r>
              <a:rPr sz="1800" spc="-25" dirty="0">
                <a:latin typeface="Arial" panose="020B0604020202090204"/>
                <a:cs typeface="Arial" panose="020B0604020202090204"/>
              </a:rPr>
              <a:t>it </a:t>
            </a:r>
            <a:r>
              <a:rPr sz="1800" dirty="0">
                <a:latin typeface="Arial" panose="020B0604020202090204"/>
                <a:cs typeface="Arial" panose="020B0604020202090204"/>
              </a:rPr>
              <a:t>changes</a:t>
            </a:r>
            <a:r>
              <a:rPr sz="1800" spc="-10" dirty="0">
                <a:latin typeface="Arial" panose="020B0604020202090204"/>
                <a:cs typeface="Arial" panose="020B0604020202090204"/>
              </a:rPr>
              <a:t> </a:t>
            </a:r>
            <a:r>
              <a:rPr sz="1800" dirty="0">
                <a:latin typeface="Arial" panose="020B0604020202090204"/>
                <a:cs typeface="Arial" panose="020B0604020202090204"/>
              </a:rPr>
              <a:t>by</a:t>
            </a:r>
            <a:r>
              <a:rPr sz="1800" spc="-5" dirty="0">
                <a:latin typeface="Arial" panose="020B0604020202090204"/>
                <a:cs typeface="Arial" panose="020B0604020202090204"/>
              </a:rPr>
              <a:t> </a:t>
            </a:r>
            <a:r>
              <a:rPr sz="1800" dirty="0">
                <a:latin typeface="Arial" panose="020B0604020202090204"/>
                <a:cs typeface="Arial" panose="020B0604020202090204"/>
              </a:rPr>
              <a:t>a</a:t>
            </a:r>
            <a:r>
              <a:rPr sz="1800" spc="-5" dirty="0">
                <a:latin typeface="Arial" panose="020B0604020202090204"/>
                <a:cs typeface="Arial" panose="020B0604020202090204"/>
              </a:rPr>
              <a:t> </a:t>
            </a:r>
            <a:r>
              <a:rPr sz="1800" dirty="0">
                <a:latin typeface="Arial" panose="020B0604020202090204"/>
                <a:cs typeface="Arial" panose="020B0604020202090204"/>
              </a:rPr>
              <a:t>small</a:t>
            </a:r>
            <a:r>
              <a:rPr sz="1800" spc="-5" dirty="0">
                <a:latin typeface="Arial" panose="020B0604020202090204"/>
                <a:cs typeface="Arial" panose="020B0604020202090204"/>
              </a:rPr>
              <a:t> </a:t>
            </a:r>
            <a:r>
              <a:rPr sz="1800" spc="-10" dirty="0">
                <a:latin typeface="Arial" panose="020B0604020202090204"/>
                <a:cs typeface="Arial" panose="020B0604020202090204"/>
              </a:rPr>
              <a:t>amount </a:t>
            </a:r>
            <a:r>
              <a:rPr sz="1800" dirty="0">
                <a:latin typeface="Arial" panose="020B0604020202090204"/>
                <a:cs typeface="Arial" panose="020B0604020202090204"/>
              </a:rPr>
              <a:t>then</a:t>
            </a:r>
            <a:r>
              <a:rPr sz="1800" spc="-15" dirty="0">
                <a:latin typeface="Arial" panose="020B0604020202090204"/>
                <a:cs typeface="Arial" panose="020B0604020202090204"/>
              </a:rPr>
              <a:t> </a:t>
            </a:r>
            <a:r>
              <a:rPr sz="1800" dirty="0">
                <a:latin typeface="Arial" panose="020B0604020202090204"/>
                <a:cs typeface="Arial" panose="020B0604020202090204"/>
              </a:rPr>
              <a:t>how</a:t>
            </a:r>
            <a:r>
              <a:rPr sz="1800" spc="-15" dirty="0">
                <a:latin typeface="Arial" panose="020B0604020202090204"/>
                <a:cs typeface="Arial" panose="020B0604020202090204"/>
              </a:rPr>
              <a:t> </a:t>
            </a:r>
            <a:r>
              <a:rPr sz="1800" dirty="0">
                <a:latin typeface="Arial" panose="020B0604020202090204"/>
                <a:cs typeface="Arial" panose="020B0604020202090204"/>
              </a:rPr>
              <a:t>much</a:t>
            </a:r>
            <a:r>
              <a:rPr sz="1800" spc="-15" dirty="0">
                <a:latin typeface="Arial" panose="020B0604020202090204"/>
                <a:cs typeface="Arial" panose="020B0604020202090204"/>
              </a:rPr>
              <a:t> </a:t>
            </a:r>
            <a:r>
              <a:rPr sz="1800" dirty="0">
                <a:latin typeface="Arial" panose="020B0604020202090204"/>
                <a:cs typeface="Arial" panose="020B0604020202090204"/>
              </a:rPr>
              <a:t>will</a:t>
            </a:r>
            <a:r>
              <a:rPr sz="1800" spc="-15" dirty="0">
                <a:latin typeface="Arial" panose="020B0604020202090204"/>
                <a:cs typeface="Arial" panose="020B0604020202090204"/>
              </a:rPr>
              <a:t> </a:t>
            </a:r>
            <a:r>
              <a:rPr sz="1800" spc="-20" dirty="0">
                <a:latin typeface="Arial" panose="020B0604020202090204"/>
                <a:cs typeface="Arial" panose="020B0604020202090204"/>
              </a:rPr>
              <a:t>each </a:t>
            </a:r>
            <a:r>
              <a:rPr sz="1800" dirty="0">
                <a:latin typeface="Arial" panose="020B0604020202090204"/>
                <a:cs typeface="Arial" panose="020B0604020202090204"/>
              </a:rPr>
              <a:t>element</a:t>
            </a:r>
            <a:r>
              <a:rPr sz="1800" spc="-20" dirty="0">
                <a:latin typeface="Arial" panose="020B0604020202090204"/>
                <a:cs typeface="Arial" panose="020B0604020202090204"/>
              </a:rPr>
              <a:t> </a:t>
            </a:r>
            <a:r>
              <a:rPr sz="1800" dirty="0">
                <a:latin typeface="Arial" panose="020B0604020202090204"/>
                <a:cs typeface="Arial" panose="020B0604020202090204"/>
              </a:rPr>
              <a:t>of</a:t>
            </a:r>
            <a:r>
              <a:rPr sz="1800" spc="-15" dirty="0">
                <a:latin typeface="Arial" panose="020B0604020202090204"/>
                <a:cs typeface="Arial" panose="020B0604020202090204"/>
              </a:rPr>
              <a:t> </a:t>
            </a:r>
            <a:r>
              <a:rPr sz="1800" dirty="0">
                <a:latin typeface="Arial" panose="020B0604020202090204"/>
                <a:cs typeface="Arial" panose="020B0604020202090204"/>
              </a:rPr>
              <a:t>y</a:t>
            </a:r>
            <a:r>
              <a:rPr sz="1800" spc="-15" dirty="0">
                <a:latin typeface="Arial" panose="020B0604020202090204"/>
                <a:cs typeface="Arial" panose="020B0604020202090204"/>
              </a:rPr>
              <a:t> </a:t>
            </a:r>
            <a:r>
              <a:rPr sz="1800" spc="-10" dirty="0">
                <a:latin typeface="Arial" panose="020B0604020202090204"/>
                <a:cs typeface="Arial" panose="020B0604020202090204"/>
              </a:rPr>
              <a:t>change?</a:t>
            </a:r>
            <a:endParaRPr sz="1800">
              <a:latin typeface="Arial" panose="020B0604020202090204"/>
              <a:cs typeface="Arial" panose="020B0604020202090204"/>
            </a:endParaRPr>
          </a:p>
        </p:txBody>
      </p:sp>
      <p:sp>
        <p:nvSpPr>
          <p:cNvPr id="19" name="Rectangle 18"/>
          <p:cNvSpPr/>
          <p:nvPr/>
        </p:nvSpPr>
        <p:spPr>
          <a:xfrm>
            <a:off x="4306297" y="1561258"/>
            <a:ext cx="2326599" cy="461665"/>
          </a:xfrm>
          <a:prstGeom prst="rect">
            <a:avLst/>
          </a:prstGeom>
        </p:spPr>
        <p:txBody>
          <a:bodyPr wrap="none">
            <a:spAutoFit/>
          </a:bodyPr>
          <a:lstStyle/>
          <a:p>
            <a:r>
              <a:rPr lang="en-US" sz="2400" dirty="0">
                <a:latin typeface="Arial" panose="020B0604020202090204"/>
                <a:cs typeface="Arial" panose="020B0604020202090204"/>
              </a:rPr>
              <a:t>Vector</a:t>
            </a:r>
            <a:r>
              <a:rPr lang="en-US" sz="2400" spc="-95" dirty="0">
                <a:latin typeface="Arial" panose="020B0604020202090204"/>
                <a:cs typeface="Arial" panose="020B0604020202090204"/>
              </a:rPr>
              <a:t> </a:t>
            </a:r>
            <a:r>
              <a:rPr lang="en-US" sz="2400" dirty="0">
                <a:latin typeface="Arial" panose="020B0604020202090204"/>
                <a:cs typeface="Arial" panose="020B0604020202090204"/>
              </a:rPr>
              <a:t>to</a:t>
            </a:r>
            <a:r>
              <a:rPr lang="en-US" sz="2400" spc="-85" dirty="0">
                <a:latin typeface="Arial" panose="020B0604020202090204"/>
                <a:cs typeface="Arial" panose="020B0604020202090204"/>
              </a:rPr>
              <a:t> </a:t>
            </a:r>
            <a:r>
              <a:rPr lang="en-US" sz="2400" spc="-10" dirty="0">
                <a:latin typeface="Arial" panose="020B0604020202090204"/>
                <a:cs typeface="Arial" panose="020B0604020202090204"/>
              </a:rPr>
              <a:t>Scalar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8" grpId="0"/>
      <p:bldP spid="1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Vectors</a:t>
            </a:r>
            <a:endParaRPr lang="en-US" dirty="0"/>
          </a:p>
        </p:txBody>
      </p:sp>
      <p:grpSp>
        <p:nvGrpSpPr>
          <p:cNvPr id="25" name="Group 24"/>
          <p:cNvGrpSpPr/>
          <p:nvPr/>
        </p:nvGrpSpPr>
        <p:grpSpPr>
          <a:xfrm>
            <a:off x="1916408" y="1905000"/>
            <a:ext cx="8359183" cy="3200485"/>
            <a:chOff x="2172927" y="1981200"/>
            <a:chExt cx="8359183" cy="3200485"/>
          </a:xfrm>
        </p:grpSpPr>
        <p:grpSp>
          <p:nvGrpSpPr>
            <p:cNvPr id="3" name="object 2"/>
            <p:cNvGrpSpPr/>
            <p:nvPr/>
          </p:nvGrpSpPr>
          <p:grpSpPr>
            <a:xfrm>
              <a:off x="4856000" y="2183850"/>
              <a:ext cx="2997835" cy="2997835"/>
              <a:chOff x="3271475" y="848725"/>
              <a:chExt cx="2997835" cy="299783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grpSp>
        <p:sp>
          <p:nvSpPr>
            <p:cNvPr id="6" name="object 5"/>
            <p:cNvSpPr txBox="1"/>
            <p:nvPr/>
          </p:nvSpPr>
          <p:spPr>
            <a:xfrm>
              <a:off x="6257492" y="3279881"/>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90204"/>
                  <a:cs typeface="Arial" panose="020B0604020202090204"/>
                </a:rPr>
                <a:t>f</a:t>
              </a:r>
              <a:endParaRPr sz="4800">
                <a:latin typeface="Arial" panose="020B0604020202090204"/>
                <a:cs typeface="Arial" panose="020B0604020202090204"/>
              </a:endParaRPr>
            </a:p>
          </p:txBody>
        </p:sp>
        <p:grpSp>
          <p:nvGrpSpPr>
            <p:cNvPr id="7" name="object 6"/>
            <p:cNvGrpSpPr/>
            <p:nvPr/>
          </p:nvGrpSpPr>
          <p:grpSpPr>
            <a:xfrm>
              <a:off x="2572149" y="4086388"/>
              <a:ext cx="2163445" cy="556260"/>
              <a:chOff x="987624" y="2751263"/>
              <a:chExt cx="2163445" cy="556260"/>
            </a:xfrm>
          </p:grpSpPr>
          <p:sp>
            <p:nvSpPr>
              <p:cNvPr id="8" name="object 7"/>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a:endParaRPr/>
              </a:p>
            </p:txBody>
          </p:sp>
          <p:pic>
            <p:nvPicPr>
              <p:cNvPr id="9" name="object 8"/>
              <p:cNvPicPr/>
              <p:nvPr/>
            </p:nvPicPr>
            <p:blipFill>
              <a:blip r:embed="rId2" cstate="print"/>
              <a:stretch>
                <a:fillRect/>
              </a:stretch>
            </p:blipFill>
            <p:spPr>
              <a:xfrm>
                <a:off x="3040218" y="2751263"/>
                <a:ext cx="110511" cy="80163"/>
              </a:xfrm>
              <a:prstGeom prst="rect">
                <a:avLst/>
              </a:prstGeom>
            </p:spPr>
          </p:pic>
        </p:grpSp>
        <p:grpSp>
          <p:nvGrpSpPr>
            <p:cNvPr id="10" name="object 9"/>
            <p:cNvGrpSpPr/>
            <p:nvPr/>
          </p:nvGrpSpPr>
          <p:grpSpPr>
            <a:xfrm>
              <a:off x="2749995" y="2341765"/>
              <a:ext cx="7350759" cy="1382395"/>
              <a:chOff x="1165470" y="1006640"/>
              <a:chExt cx="7350759" cy="1382395"/>
            </a:xfrm>
          </p:grpSpPr>
          <p:sp>
            <p:nvSpPr>
              <p:cNvPr id="11" name="object 10"/>
              <p:cNvSpPr/>
              <p:nvPr/>
            </p:nvSpPr>
            <p:spPr>
              <a:xfrm>
                <a:off x="1174995"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a:endParaRPr/>
              </a:p>
            </p:txBody>
          </p:sp>
          <p:pic>
            <p:nvPicPr>
              <p:cNvPr id="12" name="object 11"/>
              <p:cNvPicPr/>
              <p:nvPr/>
            </p:nvPicPr>
            <p:blipFill>
              <a:blip r:embed="rId3" cstate="print"/>
              <a:stretch>
                <a:fillRect/>
              </a:stretch>
            </p:blipFill>
            <p:spPr>
              <a:xfrm>
                <a:off x="3222844" y="1592434"/>
                <a:ext cx="110886" cy="79358"/>
              </a:xfrm>
              <a:prstGeom prst="rect">
                <a:avLst/>
              </a:prstGeom>
            </p:spPr>
          </p:pic>
          <p:sp>
            <p:nvSpPr>
              <p:cNvPr id="13" name="object 12"/>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p>
            </p:txBody>
          </p:sp>
          <p:pic>
            <p:nvPicPr>
              <p:cNvPr id="14" name="object 13"/>
              <p:cNvPicPr/>
              <p:nvPr/>
            </p:nvPicPr>
            <p:blipFill>
              <a:blip r:embed="rId4" cstate="print"/>
              <a:stretch>
                <a:fillRect/>
              </a:stretch>
            </p:blipFill>
            <p:spPr>
              <a:xfrm>
                <a:off x="8410175" y="2306609"/>
                <a:ext cx="105500" cy="81980"/>
              </a:xfrm>
              <a:prstGeom prst="rect">
                <a:avLst/>
              </a:prstGeom>
            </p:spPr>
          </p:pic>
          <p:pic>
            <p:nvPicPr>
              <p:cNvPr id="15" name="object 14"/>
              <p:cNvPicPr/>
              <p:nvPr/>
            </p:nvPicPr>
            <p:blipFill>
              <a:blip r:embed="rId5" cstate="print"/>
              <a:stretch>
                <a:fillRect/>
              </a:stretch>
            </p:blipFill>
            <p:spPr>
              <a:xfrm>
                <a:off x="7474538" y="1758700"/>
                <a:ext cx="304799" cy="304799"/>
              </a:xfrm>
              <a:prstGeom prst="rect">
                <a:avLst/>
              </a:prstGeom>
            </p:spPr>
          </p:pic>
          <p:sp>
            <p:nvSpPr>
              <p:cNvPr id="16" name="object 15"/>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grpSp>
          <p:nvGrpSpPr>
            <p:cNvPr id="17" name="object 16"/>
            <p:cNvGrpSpPr/>
            <p:nvPr/>
          </p:nvGrpSpPr>
          <p:grpSpPr>
            <a:xfrm>
              <a:off x="2275007" y="2190515"/>
              <a:ext cx="390525" cy="342900"/>
              <a:chOff x="690482" y="855390"/>
              <a:chExt cx="390525" cy="342900"/>
            </a:xfrm>
          </p:grpSpPr>
          <p:pic>
            <p:nvPicPr>
              <p:cNvPr id="18" name="object 17"/>
              <p:cNvPicPr/>
              <p:nvPr/>
            </p:nvPicPr>
            <p:blipFill>
              <a:blip r:embed="rId6" cstate="print"/>
              <a:stretch>
                <a:fillRect/>
              </a:stretch>
            </p:blipFill>
            <p:spPr>
              <a:xfrm>
                <a:off x="709533" y="874440"/>
                <a:ext cx="304799" cy="304799"/>
              </a:xfrm>
              <a:prstGeom prst="rect">
                <a:avLst/>
              </a:prstGeom>
            </p:spPr>
          </p:pic>
          <p:sp>
            <p:nvSpPr>
              <p:cNvPr id="19" name="object 18"/>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grpSp>
          <p:nvGrpSpPr>
            <p:cNvPr id="20" name="object 19"/>
            <p:cNvGrpSpPr/>
            <p:nvPr/>
          </p:nvGrpSpPr>
          <p:grpSpPr>
            <a:xfrm>
              <a:off x="2172927" y="4402801"/>
              <a:ext cx="333375" cy="400050"/>
              <a:chOff x="588402" y="3067676"/>
              <a:chExt cx="333375" cy="400050"/>
            </a:xfrm>
          </p:grpSpPr>
          <p:pic>
            <p:nvPicPr>
              <p:cNvPr id="21" name="object 20"/>
              <p:cNvPicPr/>
              <p:nvPr/>
            </p:nvPicPr>
            <p:blipFill>
              <a:blip r:embed="rId7" cstate="print"/>
              <a:stretch>
                <a:fillRect/>
              </a:stretch>
            </p:blipFill>
            <p:spPr>
              <a:xfrm>
                <a:off x="607452" y="3086727"/>
                <a:ext cx="295274" cy="361949"/>
              </a:xfrm>
              <a:prstGeom prst="rect">
                <a:avLst/>
              </a:prstGeom>
            </p:spPr>
          </p:pic>
          <p:sp>
            <p:nvSpPr>
              <p:cNvPr id="22" name="object 21"/>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grpSp>
        <p:sp>
          <p:nvSpPr>
            <p:cNvPr id="24" name="object 23"/>
            <p:cNvSpPr txBox="1"/>
            <p:nvPr/>
          </p:nvSpPr>
          <p:spPr>
            <a:xfrm>
              <a:off x="8305800" y="19812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90204"/>
                <a:cs typeface="Arial" panose="020B0604020202090204"/>
              </a:rPr>
              <a:t>Backprop</a:t>
            </a:r>
            <a:r>
              <a:rPr lang="en-US" spc="-30" dirty="0">
                <a:latin typeface="Arial" panose="020B0604020202090204"/>
                <a:cs typeface="Arial" panose="020B0604020202090204"/>
              </a:rPr>
              <a:t> </a:t>
            </a:r>
            <a:r>
              <a:rPr lang="en-US" dirty="0">
                <a:latin typeface="Arial" panose="020B0604020202090204"/>
                <a:cs typeface="Arial" panose="020B0604020202090204"/>
              </a:rPr>
              <a:t>with</a:t>
            </a:r>
            <a:r>
              <a:rPr lang="en-US" spc="-30" dirty="0">
                <a:latin typeface="Arial" panose="020B0604020202090204"/>
                <a:cs typeface="Arial" panose="020B0604020202090204"/>
              </a:rPr>
              <a:t> </a:t>
            </a:r>
            <a:r>
              <a:rPr lang="en-US" spc="-10" dirty="0">
                <a:latin typeface="Arial" panose="020B0604020202090204"/>
                <a:cs typeface="Arial" panose="020B0604020202090204"/>
              </a:rPr>
              <a:t>Vectors</a:t>
            </a:r>
            <a:endParaRPr lang="en-US" dirty="0"/>
          </a:p>
        </p:txBody>
      </p:sp>
      <p:grpSp>
        <p:nvGrpSpPr>
          <p:cNvPr id="28" name="Group 27"/>
          <p:cNvGrpSpPr/>
          <p:nvPr/>
        </p:nvGrpSpPr>
        <p:grpSpPr>
          <a:xfrm>
            <a:off x="1634069" y="1828757"/>
            <a:ext cx="8923861" cy="3200485"/>
            <a:chOff x="1684449" y="2133600"/>
            <a:chExt cx="8923861" cy="3200485"/>
          </a:xfrm>
        </p:grpSpPr>
        <p:grpSp>
          <p:nvGrpSpPr>
            <p:cNvPr id="3" name="object 2"/>
            <p:cNvGrpSpPr/>
            <p:nvPr/>
          </p:nvGrpSpPr>
          <p:grpSpPr>
            <a:xfrm>
              <a:off x="4932200" y="2336250"/>
              <a:ext cx="2997835" cy="2997835"/>
              <a:chOff x="3271475" y="848725"/>
              <a:chExt cx="2997835" cy="299783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grpSp>
        <p:sp>
          <p:nvSpPr>
            <p:cNvPr id="6" name="object 5"/>
            <p:cNvSpPr txBox="1"/>
            <p:nvPr/>
          </p:nvSpPr>
          <p:spPr>
            <a:xfrm>
              <a:off x="6333692" y="3432281"/>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90204"/>
                  <a:cs typeface="Arial" panose="020B0604020202090204"/>
                </a:rPr>
                <a:t>f</a:t>
              </a:r>
              <a:endParaRPr sz="4800">
                <a:latin typeface="Arial" panose="020B0604020202090204"/>
                <a:cs typeface="Arial" panose="020B0604020202090204"/>
              </a:endParaRPr>
            </a:p>
          </p:txBody>
        </p:sp>
        <p:grpSp>
          <p:nvGrpSpPr>
            <p:cNvPr id="7" name="object 6"/>
            <p:cNvGrpSpPr/>
            <p:nvPr/>
          </p:nvGrpSpPr>
          <p:grpSpPr>
            <a:xfrm>
              <a:off x="2648349" y="4238788"/>
              <a:ext cx="2163445" cy="556260"/>
              <a:chOff x="987624" y="2751263"/>
              <a:chExt cx="2163445" cy="556260"/>
            </a:xfrm>
          </p:grpSpPr>
          <p:sp>
            <p:nvSpPr>
              <p:cNvPr id="8" name="object 7"/>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a:endParaRPr/>
              </a:p>
            </p:txBody>
          </p:sp>
          <p:pic>
            <p:nvPicPr>
              <p:cNvPr id="9" name="object 8"/>
              <p:cNvPicPr/>
              <p:nvPr/>
            </p:nvPicPr>
            <p:blipFill>
              <a:blip r:embed="rId2" cstate="print"/>
              <a:stretch>
                <a:fillRect/>
              </a:stretch>
            </p:blipFill>
            <p:spPr>
              <a:xfrm>
                <a:off x="3040218" y="2751263"/>
                <a:ext cx="110511" cy="80163"/>
              </a:xfrm>
              <a:prstGeom prst="rect">
                <a:avLst/>
              </a:prstGeom>
            </p:spPr>
          </p:pic>
        </p:grpSp>
        <p:grpSp>
          <p:nvGrpSpPr>
            <p:cNvPr id="10" name="object 9"/>
            <p:cNvGrpSpPr/>
            <p:nvPr/>
          </p:nvGrpSpPr>
          <p:grpSpPr>
            <a:xfrm>
              <a:off x="2826195" y="2494165"/>
              <a:ext cx="7350759" cy="1382395"/>
              <a:chOff x="1165470" y="1006640"/>
              <a:chExt cx="7350759" cy="1382395"/>
            </a:xfrm>
          </p:grpSpPr>
          <p:sp>
            <p:nvSpPr>
              <p:cNvPr id="11" name="object 10"/>
              <p:cNvSpPr/>
              <p:nvPr/>
            </p:nvSpPr>
            <p:spPr>
              <a:xfrm>
                <a:off x="1174995"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a:endParaRPr/>
              </a:p>
            </p:txBody>
          </p:sp>
          <p:pic>
            <p:nvPicPr>
              <p:cNvPr id="12" name="object 11"/>
              <p:cNvPicPr/>
              <p:nvPr/>
            </p:nvPicPr>
            <p:blipFill>
              <a:blip r:embed="rId3" cstate="print"/>
              <a:stretch>
                <a:fillRect/>
              </a:stretch>
            </p:blipFill>
            <p:spPr>
              <a:xfrm>
                <a:off x="3222844" y="1592434"/>
                <a:ext cx="110886" cy="79358"/>
              </a:xfrm>
              <a:prstGeom prst="rect">
                <a:avLst/>
              </a:prstGeom>
            </p:spPr>
          </p:pic>
          <p:sp>
            <p:nvSpPr>
              <p:cNvPr id="13" name="object 12"/>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p>
            </p:txBody>
          </p:sp>
          <p:pic>
            <p:nvPicPr>
              <p:cNvPr id="14" name="object 13"/>
              <p:cNvPicPr/>
              <p:nvPr/>
            </p:nvPicPr>
            <p:blipFill>
              <a:blip r:embed="rId4" cstate="print"/>
              <a:stretch>
                <a:fillRect/>
              </a:stretch>
            </p:blipFill>
            <p:spPr>
              <a:xfrm>
                <a:off x="8410175" y="2306609"/>
                <a:ext cx="105500" cy="81980"/>
              </a:xfrm>
              <a:prstGeom prst="rect">
                <a:avLst/>
              </a:prstGeom>
            </p:spPr>
          </p:pic>
          <p:pic>
            <p:nvPicPr>
              <p:cNvPr id="15" name="object 14"/>
              <p:cNvPicPr/>
              <p:nvPr/>
            </p:nvPicPr>
            <p:blipFill>
              <a:blip r:embed="rId5" cstate="print"/>
              <a:stretch>
                <a:fillRect/>
              </a:stretch>
            </p:blipFill>
            <p:spPr>
              <a:xfrm>
                <a:off x="7474538" y="1758700"/>
                <a:ext cx="304799" cy="304799"/>
              </a:xfrm>
              <a:prstGeom prst="rect">
                <a:avLst/>
              </a:prstGeom>
            </p:spPr>
          </p:pic>
          <p:sp>
            <p:nvSpPr>
              <p:cNvPr id="16" name="object 15"/>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grpSp>
          <p:nvGrpSpPr>
            <p:cNvPr id="17" name="object 16"/>
            <p:cNvGrpSpPr/>
            <p:nvPr/>
          </p:nvGrpSpPr>
          <p:grpSpPr>
            <a:xfrm>
              <a:off x="2351207" y="2342915"/>
              <a:ext cx="390525" cy="342900"/>
              <a:chOff x="690482" y="855390"/>
              <a:chExt cx="390525" cy="342900"/>
            </a:xfrm>
          </p:grpSpPr>
          <p:pic>
            <p:nvPicPr>
              <p:cNvPr id="18" name="object 17"/>
              <p:cNvPicPr/>
              <p:nvPr/>
            </p:nvPicPr>
            <p:blipFill>
              <a:blip r:embed="rId6" cstate="print"/>
              <a:stretch>
                <a:fillRect/>
              </a:stretch>
            </p:blipFill>
            <p:spPr>
              <a:xfrm>
                <a:off x="709533" y="874440"/>
                <a:ext cx="304799" cy="304799"/>
              </a:xfrm>
              <a:prstGeom prst="rect">
                <a:avLst/>
              </a:prstGeom>
            </p:spPr>
          </p:pic>
          <p:sp>
            <p:nvSpPr>
              <p:cNvPr id="19" name="object 18"/>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grpSp>
          <p:nvGrpSpPr>
            <p:cNvPr id="20" name="object 19"/>
            <p:cNvGrpSpPr/>
            <p:nvPr/>
          </p:nvGrpSpPr>
          <p:grpSpPr>
            <a:xfrm>
              <a:off x="2249127" y="4555201"/>
              <a:ext cx="333375" cy="400050"/>
              <a:chOff x="588402" y="3067676"/>
              <a:chExt cx="333375" cy="400050"/>
            </a:xfrm>
          </p:grpSpPr>
          <p:pic>
            <p:nvPicPr>
              <p:cNvPr id="21" name="object 20"/>
              <p:cNvPicPr/>
              <p:nvPr/>
            </p:nvPicPr>
            <p:blipFill>
              <a:blip r:embed="rId7" cstate="print"/>
              <a:stretch>
                <a:fillRect/>
              </a:stretch>
            </p:blipFill>
            <p:spPr>
              <a:xfrm>
                <a:off x="607452" y="3086727"/>
                <a:ext cx="295274" cy="361949"/>
              </a:xfrm>
              <a:prstGeom prst="rect">
                <a:avLst/>
              </a:prstGeom>
            </p:spPr>
          </p:pic>
          <p:sp>
            <p:nvSpPr>
              <p:cNvPr id="22" name="object 21"/>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grpSp>
        <p:sp>
          <p:nvSpPr>
            <p:cNvPr id="24" name="object 23"/>
            <p:cNvSpPr txBox="1"/>
            <p:nvPr/>
          </p:nvSpPr>
          <p:spPr>
            <a:xfrm>
              <a:off x="1798825" y="2140550"/>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x</a:t>
              </a:r>
              <a:endParaRPr sz="2550" baseline="-33000">
                <a:latin typeface="Arial" panose="020B0604020202090204"/>
                <a:cs typeface="Arial" panose="020B0604020202090204"/>
              </a:endParaRPr>
            </a:p>
          </p:txBody>
        </p:sp>
        <p:sp>
          <p:nvSpPr>
            <p:cNvPr id="25" name="object 24"/>
            <p:cNvSpPr txBox="1"/>
            <p:nvPr/>
          </p:nvSpPr>
          <p:spPr>
            <a:xfrm>
              <a:off x="1684449" y="4380724"/>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y</a:t>
              </a:r>
              <a:endParaRPr sz="2550" baseline="-33000">
                <a:latin typeface="Arial" panose="020B0604020202090204"/>
                <a:cs typeface="Arial" panose="020B0604020202090204"/>
              </a:endParaRPr>
            </a:p>
          </p:txBody>
        </p:sp>
        <p:sp>
          <p:nvSpPr>
            <p:cNvPr id="26" name="object 25"/>
            <p:cNvSpPr txBox="1"/>
            <p:nvPr/>
          </p:nvSpPr>
          <p:spPr>
            <a:xfrm>
              <a:off x="8965300" y="3013874"/>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27" name="object 26"/>
            <p:cNvSpPr txBox="1"/>
            <p:nvPr/>
          </p:nvSpPr>
          <p:spPr>
            <a:xfrm>
              <a:off x="8382000" y="21336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90204"/>
                <a:cs typeface="Arial" panose="020B0604020202090204"/>
              </a:rPr>
              <a:t>Backprop</a:t>
            </a:r>
            <a:r>
              <a:rPr lang="en-US" spc="-30" dirty="0">
                <a:latin typeface="Arial" panose="020B0604020202090204"/>
                <a:cs typeface="Arial" panose="020B0604020202090204"/>
              </a:rPr>
              <a:t> </a:t>
            </a:r>
            <a:r>
              <a:rPr lang="en-US" dirty="0">
                <a:latin typeface="Arial" panose="020B0604020202090204"/>
                <a:cs typeface="Arial" panose="020B0604020202090204"/>
              </a:rPr>
              <a:t>with</a:t>
            </a:r>
            <a:r>
              <a:rPr lang="en-US" spc="-30" dirty="0">
                <a:latin typeface="Arial" panose="020B0604020202090204"/>
                <a:cs typeface="Arial" panose="020B0604020202090204"/>
              </a:rPr>
              <a:t> </a:t>
            </a:r>
            <a:r>
              <a:rPr lang="en-US" spc="-10" dirty="0">
                <a:latin typeface="Arial" panose="020B0604020202090204"/>
                <a:cs typeface="Arial" panose="020B0604020202090204"/>
              </a:rPr>
              <a:t>Vectors</a:t>
            </a:r>
            <a:endParaRPr lang="en-US" dirty="0"/>
          </a:p>
        </p:txBody>
      </p:sp>
      <p:grpSp>
        <p:nvGrpSpPr>
          <p:cNvPr id="33" name="Group 32"/>
          <p:cNvGrpSpPr/>
          <p:nvPr/>
        </p:nvGrpSpPr>
        <p:grpSpPr>
          <a:xfrm>
            <a:off x="1634069" y="1828715"/>
            <a:ext cx="8923861" cy="3200485"/>
            <a:chOff x="1608249" y="2133600"/>
            <a:chExt cx="8923861" cy="3200485"/>
          </a:xfrm>
        </p:grpSpPr>
        <p:grpSp>
          <p:nvGrpSpPr>
            <p:cNvPr id="3" name="object 2"/>
            <p:cNvGrpSpPr/>
            <p:nvPr/>
          </p:nvGrpSpPr>
          <p:grpSpPr>
            <a:xfrm>
              <a:off x="4856000" y="2336250"/>
              <a:ext cx="2997835" cy="2997835"/>
              <a:chOff x="3271475" y="848725"/>
              <a:chExt cx="2997835" cy="299783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grpSp>
        <p:sp>
          <p:nvSpPr>
            <p:cNvPr id="6" name="object 5"/>
            <p:cNvSpPr txBox="1"/>
            <p:nvPr/>
          </p:nvSpPr>
          <p:spPr>
            <a:xfrm>
              <a:off x="6257492" y="3432281"/>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90204"/>
                  <a:cs typeface="Arial" panose="020B0604020202090204"/>
                </a:rPr>
                <a:t>f</a:t>
              </a:r>
              <a:endParaRPr sz="4800">
                <a:latin typeface="Arial" panose="020B0604020202090204"/>
                <a:cs typeface="Arial" panose="020B0604020202090204"/>
              </a:endParaRPr>
            </a:p>
          </p:txBody>
        </p:sp>
        <p:grpSp>
          <p:nvGrpSpPr>
            <p:cNvPr id="7" name="object 6"/>
            <p:cNvGrpSpPr/>
            <p:nvPr/>
          </p:nvGrpSpPr>
          <p:grpSpPr>
            <a:xfrm>
              <a:off x="2572149" y="4238788"/>
              <a:ext cx="2163445" cy="556260"/>
              <a:chOff x="987624" y="2751263"/>
              <a:chExt cx="2163445" cy="556260"/>
            </a:xfrm>
          </p:grpSpPr>
          <p:sp>
            <p:nvSpPr>
              <p:cNvPr id="8" name="object 7"/>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a:endParaRPr/>
              </a:p>
            </p:txBody>
          </p:sp>
          <p:pic>
            <p:nvPicPr>
              <p:cNvPr id="9" name="object 8"/>
              <p:cNvPicPr/>
              <p:nvPr/>
            </p:nvPicPr>
            <p:blipFill>
              <a:blip r:embed="rId2" cstate="print"/>
              <a:stretch>
                <a:fillRect/>
              </a:stretch>
            </p:blipFill>
            <p:spPr>
              <a:xfrm>
                <a:off x="3040218" y="2751263"/>
                <a:ext cx="110511" cy="80163"/>
              </a:xfrm>
              <a:prstGeom prst="rect">
                <a:avLst/>
              </a:prstGeom>
            </p:spPr>
          </p:pic>
        </p:grpSp>
        <p:grpSp>
          <p:nvGrpSpPr>
            <p:cNvPr id="10" name="object 9"/>
            <p:cNvGrpSpPr/>
            <p:nvPr/>
          </p:nvGrpSpPr>
          <p:grpSpPr>
            <a:xfrm>
              <a:off x="2749995" y="2494165"/>
              <a:ext cx="7455534" cy="2396490"/>
              <a:chOff x="1165470" y="1006640"/>
              <a:chExt cx="7455534" cy="2396490"/>
            </a:xfrm>
          </p:grpSpPr>
          <p:sp>
            <p:nvSpPr>
              <p:cNvPr id="11" name="object 10"/>
              <p:cNvSpPr/>
              <p:nvPr/>
            </p:nvSpPr>
            <p:spPr>
              <a:xfrm>
                <a:off x="1174995"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a:endParaRPr/>
              </a:p>
            </p:txBody>
          </p:sp>
          <p:pic>
            <p:nvPicPr>
              <p:cNvPr id="12" name="object 11"/>
              <p:cNvPicPr/>
              <p:nvPr/>
            </p:nvPicPr>
            <p:blipFill>
              <a:blip r:embed="rId3" cstate="print"/>
              <a:stretch>
                <a:fillRect/>
              </a:stretch>
            </p:blipFill>
            <p:spPr>
              <a:xfrm>
                <a:off x="3222844" y="1592434"/>
                <a:ext cx="110886" cy="79358"/>
              </a:xfrm>
              <a:prstGeom prst="rect">
                <a:avLst/>
              </a:prstGeom>
            </p:spPr>
          </p:pic>
          <p:sp>
            <p:nvSpPr>
              <p:cNvPr id="13" name="object 12"/>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p>
            </p:txBody>
          </p:sp>
          <p:pic>
            <p:nvPicPr>
              <p:cNvPr id="14" name="object 13"/>
              <p:cNvPicPr/>
              <p:nvPr/>
            </p:nvPicPr>
            <p:blipFill>
              <a:blip r:embed="rId4" cstate="print"/>
              <a:stretch>
                <a:fillRect/>
              </a:stretch>
            </p:blipFill>
            <p:spPr>
              <a:xfrm>
                <a:off x="8410175" y="2306609"/>
                <a:ext cx="105500" cy="81980"/>
              </a:xfrm>
              <a:prstGeom prst="rect">
                <a:avLst/>
              </a:prstGeom>
            </p:spPr>
          </p:pic>
          <p:pic>
            <p:nvPicPr>
              <p:cNvPr id="15" name="object 14"/>
              <p:cNvPicPr/>
              <p:nvPr/>
            </p:nvPicPr>
            <p:blipFill>
              <a:blip r:embed="rId5" cstate="print"/>
              <a:stretch>
                <a:fillRect/>
              </a:stretch>
            </p:blipFill>
            <p:spPr>
              <a:xfrm>
                <a:off x="7474538" y="1758700"/>
                <a:ext cx="304799" cy="304799"/>
              </a:xfrm>
              <a:prstGeom prst="rect">
                <a:avLst/>
              </a:prstGeom>
            </p:spPr>
          </p:pic>
          <p:sp>
            <p:nvSpPr>
              <p:cNvPr id="16" name="object 15"/>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sp>
            <p:nvSpPr>
              <p:cNvPr id="17" name="object 16"/>
              <p:cNvSpPr/>
              <p:nvPr/>
            </p:nvSpPr>
            <p:spPr>
              <a:xfrm>
                <a:off x="6509212"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p>
            </p:txBody>
          </p:sp>
          <p:pic>
            <p:nvPicPr>
              <p:cNvPr id="18" name="object 17"/>
              <p:cNvPicPr/>
              <p:nvPr/>
            </p:nvPicPr>
            <p:blipFill>
              <a:blip r:embed="rId6" cstate="print"/>
              <a:stretch>
                <a:fillRect/>
              </a:stretch>
            </p:blipFill>
            <p:spPr>
              <a:xfrm>
                <a:off x="6413236" y="2545034"/>
                <a:ext cx="105500" cy="81980"/>
              </a:xfrm>
              <a:prstGeom prst="rect">
                <a:avLst/>
              </a:prstGeom>
            </p:spPr>
          </p:pic>
          <p:pic>
            <p:nvPicPr>
              <p:cNvPr id="19" name="object 18"/>
              <p:cNvPicPr/>
              <p:nvPr/>
            </p:nvPicPr>
            <p:blipFill>
              <a:blip r:embed="rId7" cstate="print"/>
              <a:stretch>
                <a:fillRect/>
              </a:stretch>
            </p:blipFill>
            <p:spPr>
              <a:xfrm>
                <a:off x="7393588" y="2707588"/>
                <a:ext cx="514349" cy="676274"/>
              </a:xfrm>
              <a:prstGeom prst="rect">
                <a:avLst/>
              </a:prstGeom>
            </p:spPr>
          </p:pic>
          <p:sp>
            <p:nvSpPr>
              <p:cNvPr id="20" name="object 19"/>
              <p:cNvSpPr/>
              <p:nvPr/>
            </p:nvSpPr>
            <p:spPr>
              <a:xfrm>
                <a:off x="7384063" y="26980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grpSp>
        <p:grpSp>
          <p:nvGrpSpPr>
            <p:cNvPr id="21" name="object 20"/>
            <p:cNvGrpSpPr/>
            <p:nvPr/>
          </p:nvGrpSpPr>
          <p:grpSpPr>
            <a:xfrm>
              <a:off x="2275007" y="2342915"/>
              <a:ext cx="390525" cy="342900"/>
              <a:chOff x="690482" y="855390"/>
              <a:chExt cx="390525" cy="342900"/>
            </a:xfrm>
          </p:grpSpPr>
          <p:pic>
            <p:nvPicPr>
              <p:cNvPr id="22" name="object 21"/>
              <p:cNvPicPr/>
              <p:nvPr/>
            </p:nvPicPr>
            <p:blipFill>
              <a:blip r:embed="rId8" cstate="print"/>
              <a:stretch>
                <a:fillRect/>
              </a:stretch>
            </p:blipFill>
            <p:spPr>
              <a:xfrm>
                <a:off x="709533" y="874440"/>
                <a:ext cx="304799" cy="304799"/>
              </a:xfrm>
              <a:prstGeom prst="rect">
                <a:avLst/>
              </a:prstGeom>
            </p:spPr>
          </p:pic>
          <p:sp>
            <p:nvSpPr>
              <p:cNvPr id="23" name="object 22"/>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grpSp>
          <p:nvGrpSpPr>
            <p:cNvPr id="24" name="object 23"/>
            <p:cNvGrpSpPr/>
            <p:nvPr/>
          </p:nvGrpSpPr>
          <p:grpSpPr>
            <a:xfrm>
              <a:off x="2172927" y="4555201"/>
              <a:ext cx="333375" cy="400050"/>
              <a:chOff x="588402" y="3067676"/>
              <a:chExt cx="333375" cy="400050"/>
            </a:xfrm>
          </p:grpSpPr>
          <p:pic>
            <p:nvPicPr>
              <p:cNvPr id="25" name="object 24"/>
              <p:cNvPicPr/>
              <p:nvPr/>
            </p:nvPicPr>
            <p:blipFill>
              <a:blip r:embed="rId9" cstate="print"/>
              <a:stretch>
                <a:fillRect/>
              </a:stretch>
            </p:blipFill>
            <p:spPr>
              <a:xfrm>
                <a:off x="607452" y="3086727"/>
                <a:ext cx="295274" cy="361949"/>
              </a:xfrm>
              <a:prstGeom prst="rect">
                <a:avLst/>
              </a:prstGeom>
            </p:spPr>
          </p:pic>
          <p:sp>
            <p:nvSpPr>
              <p:cNvPr id="26" name="object 25"/>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grpSp>
        <p:sp>
          <p:nvSpPr>
            <p:cNvPr id="27" name="object 26"/>
            <p:cNvSpPr txBox="1"/>
            <p:nvPr/>
          </p:nvSpPr>
          <p:spPr>
            <a:xfrm>
              <a:off x="8308022" y="4980731"/>
              <a:ext cx="2057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panose="020B0604020202090204"/>
                  <a:cs typeface="Arial" panose="020B0604020202090204"/>
                </a:rPr>
                <a:t>“Upstream</a:t>
              </a:r>
              <a:r>
                <a:rPr sz="1800" spc="-10" dirty="0">
                  <a:solidFill>
                    <a:srgbClr val="FF0000"/>
                  </a:solidFill>
                  <a:latin typeface="Arial" panose="020B0604020202090204"/>
                  <a:cs typeface="Arial" panose="020B0604020202090204"/>
                </a:rPr>
                <a:t> gradient”</a:t>
              </a:r>
              <a:endParaRPr sz="1800">
                <a:latin typeface="Arial" panose="020B0604020202090204"/>
                <a:cs typeface="Arial" panose="020B0604020202090204"/>
              </a:endParaRPr>
            </a:p>
          </p:txBody>
        </p:sp>
        <p:sp>
          <p:nvSpPr>
            <p:cNvPr id="29" name="object 28"/>
            <p:cNvSpPr txBox="1"/>
            <p:nvPr/>
          </p:nvSpPr>
          <p:spPr>
            <a:xfrm>
              <a:off x="1722625" y="2140550"/>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x</a:t>
              </a:r>
              <a:endParaRPr sz="2550" baseline="-33000">
                <a:latin typeface="Arial" panose="020B0604020202090204"/>
                <a:cs typeface="Arial" panose="020B0604020202090204"/>
              </a:endParaRPr>
            </a:p>
          </p:txBody>
        </p:sp>
        <p:sp>
          <p:nvSpPr>
            <p:cNvPr id="30" name="object 29"/>
            <p:cNvSpPr txBox="1"/>
            <p:nvPr/>
          </p:nvSpPr>
          <p:spPr>
            <a:xfrm>
              <a:off x="1608249" y="4380724"/>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y</a:t>
              </a:r>
              <a:endParaRPr sz="2550" baseline="-33000">
                <a:latin typeface="Arial" panose="020B0604020202090204"/>
                <a:cs typeface="Arial" panose="020B0604020202090204"/>
              </a:endParaRPr>
            </a:p>
          </p:txBody>
        </p:sp>
        <p:sp>
          <p:nvSpPr>
            <p:cNvPr id="31" name="object 30"/>
            <p:cNvSpPr txBox="1"/>
            <p:nvPr/>
          </p:nvSpPr>
          <p:spPr>
            <a:xfrm>
              <a:off x="8889100" y="3013874"/>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32" name="object 31"/>
            <p:cNvSpPr txBox="1"/>
            <p:nvPr/>
          </p:nvSpPr>
          <p:spPr>
            <a:xfrm>
              <a:off x="8305800" y="21336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90204"/>
                <a:cs typeface="Arial" panose="020B0604020202090204"/>
              </a:rPr>
              <a:t>Backprop</a:t>
            </a:r>
            <a:r>
              <a:rPr lang="en-US" spc="-30" dirty="0">
                <a:latin typeface="Arial" panose="020B0604020202090204"/>
                <a:cs typeface="Arial" panose="020B0604020202090204"/>
              </a:rPr>
              <a:t> </a:t>
            </a:r>
            <a:r>
              <a:rPr lang="en-US" dirty="0">
                <a:latin typeface="Arial" panose="020B0604020202090204"/>
                <a:cs typeface="Arial" panose="020B0604020202090204"/>
              </a:rPr>
              <a:t>with</a:t>
            </a:r>
            <a:r>
              <a:rPr lang="en-US" spc="-30" dirty="0">
                <a:latin typeface="Arial" panose="020B0604020202090204"/>
                <a:cs typeface="Arial" panose="020B0604020202090204"/>
              </a:rPr>
              <a:t> </a:t>
            </a:r>
            <a:r>
              <a:rPr lang="en-US" spc="-10" dirty="0">
                <a:latin typeface="Arial" panose="020B0604020202090204"/>
                <a:cs typeface="Arial" panose="020B0604020202090204"/>
              </a:rPr>
              <a:t>Vectors</a:t>
            </a:r>
            <a:endParaRPr lang="en-US" dirty="0"/>
          </a:p>
        </p:txBody>
      </p:sp>
      <p:grpSp>
        <p:nvGrpSpPr>
          <p:cNvPr id="34" name="Group 33"/>
          <p:cNvGrpSpPr/>
          <p:nvPr/>
        </p:nvGrpSpPr>
        <p:grpSpPr>
          <a:xfrm>
            <a:off x="1616967" y="1828800"/>
            <a:ext cx="8958065" cy="3730890"/>
            <a:chOff x="1525254" y="2001635"/>
            <a:chExt cx="8958065" cy="3730890"/>
          </a:xfrm>
        </p:grpSpPr>
        <p:grpSp>
          <p:nvGrpSpPr>
            <p:cNvPr id="3" name="object 2"/>
            <p:cNvGrpSpPr/>
            <p:nvPr/>
          </p:nvGrpSpPr>
          <p:grpSpPr>
            <a:xfrm>
              <a:off x="4773005" y="2204285"/>
              <a:ext cx="2997835" cy="2997835"/>
              <a:chOff x="3271475" y="848725"/>
              <a:chExt cx="2997835" cy="299783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grpSp>
        <p:sp>
          <p:nvSpPr>
            <p:cNvPr id="6" name="object 5"/>
            <p:cNvSpPr txBox="1"/>
            <p:nvPr/>
          </p:nvSpPr>
          <p:spPr>
            <a:xfrm>
              <a:off x="6174497" y="3300316"/>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90204"/>
                  <a:cs typeface="Arial" panose="020B0604020202090204"/>
                </a:rPr>
                <a:t>f</a:t>
              </a:r>
              <a:endParaRPr sz="4800">
                <a:latin typeface="Arial" panose="020B0604020202090204"/>
                <a:cs typeface="Arial" panose="020B0604020202090204"/>
              </a:endParaRPr>
            </a:p>
          </p:txBody>
        </p:sp>
        <p:grpSp>
          <p:nvGrpSpPr>
            <p:cNvPr id="7" name="object 6"/>
            <p:cNvGrpSpPr/>
            <p:nvPr/>
          </p:nvGrpSpPr>
          <p:grpSpPr>
            <a:xfrm>
              <a:off x="2489154" y="4106823"/>
              <a:ext cx="2163445" cy="556260"/>
              <a:chOff x="987624" y="2751263"/>
              <a:chExt cx="2163445" cy="556260"/>
            </a:xfrm>
          </p:grpSpPr>
          <p:sp>
            <p:nvSpPr>
              <p:cNvPr id="8" name="object 7"/>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a:endParaRPr/>
              </a:p>
            </p:txBody>
          </p:sp>
          <p:pic>
            <p:nvPicPr>
              <p:cNvPr id="9" name="object 8"/>
              <p:cNvPicPr/>
              <p:nvPr/>
            </p:nvPicPr>
            <p:blipFill>
              <a:blip r:embed="rId2" cstate="print"/>
              <a:stretch>
                <a:fillRect/>
              </a:stretch>
            </p:blipFill>
            <p:spPr>
              <a:xfrm>
                <a:off x="3040218" y="2751263"/>
                <a:ext cx="110511" cy="80163"/>
              </a:xfrm>
              <a:prstGeom prst="rect">
                <a:avLst/>
              </a:prstGeom>
            </p:spPr>
          </p:pic>
        </p:grpSp>
        <p:grpSp>
          <p:nvGrpSpPr>
            <p:cNvPr id="10" name="object 9"/>
            <p:cNvGrpSpPr/>
            <p:nvPr/>
          </p:nvGrpSpPr>
          <p:grpSpPr>
            <a:xfrm>
              <a:off x="2667000" y="2362200"/>
              <a:ext cx="7455534" cy="2396490"/>
              <a:chOff x="1165470" y="1006640"/>
              <a:chExt cx="7455534" cy="2396490"/>
            </a:xfrm>
          </p:grpSpPr>
          <p:sp>
            <p:nvSpPr>
              <p:cNvPr id="11" name="object 10"/>
              <p:cNvSpPr/>
              <p:nvPr/>
            </p:nvSpPr>
            <p:spPr>
              <a:xfrm>
                <a:off x="1174995"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a:endParaRPr/>
              </a:p>
            </p:txBody>
          </p:sp>
          <p:pic>
            <p:nvPicPr>
              <p:cNvPr id="12" name="object 11"/>
              <p:cNvPicPr/>
              <p:nvPr/>
            </p:nvPicPr>
            <p:blipFill>
              <a:blip r:embed="rId3" cstate="print"/>
              <a:stretch>
                <a:fillRect/>
              </a:stretch>
            </p:blipFill>
            <p:spPr>
              <a:xfrm>
                <a:off x="3222844" y="1592434"/>
                <a:ext cx="110886" cy="79358"/>
              </a:xfrm>
              <a:prstGeom prst="rect">
                <a:avLst/>
              </a:prstGeom>
            </p:spPr>
          </p:pic>
          <p:sp>
            <p:nvSpPr>
              <p:cNvPr id="13" name="object 12"/>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p>
            </p:txBody>
          </p:sp>
          <p:pic>
            <p:nvPicPr>
              <p:cNvPr id="14" name="object 13"/>
              <p:cNvPicPr/>
              <p:nvPr/>
            </p:nvPicPr>
            <p:blipFill>
              <a:blip r:embed="rId4" cstate="print"/>
              <a:stretch>
                <a:fillRect/>
              </a:stretch>
            </p:blipFill>
            <p:spPr>
              <a:xfrm>
                <a:off x="8410175" y="2306609"/>
                <a:ext cx="105500" cy="81980"/>
              </a:xfrm>
              <a:prstGeom prst="rect">
                <a:avLst/>
              </a:prstGeom>
            </p:spPr>
          </p:pic>
          <p:pic>
            <p:nvPicPr>
              <p:cNvPr id="15" name="object 14"/>
              <p:cNvPicPr/>
              <p:nvPr/>
            </p:nvPicPr>
            <p:blipFill>
              <a:blip r:embed="rId5" cstate="print"/>
              <a:stretch>
                <a:fillRect/>
              </a:stretch>
            </p:blipFill>
            <p:spPr>
              <a:xfrm>
                <a:off x="7474538" y="1758700"/>
                <a:ext cx="304799" cy="304799"/>
              </a:xfrm>
              <a:prstGeom prst="rect">
                <a:avLst/>
              </a:prstGeom>
            </p:spPr>
          </p:pic>
          <p:sp>
            <p:nvSpPr>
              <p:cNvPr id="16" name="object 15"/>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sp>
            <p:nvSpPr>
              <p:cNvPr id="17" name="object 16"/>
              <p:cNvSpPr/>
              <p:nvPr/>
            </p:nvSpPr>
            <p:spPr>
              <a:xfrm>
                <a:off x="6509212"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p>
            </p:txBody>
          </p:sp>
          <p:pic>
            <p:nvPicPr>
              <p:cNvPr id="18" name="object 17"/>
              <p:cNvPicPr/>
              <p:nvPr/>
            </p:nvPicPr>
            <p:blipFill>
              <a:blip r:embed="rId6" cstate="print"/>
              <a:stretch>
                <a:fillRect/>
              </a:stretch>
            </p:blipFill>
            <p:spPr>
              <a:xfrm>
                <a:off x="6413236" y="2545034"/>
                <a:ext cx="105500" cy="81980"/>
              </a:xfrm>
              <a:prstGeom prst="rect">
                <a:avLst/>
              </a:prstGeom>
            </p:spPr>
          </p:pic>
          <p:pic>
            <p:nvPicPr>
              <p:cNvPr id="19" name="object 18"/>
              <p:cNvPicPr/>
              <p:nvPr/>
            </p:nvPicPr>
            <p:blipFill>
              <a:blip r:embed="rId7" cstate="print"/>
              <a:stretch>
                <a:fillRect/>
              </a:stretch>
            </p:blipFill>
            <p:spPr>
              <a:xfrm>
                <a:off x="7393588" y="2707588"/>
                <a:ext cx="514349" cy="676274"/>
              </a:xfrm>
              <a:prstGeom prst="rect">
                <a:avLst/>
              </a:prstGeom>
            </p:spPr>
          </p:pic>
          <p:sp>
            <p:nvSpPr>
              <p:cNvPr id="20" name="object 19"/>
              <p:cNvSpPr/>
              <p:nvPr/>
            </p:nvSpPr>
            <p:spPr>
              <a:xfrm>
                <a:off x="7384063" y="26980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grpSp>
        <p:grpSp>
          <p:nvGrpSpPr>
            <p:cNvPr id="21" name="object 20"/>
            <p:cNvGrpSpPr/>
            <p:nvPr/>
          </p:nvGrpSpPr>
          <p:grpSpPr>
            <a:xfrm>
              <a:off x="2192012" y="2210950"/>
              <a:ext cx="390525" cy="342900"/>
              <a:chOff x="690482" y="855390"/>
              <a:chExt cx="390525" cy="342900"/>
            </a:xfrm>
          </p:grpSpPr>
          <p:pic>
            <p:nvPicPr>
              <p:cNvPr id="22" name="object 21"/>
              <p:cNvPicPr/>
              <p:nvPr/>
            </p:nvPicPr>
            <p:blipFill>
              <a:blip r:embed="rId8" cstate="print"/>
              <a:stretch>
                <a:fillRect/>
              </a:stretch>
            </p:blipFill>
            <p:spPr>
              <a:xfrm>
                <a:off x="709533" y="874440"/>
                <a:ext cx="304799" cy="304799"/>
              </a:xfrm>
              <a:prstGeom prst="rect">
                <a:avLst/>
              </a:prstGeom>
            </p:spPr>
          </p:pic>
          <p:sp>
            <p:nvSpPr>
              <p:cNvPr id="23" name="object 22"/>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grpSp>
          <p:nvGrpSpPr>
            <p:cNvPr id="24" name="object 23"/>
            <p:cNvGrpSpPr/>
            <p:nvPr/>
          </p:nvGrpSpPr>
          <p:grpSpPr>
            <a:xfrm>
              <a:off x="2089932" y="4423236"/>
              <a:ext cx="333375" cy="400050"/>
              <a:chOff x="588402" y="3067676"/>
              <a:chExt cx="333375" cy="400050"/>
            </a:xfrm>
          </p:grpSpPr>
          <p:pic>
            <p:nvPicPr>
              <p:cNvPr id="25" name="object 24"/>
              <p:cNvPicPr/>
              <p:nvPr/>
            </p:nvPicPr>
            <p:blipFill>
              <a:blip r:embed="rId9" cstate="print"/>
              <a:stretch>
                <a:fillRect/>
              </a:stretch>
            </p:blipFill>
            <p:spPr>
              <a:xfrm>
                <a:off x="607452" y="3086727"/>
                <a:ext cx="295274" cy="361949"/>
              </a:xfrm>
              <a:prstGeom prst="rect">
                <a:avLst/>
              </a:prstGeom>
            </p:spPr>
          </p:pic>
          <p:sp>
            <p:nvSpPr>
              <p:cNvPr id="26" name="object 25"/>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grpSp>
        <p:sp>
          <p:nvSpPr>
            <p:cNvPr id="27" name="object 26"/>
            <p:cNvSpPr txBox="1"/>
            <p:nvPr/>
          </p:nvSpPr>
          <p:spPr>
            <a:xfrm>
              <a:off x="1639630" y="2008585"/>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x</a:t>
              </a:r>
              <a:endParaRPr sz="2550" baseline="-33000">
                <a:latin typeface="Arial" panose="020B0604020202090204"/>
                <a:cs typeface="Arial" panose="020B0604020202090204"/>
              </a:endParaRPr>
            </a:p>
          </p:txBody>
        </p:sp>
        <p:sp>
          <p:nvSpPr>
            <p:cNvPr id="28" name="object 27"/>
            <p:cNvSpPr txBox="1"/>
            <p:nvPr/>
          </p:nvSpPr>
          <p:spPr>
            <a:xfrm>
              <a:off x="1525254" y="4248759"/>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y</a:t>
              </a:r>
              <a:endParaRPr sz="2550" baseline="-33000">
                <a:latin typeface="Arial" panose="020B0604020202090204"/>
                <a:cs typeface="Arial" panose="020B0604020202090204"/>
              </a:endParaRPr>
            </a:p>
          </p:txBody>
        </p:sp>
        <p:sp>
          <p:nvSpPr>
            <p:cNvPr id="29" name="object 28"/>
            <p:cNvSpPr txBox="1"/>
            <p:nvPr/>
          </p:nvSpPr>
          <p:spPr>
            <a:xfrm>
              <a:off x="8806105" y="2881909"/>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30" name="object 29"/>
            <p:cNvSpPr txBox="1"/>
            <p:nvPr/>
          </p:nvSpPr>
          <p:spPr>
            <a:xfrm>
              <a:off x="8759304" y="3990448"/>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31" name="object 30"/>
            <p:cNvSpPr txBox="1"/>
            <p:nvPr/>
          </p:nvSpPr>
          <p:spPr>
            <a:xfrm>
              <a:off x="8222805" y="2001635"/>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sp>
          <p:nvSpPr>
            <p:cNvPr id="32" name="object 31"/>
            <p:cNvSpPr txBox="1"/>
            <p:nvPr/>
          </p:nvSpPr>
          <p:spPr>
            <a:xfrm>
              <a:off x="7702654" y="4813681"/>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90204"/>
                  <a:cs typeface="Arial" panose="020B0604020202090204"/>
                </a:rPr>
                <a:t>“Upstream</a:t>
              </a:r>
              <a:r>
                <a:rPr sz="1800" spc="-10" dirty="0">
                  <a:solidFill>
                    <a:srgbClr val="FF0000"/>
                  </a:solidFill>
                  <a:latin typeface="Arial" panose="020B0604020202090204"/>
                  <a:cs typeface="Arial" panose="020B0604020202090204"/>
                </a:rPr>
                <a:t> gradient” </a:t>
              </a:r>
              <a:r>
                <a:rPr sz="1800" dirty="0">
                  <a:solidFill>
                    <a:srgbClr val="0000FF"/>
                  </a:solidFill>
                  <a:latin typeface="Arial" panose="020B0604020202090204"/>
                  <a:cs typeface="Arial" panose="020B0604020202090204"/>
                </a:rPr>
                <a:t>For</a:t>
              </a:r>
              <a:r>
                <a:rPr sz="1800" spc="-3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each</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element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of</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z,</a:t>
              </a:r>
              <a:r>
                <a:rPr sz="1800" spc="-1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how </a:t>
              </a:r>
              <a:r>
                <a:rPr sz="1800" dirty="0">
                  <a:solidFill>
                    <a:srgbClr val="0000FF"/>
                  </a:solidFill>
                  <a:latin typeface="Arial" panose="020B0604020202090204"/>
                  <a:cs typeface="Arial" panose="020B0604020202090204"/>
                </a:rPr>
                <a:t>much</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does</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influence</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L?</a:t>
              </a:r>
              <a:endParaRPr sz="1800">
                <a:latin typeface="Arial" panose="020B0604020202090204"/>
                <a:cs typeface="Arial" panose="020B0604020202090204"/>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90204"/>
                <a:cs typeface="Arial" panose="020B0604020202090204"/>
              </a:rPr>
              <a:t>Backprop</a:t>
            </a:r>
            <a:r>
              <a:rPr lang="en-US" spc="-30" dirty="0">
                <a:latin typeface="Arial" panose="020B0604020202090204"/>
                <a:cs typeface="Arial" panose="020B0604020202090204"/>
              </a:rPr>
              <a:t> </a:t>
            </a:r>
            <a:r>
              <a:rPr lang="en-US" dirty="0">
                <a:latin typeface="Arial" panose="020B0604020202090204"/>
                <a:cs typeface="Arial" panose="020B0604020202090204"/>
              </a:rPr>
              <a:t>with</a:t>
            </a:r>
            <a:r>
              <a:rPr lang="en-US" spc="-30" dirty="0">
                <a:latin typeface="Arial" panose="020B0604020202090204"/>
                <a:cs typeface="Arial" panose="020B0604020202090204"/>
              </a:rPr>
              <a:t> </a:t>
            </a:r>
            <a:r>
              <a:rPr lang="en-US" spc="-10" dirty="0">
                <a:latin typeface="Arial" panose="020B0604020202090204"/>
                <a:cs typeface="Arial" panose="020B0604020202090204"/>
              </a:rPr>
              <a:t>Vectors</a:t>
            </a:r>
            <a:endParaRPr lang="en-US" dirty="0"/>
          </a:p>
        </p:txBody>
      </p:sp>
      <p:grpSp>
        <p:nvGrpSpPr>
          <p:cNvPr id="47" name="Group 46"/>
          <p:cNvGrpSpPr/>
          <p:nvPr/>
        </p:nvGrpSpPr>
        <p:grpSpPr>
          <a:xfrm>
            <a:off x="1598678" y="1831710"/>
            <a:ext cx="8994644" cy="3730890"/>
            <a:chOff x="1514121" y="2077835"/>
            <a:chExt cx="8994644" cy="3730890"/>
          </a:xfrm>
        </p:grpSpPr>
        <p:grpSp>
          <p:nvGrpSpPr>
            <p:cNvPr id="3" name="object 2"/>
            <p:cNvGrpSpPr/>
            <p:nvPr/>
          </p:nvGrpSpPr>
          <p:grpSpPr>
            <a:xfrm>
              <a:off x="2968262" y="2280485"/>
              <a:ext cx="4828540" cy="3384550"/>
              <a:chOff x="1441286" y="848725"/>
              <a:chExt cx="4828540" cy="3384550"/>
            </a:xfrm>
          </p:grpSpPr>
          <p:pic>
            <p:nvPicPr>
              <p:cNvPr id="4" name="object 3"/>
              <p:cNvPicPr/>
              <p:nvPr/>
            </p:nvPicPr>
            <p:blipFill>
              <a:blip r:embed="rId2" cstate="print"/>
              <a:stretch>
                <a:fillRect/>
              </a:stretch>
            </p:blipFill>
            <p:spPr>
              <a:xfrm>
                <a:off x="1441286" y="3148871"/>
                <a:ext cx="1586198" cy="1084043"/>
              </a:xfrm>
              <a:prstGeom prst="rect">
                <a:avLst/>
              </a:prstGeom>
            </p:spPr>
          </p:pic>
          <p:sp>
            <p:nvSpPr>
              <p:cNvPr id="5" name="object 4"/>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6" name="object 5"/>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grpSp>
        <p:sp>
          <p:nvSpPr>
            <p:cNvPr id="7" name="object 6"/>
            <p:cNvSpPr txBox="1"/>
            <p:nvPr/>
          </p:nvSpPr>
          <p:spPr>
            <a:xfrm>
              <a:off x="6199943" y="3376516"/>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90204"/>
                  <a:cs typeface="Arial" panose="020B0604020202090204"/>
                </a:rPr>
                <a:t>f</a:t>
              </a:r>
              <a:endParaRPr sz="4800">
                <a:latin typeface="Arial" panose="020B0604020202090204"/>
                <a:cs typeface="Arial" panose="020B0604020202090204"/>
              </a:endParaRPr>
            </a:p>
          </p:txBody>
        </p:sp>
        <p:grpSp>
          <p:nvGrpSpPr>
            <p:cNvPr id="8" name="object 7"/>
            <p:cNvGrpSpPr/>
            <p:nvPr/>
          </p:nvGrpSpPr>
          <p:grpSpPr>
            <a:xfrm>
              <a:off x="2217458" y="2287150"/>
              <a:ext cx="390525" cy="342900"/>
              <a:chOff x="690482" y="855390"/>
              <a:chExt cx="390525" cy="342900"/>
            </a:xfrm>
          </p:grpSpPr>
          <p:pic>
            <p:nvPicPr>
              <p:cNvPr id="9" name="object 8"/>
              <p:cNvPicPr/>
              <p:nvPr/>
            </p:nvPicPr>
            <p:blipFill>
              <a:blip r:embed="rId3" cstate="print"/>
              <a:stretch>
                <a:fillRect/>
              </a:stretch>
            </p:blipFill>
            <p:spPr>
              <a:xfrm>
                <a:off x="709533" y="874440"/>
                <a:ext cx="304799" cy="304799"/>
              </a:xfrm>
              <a:prstGeom prst="rect">
                <a:avLst/>
              </a:prstGeom>
            </p:spPr>
          </p:pic>
          <p:sp>
            <p:nvSpPr>
              <p:cNvPr id="10" name="object 9"/>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grpSp>
          <p:nvGrpSpPr>
            <p:cNvPr id="11" name="object 10"/>
            <p:cNvGrpSpPr/>
            <p:nvPr/>
          </p:nvGrpSpPr>
          <p:grpSpPr>
            <a:xfrm>
              <a:off x="2514600" y="2438400"/>
              <a:ext cx="7633334" cy="3251200"/>
              <a:chOff x="987624" y="1006640"/>
              <a:chExt cx="7633334" cy="3251200"/>
            </a:xfrm>
          </p:grpSpPr>
          <p:sp>
            <p:nvSpPr>
              <p:cNvPr id="12" name="object 11"/>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a:endParaRPr/>
              </a:p>
            </p:txBody>
          </p:sp>
          <p:pic>
            <p:nvPicPr>
              <p:cNvPr id="13" name="object 12"/>
              <p:cNvPicPr/>
              <p:nvPr/>
            </p:nvPicPr>
            <p:blipFill>
              <a:blip r:embed="rId4" cstate="print"/>
              <a:stretch>
                <a:fillRect/>
              </a:stretch>
            </p:blipFill>
            <p:spPr>
              <a:xfrm>
                <a:off x="3040218" y="2751263"/>
                <a:ext cx="110511" cy="80163"/>
              </a:xfrm>
              <a:prstGeom prst="rect">
                <a:avLst/>
              </a:prstGeom>
            </p:spPr>
          </p:pic>
          <p:sp>
            <p:nvSpPr>
              <p:cNvPr id="14" name="object 13"/>
              <p:cNvSpPr/>
              <p:nvPr/>
            </p:nvSpPr>
            <p:spPr>
              <a:xfrm>
                <a:off x="1174994"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a:endParaRPr/>
              </a:p>
            </p:txBody>
          </p:sp>
          <p:pic>
            <p:nvPicPr>
              <p:cNvPr id="15" name="object 14"/>
              <p:cNvPicPr/>
              <p:nvPr/>
            </p:nvPicPr>
            <p:blipFill>
              <a:blip r:embed="rId5" cstate="print"/>
              <a:stretch>
                <a:fillRect/>
              </a:stretch>
            </p:blipFill>
            <p:spPr>
              <a:xfrm>
                <a:off x="3222844" y="1592434"/>
                <a:ext cx="110886" cy="79358"/>
              </a:xfrm>
              <a:prstGeom prst="rect">
                <a:avLst/>
              </a:prstGeom>
            </p:spPr>
          </p:pic>
          <p:sp>
            <p:nvSpPr>
              <p:cNvPr id="16" name="object 15"/>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p>
            </p:txBody>
          </p:sp>
          <p:pic>
            <p:nvPicPr>
              <p:cNvPr id="17" name="object 16"/>
              <p:cNvPicPr/>
              <p:nvPr/>
            </p:nvPicPr>
            <p:blipFill>
              <a:blip r:embed="rId6" cstate="print"/>
              <a:stretch>
                <a:fillRect/>
              </a:stretch>
            </p:blipFill>
            <p:spPr>
              <a:xfrm>
                <a:off x="8410175" y="2306609"/>
                <a:ext cx="105500" cy="81980"/>
              </a:xfrm>
              <a:prstGeom prst="rect">
                <a:avLst/>
              </a:prstGeom>
            </p:spPr>
          </p:pic>
          <p:pic>
            <p:nvPicPr>
              <p:cNvPr id="18" name="object 17"/>
              <p:cNvPicPr/>
              <p:nvPr/>
            </p:nvPicPr>
            <p:blipFill>
              <a:blip r:embed="rId7" cstate="print"/>
              <a:stretch>
                <a:fillRect/>
              </a:stretch>
            </p:blipFill>
            <p:spPr>
              <a:xfrm>
                <a:off x="7474538" y="1758700"/>
                <a:ext cx="304799" cy="304799"/>
              </a:xfrm>
              <a:prstGeom prst="rect">
                <a:avLst/>
              </a:prstGeom>
            </p:spPr>
          </p:pic>
          <p:sp>
            <p:nvSpPr>
              <p:cNvPr id="19" name="object 18"/>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sp>
            <p:nvSpPr>
              <p:cNvPr id="20" name="object 19"/>
              <p:cNvSpPr/>
              <p:nvPr/>
            </p:nvSpPr>
            <p:spPr>
              <a:xfrm>
                <a:off x="6509213"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p>
            </p:txBody>
          </p:sp>
          <p:pic>
            <p:nvPicPr>
              <p:cNvPr id="21" name="object 20"/>
              <p:cNvPicPr/>
              <p:nvPr/>
            </p:nvPicPr>
            <p:blipFill>
              <a:blip r:embed="rId8" cstate="print"/>
              <a:stretch>
                <a:fillRect/>
              </a:stretch>
            </p:blipFill>
            <p:spPr>
              <a:xfrm>
                <a:off x="6413236" y="2545034"/>
                <a:ext cx="105500" cy="81980"/>
              </a:xfrm>
              <a:prstGeom prst="rect">
                <a:avLst/>
              </a:prstGeom>
            </p:spPr>
          </p:pic>
          <p:pic>
            <p:nvPicPr>
              <p:cNvPr id="22" name="object 21"/>
              <p:cNvPicPr/>
              <p:nvPr/>
            </p:nvPicPr>
            <p:blipFill>
              <a:blip r:embed="rId9" cstate="print"/>
              <a:stretch>
                <a:fillRect/>
              </a:stretch>
            </p:blipFill>
            <p:spPr>
              <a:xfrm>
                <a:off x="7393588" y="2707588"/>
                <a:ext cx="514349" cy="676274"/>
              </a:xfrm>
              <a:prstGeom prst="rect">
                <a:avLst/>
              </a:prstGeom>
            </p:spPr>
          </p:pic>
          <p:sp>
            <p:nvSpPr>
              <p:cNvPr id="23" name="object 22"/>
              <p:cNvSpPr/>
              <p:nvPr/>
            </p:nvSpPr>
            <p:spPr>
              <a:xfrm>
                <a:off x="7384063" y="26980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pic>
            <p:nvPicPr>
              <p:cNvPr id="24" name="object 23"/>
              <p:cNvPicPr/>
              <p:nvPr/>
            </p:nvPicPr>
            <p:blipFill>
              <a:blip r:embed="rId10" cstate="print"/>
              <a:stretch>
                <a:fillRect/>
              </a:stretch>
            </p:blipFill>
            <p:spPr>
              <a:xfrm>
                <a:off x="3529263" y="1664763"/>
                <a:ext cx="485774" cy="638174"/>
              </a:xfrm>
              <a:prstGeom prst="rect">
                <a:avLst/>
              </a:prstGeom>
            </p:spPr>
          </p:pic>
          <p:sp>
            <p:nvSpPr>
              <p:cNvPr id="25" name="object 24"/>
              <p:cNvSpPr/>
              <p:nvPr/>
            </p:nvSpPr>
            <p:spPr>
              <a:xfrm>
                <a:off x="3519738" y="1655238"/>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p>
            </p:txBody>
          </p:sp>
          <p:pic>
            <p:nvPicPr>
              <p:cNvPr id="26" name="object 25"/>
              <p:cNvPicPr/>
              <p:nvPr/>
            </p:nvPicPr>
            <p:blipFill>
              <a:blip r:embed="rId11" cstate="print"/>
              <a:stretch>
                <a:fillRect/>
              </a:stretch>
            </p:blipFill>
            <p:spPr>
              <a:xfrm>
                <a:off x="3605463" y="2417038"/>
                <a:ext cx="409574" cy="704849"/>
              </a:xfrm>
              <a:prstGeom prst="rect">
                <a:avLst/>
              </a:prstGeom>
            </p:spPr>
          </p:pic>
          <p:sp>
            <p:nvSpPr>
              <p:cNvPr id="27" name="object 26"/>
              <p:cNvSpPr/>
              <p:nvPr/>
            </p:nvSpPr>
            <p:spPr>
              <a:xfrm>
                <a:off x="1255431" y="1246488"/>
                <a:ext cx="2769235" cy="3001645"/>
              </a:xfrm>
              <a:custGeom>
                <a:avLst/>
                <a:gdLst/>
                <a:ahLst/>
                <a:cxnLst/>
                <a:rect l="l" t="t" r="r" b="b"/>
                <a:pathLst>
                  <a:path w="2769235" h="3001645">
                    <a:moveTo>
                      <a:pt x="2340506" y="1161024"/>
                    </a:moveTo>
                    <a:lnTo>
                      <a:pt x="2769131" y="1161024"/>
                    </a:lnTo>
                    <a:lnTo>
                      <a:pt x="2769131" y="1884924"/>
                    </a:lnTo>
                    <a:lnTo>
                      <a:pt x="2340506" y="1884924"/>
                    </a:lnTo>
                    <a:lnTo>
                      <a:pt x="2340506" y="1161024"/>
                    </a:lnTo>
                    <a:close/>
                  </a:path>
                  <a:path w="2769235" h="3001645">
                    <a:moveTo>
                      <a:pt x="22570" y="2268873"/>
                    </a:moveTo>
                    <a:lnTo>
                      <a:pt x="563170" y="2124273"/>
                    </a:lnTo>
                    <a:lnTo>
                      <a:pt x="759068" y="2856654"/>
                    </a:lnTo>
                    <a:lnTo>
                      <a:pt x="218468" y="3001254"/>
                    </a:lnTo>
                    <a:lnTo>
                      <a:pt x="22570" y="2268873"/>
                    </a:lnTo>
                    <a:close/>
                  </a:path>
                  <a:path w="2769235" h="3001645">
                    <a:moveTo>
                      <a:pt x="2015588" y="554101"/>
                    </a:moveTo>
                    <a:lnTo>
                      <a:pt x="0" y="0"/>
                    </a:lnTo>
                  </a:path>
                </a:pathLst>
              </a:custGeom>
              <a:ln w="19049">
                <a:solidFill>
                  <a:srgbClr val="FF0000"/>
                </a:solidFill>
              </a:ln>
            </p:spPr>
            <p:txBody>
              <a:bodyPr wrap="square" lIns="0" tIns="0" rIns="0" bIns="0" rtlCol="0"/>
              <a:lstStyle/>
              <a:p>
                <a:endParaRPr/>
              </a:p>
            </p:txBody>
          </p:sp>
          <p:pic>
            <p:nvPicPr>
              <p:cNvPr id="28" name="object 27"/>
              <p:cNvPicPr/>
              <p:nvPr/>
            </p:nvPicPr>
            <p:blipFill>
              <a:blip r:embed="rId12" cstate="print"/>
              <a:stretch>
                <a:fillRect/>
              </a:stretch>
            </p:blipFill>
            <p:spPr>
              <a:xfrm>
                <a:off x="1162547" y="1206623"/>
                <a:ext cx="110748" cy="79729"/>
              </a:xfrm>
              <a:prstGeom prst="rect">
                <a:avLst/>
              </a:prstGeom>
            </p:spPr>
          </p:pic>
          <p:sp>
            <p:nvSpPr>
              <p:cNvPr id="29" name="object 28"/>
              <p:cNvSpPr/>
              <p:nvPr/>
            </p:nvSpPr>
            <p:spPr>
              <a:xfrm>
                <a:off x="1144627" y="2919563"/>
                <a:ext cx="2031364" cy="527050"/>
              </a:xfrm>
              <a:custGeom>
                <a:avLst/>
                <a:gdLst/>
                <a:ahLst/>
                <a:cxnLst/>
                <a:rect l="l" t="t" r="r" b="b"/>
                <a:pathLst>
                  <a:path w="2031364" h="527050">
                    <a:moveTo>
                      <a:pt x="2031062" y="0"/>
                    </a:moveTo>
                    <a:lnTo>
                      <a:pt x="0" y="526898"/>
                    </a:lnTo>
                  </a:path>
                </a:pathLst>
              </a:custGeom>
              <a:ln w="19049">
                <a:solidFill>
                  <a:srgbClr val="FF0000"/>
                </a:solidFill>
              </a:ln>
            </p:spPr>
            <p:txBody>
              <a:bodyPr wrap="square" lIns="0" tIns="0" rIns="0" bIns="0" rtlCol="0"/>
              <a:lstStyle/>
              <a:p>
                <a:endParaRPr/>
              </a:p>
            </p:txBody>
          </p:sp>
          <p:pic>
            <p:nvPicPr>
              <p:cNvPr id="30" name="object 29"/>
              <p:cNvPicPr/>
              <p:nvPr/>
            </p:nvPicPr>
            <p:blipFill>
              <a:blip r:embed="rId13" cstate="print"/>
              <a:stretch>
                <a:fillRect/>
              </a:stretch>
            </p:blipFill>
            <p:spPr>
              <a:xfrm>
                <a:off x="1051421" y="3406479"/>
                <a:ext cx="110631" cy="79964"/>
              </a:xfrm>
              <a:prstGeom prst="rect">
                <a:avLst/>
              </a:prstGeom>
            </p:spPr>
          </p:pic>
        </p:grpSp>
        <p:grpSp>
          <p:nvGrpSpPr>
            <p:cNvPr id="31" name="object 30"/>
            <p:cNvGrpSpPr/>
            <p:nvPr/>
          </p:nvGrpSpPr>
          <p:grpSpPr>
            <a:xfrm>
              <a:off x="2115378" y="4499436"/>
              <a:ext cx="333375" cy="400050"/>
              <a:chOff x="588402" y="3067676"/>
              <a:chExt cx="333375" cy="400050"/>
            </a:xfrm>
          </p:grpSpPr>
          <p:pic>
            <p:nvPicPr>
              <p:cNvPr id="32" name="object 31"/>
              <p:cNvPicPr/>
              <p:nvPr/>
            </p:nvPicPr>
            <p:blipFill>
              <a:blip r:embed="rId14" cstate="print"/>
              <a:stretch>
                <a:fillRect/>
              </a:stretch>
            </p:blipFill>
            <p:spPr>
              <a:xfrm>
                <a:off x="607452" y="3086727"/>
                <a:ext cx="295274" cy="361949"/>
              </a:xfrm>
              <a:prstGeom prst="rect">
                <a:avLst/>
              </a:prstGeom>
            </p:spPr>
          </p:pic>
          <p:sp>
            <p:nvSpPr>
              <p:cNvPr id="33" name="object 32"/>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grpSp>
        <p:sp>
          <p:nvSpPr>
            <p:cNvPr id="34" name="object 33"/>
            <p:cNvSpPr txBox="1"/>
            <p:nvPr/>
          </p:nvSpPr>
          <p:spPr>
            <a:xfrm>
              <a:off x="5783109" y="2340390"/>
              <a:ext cx="1042035" cy="574040"/>
            </a:xfrm>
            <a:prstGeom prst="rect">
              <a:avLst/>
            </a:prstGeom>
          </p:spPr>
          <p:txBody>
            <a:bodyPr vert="horz" wrap="square" lIns="0" tIns="12700" rIns="0" bIns="0" rtlCol="0">
              <a:spAutoFit/>
            </a:bodyPr>
            <a:lstStyle/>
            <a:p>
              <a:pPr marL="12700" marR="5080" indent="234950">
                <a:lnSpc>
                  <a:spcPct val="100000"/>
                </a:lnSpc>
                <a:spcBef>
                  <a:spcPts val="100"/>
                </a:spcBef>
              </a:pPr>
              <a:r>
                <a:rPr sz="1800" spc="-10" dirty="0">
                  <a:solidFill>
                    <a:srgbClr val="FF0000"/>
                  </a:solidFill>
                  <a:latin typeface="Arial" panose="020B0604020202090204"/>
                  <a:cs typeface="Arial" panose="020B0604020202090204"/>
                </a:rPr>
                <a:t>“local gradients”</a:t>
              </a:r>
              <a:endParaRPr sz="1800">
                <a:latin typeface="Arial" panose="020B0604020202090204"/>
                <a:cs typeface="Arial" panose="020B0604020202090204"/>
              </a:endParaRPr>
            </a:p>
          </p:txBody>
        </p:sp>
        <p:sp>
          <p:nvSpPr>
            <p:cNvPr id="35" name="object 34"/>
            <p:cNvSpPr txBox="1"/>
            <p:nvPr/>
          </p:nvSpPr>
          <p:spPr>
            <a:xfrm>
              <a:off x="1665076" y="2084785"/>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x</a:t>
              </a:r>
              <a:endParaRPr sz="2550" baseline="-33000">
                <a:latin typeface="Arial" panose="020B0604020202090204"/>
                <a:cs typeface="Arial" panose="020B0604020202090204"/>
              </a:endParaRPr>
            </a:p>
          </p:txBody>
        </p:sp>
        <p:sp>
          <p:nvSpPr>
            <p:cNvPr id="36" name="object 35"/>
            <p:cNvSpPr txBox="1"/>
            <p:nvPr/>
          </p:nvSpPr>
          <p:spPr>
            <a:xfrm>
              <a:off x="1550700" y="4324959"/>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y</a:t>
              </a:r>
              <a:endParaRPr sz="2550" baseline="-33000">
                <a:latin typeface="Arial" panose="020B0604020202090204"/>
                <a:cs typeface="Arial" panose="020B0604020202090204"/>
              </a:endParaRPr>
            </a:p>
          </p:txBody>
        </p:sp>
        <p:sp>
          <p:nvSpPr>
            <p:cNvPr id="37" name="object 36"/>
            <p:cNvSpPr txBox="1"/>
            <p:nvPr/>
          </p:nvSpPr>
          <p:spPr>
            <a:xfrm>
              <a:off x="8831551" y="2958109"/>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38" name="object 37"/>
            <p:cNvSpPr txBox="1"/>
            <p:nvPr/>
          </p:nvSpPr>
          <p:spPr>
            <a:xfrm>
              <a:off x="8784750" y="4066648"/>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39" name="object 38"/>
            <p:cNvSpPr txBox="1"/>
            <p:nvPr/>
          </p:nvSpPr>
          <p:spPr>
            <a:xfrm>
              <a:off x="8248251" y="2077835"/>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sp>
          <p:nvSpPr>
            <p:cNvPr id="40" name="object 39"/>
            <p:cNvSpPr txBox="1"/>
            <p:nvPr/>
          </p:nvSpPr>
          <p:spPr>
            <a:xfrm>
              <a:off x="7728100" y="4889881"/>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90204"/>
                  <a:cs typeface="Arial" panose="020B0604020202090204"/>
                </a:rPr>
                <a:t>“Upstream</a:t>
              </a:r>
              <a:r>
                <a:rPr sz="1800" spc="-10" dirty="0">
                  <a:solidFill>
                    <a:srgbClr val="FF0000"/>
                  </a:solidFill>
                  <a:latin typeface="Arial" panose="020B0604020202090204"/>
                  <a:cs typeface="Arial" panose="020B0604020202090204"/>
                </a:rPr>
                <a:t> gradient” </a:t>
              </a:r>
              <a:r>
                <a:rPr sz="1800" dirty="0">
                  <a:solidFill>
                    <a:srgbClr val="0000FF"/>
                  </a:solidFill>
                  <a:latin typeface="Arial" panose="020B0604020202090204"/>
                  <a:cs typeface="Arial" panose="020B0604020202090204"/>
                </a:rPr>
                <a:t>For</a:t>
              </a:r>
              <a:r>
                <a:rPr sz="1800" spc="-3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each</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element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of</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z,</a:t>
              </a:r>
              <a:r>
                <a:rPr sz="1800" spc="-1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how </a:t>
              </a:r>
              <a:r>
                <a:rPr sz="1800" dirty="0">
                  <a:solidFill>
                    <a:srgbClr val="0000FF"/>
                  </a:solidFill>
                  <a:latin typeface="Arial" panose="020B0604020202090204"/>
                  <a:cs typeface="Arial" panose="020B0604020202090204"/>
                </a:rPr>
                <a:t>much</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does</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influence</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L?</a:t>
              </a:r>
              <a:endParaRPr sz="1800">
                <a:latin typeface="Arial" panose="020B0604020202090204"/>
                <a:cs typeface="Arial" panose="020B0604020202090204"/>
              </a:endParaRPr>
            </a:p>
          </p:txBody>
        </p:sp>
        <p:sp>
          <p:nvSpPr>
            <p:cNvPr id="41" name="object 40"/>
            <p:cNvSpPr txBox="1"/>
            <p:nvPr/>
          </p:nvSpPr>
          <p:spPr>
            <a:xfrm>
              <a:off x="1514121" y="3656166"/>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“Downstream</a:t>
              </a:r>
              <a:endParaRPr sz="1800">
                <a:latin typeface="Arial" panose="020B0604020202090204"/>
                <a:cs typeface="Arial" panose="020B0604020202090204"/>
              </a:endParaRPr>
            </a:p>
          </p:txBody>
        </p:sp>
        <p:sp>
          <p:nvSpPr>
            <p:cNvPr id="42" name="object 41"/>
            <p:cNvSpPr txBox="1"/>
            <p:nvPr/>
          </p:nvSpPr>
          <p:spPr>
            <a:xfrm>
              <a:off x="1685459" y="3930486"/>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gradients”</a:t>
              </a:r>
              <a:endParaRPr sz="1800">
                <a:latin typeface="Arial" panose="020B0604020202090204"/>
                <a:cs typeface="Arial" panose="020B0604020202090204"/>
              </a:endParaRPr>
            </a:p>
          </p:txBody>
        </p:sp>
        <p:grpSp>
          <p:nvGrpSpPr>
            <p:cNvPr id="44" name="object 43"/>
            <p:cNvGrpSpPr/>
            <p:nvPr/>
          </p:nvGrpSpPr>
          <p:grpSpPr>
            <a:xfrm>
              <a:off x="2627929" y="2761370"/>
              <a:ext cx="1931035" cy="1157605"/>
              <a:chOff x="1100953" y="1329610"/>
              <a:chExt cx="1931035" cy="1157605"/>
            </a:xfrm>
          </p:grpSpPr>
          <p:pic>
            <p:nvPicPr>
              <p:cNvPr id="45" name="object 44"/>
              <p:cNvPicPr/>
              <p:nvPr/>
            </p:nvPicPr>
            <p:blipFill>
              <a:blip r:embed="rId15" cstate="print"/>
              <a:stretch>
                <a:fillRect/>
              </a:stretch>
            </p:blipFill>
            <p:spPr>
              <a:xfrm>
                <a:off x="1233544" y="1396586"/>
                <a:ext cx="1798376" cy="1090224"/>
              </a:xfrm>
              <a:prstGeom prst="rect">
                <a:avLst/>
              </a:prstGeom>
            </p:spPr>
          </p:pic>
          <p:sp>
            <p:nvSpPr>
              <p:cNvPr id="46" name="object 45"/>
              <p:cNvSpPr/>
              <p:nvPr/>
            </p:nvSpPr>
            <p:spPr>
              <a:xfrm>
                <a:off x="1110478" y="1339135"/>
                <a:ext cx="808355" cy="845819"/>
              </a:xfrm>
              <a:custGeom>
                <a:avLst/>
                <a:gdLst/>
                <a:ahLst/>
                <a:cxnLst/>
                <a:rect l="l" t="t" r="r" b="b"/>
                <a:pathLst>
                  <a:path w="808355" h="845819">
                    <a:moveTo>
                      <a:pt x="181585" y="0"/>
                    </a:moveTo>
                    <a:lnTo>
                      <a:pt x="808284" y="167999"/>
                    </a:lnTo>
                    <a:lnTo>
                      <a:pt x="626699" y="845377"/>
                    </a:lnTo>
                    <a:lnTo>
                      <a:pt x="0" y="677377"/>
                    </a:lnTo>
                    <a:lnTo>
                      <a:pt x="181585" y="0"/>
                    </a:lnTo>
                    <a:close/>
                  </a:path>
                </a:pathLst>
              </a:custGeom>
              <a:ln w="19049">
                <a:solidFill>
                  <a:srgbClr val="FF0000"/>
                </a:solidFill>
              </a:ln>
            </p:spPr>
            <p:txBody>
              <a:bodyPr wrap="square" lIns="0" tIns="0" rIns="0" bIns="0" rtlCol="0"/>
              <a:lstStyle/>
              <a:p>
                <a:endParaRPr/>
              </a:p>
            </p:txBody>
          </p:sp>
        </p:gr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90204"/>
                <a:cs typeface="Arial" panose="020B0604020202090204"/>
              </a:rPr>
              <a:t>Backprop</a:t>
            </a:r>
            <a:r>
              <a:rPr lang="en-US" spc="-30" dirty="0">
                <a:latin typeface="Arial" panose="020B0604020202090204"/>
                <a:cs typeface="Arial" panose="020B0604020202090204"/>
              </a:rPr>
              <a:t> </a:t>
            </a:r>
            <a:r>
              <a:rPr lang="en-US" dirty="0">
                <a:latin typeface="Arial" panose="020B0604020202090204"/>
                <a:cs typeface="Arial" panose="020B0604020202090204"/>
              </a:rPr>
              <a:t>with</a:t>
            </a:r>
            <a:r>
              <a:rPr lang="en-US" spc="-30" dirty="0">
                <a:latin typeface="Arial" panose="020B0604020202090204"/>
                <a:cs typeface="Arial" panose="020B0604020202090204"/>
              </a:rPr>
              <a:t> </a:t>
            </a:r>
            <a:r>
              <a:rPr lang="en-US" spc="-10" dirty="0">
                <a:latin typeface="Arial" panose="020B0604020202090204"/>
                <a:cs typeface="Arial" panose="020B0604020202090204"/>
              </a:rPr>
              <a:t>Vectors</a:t>
            </a:r>
            <a:endParaRPr lang="en-US" dirty="0"/>
          </a:p>
        </p:txBody>
      </p:sp>
      <p:grpSp>
        <p:nvGrpSpPr>
          <p:cNvPr id="45" name="Group 44"/>
          <p:cNvGrpSpPr/>
          <p:nvPr/>
        </p:nvGrpSpPr>
        <p:grpSpPr>
          <a:xfrm>
            <a:off x="1598678" y="1831710"/>
            <a:ext cx="8994644" cy="3730890"/>
            <a:chOff x="1329821" y="1912354"/>
            <a:chExt cx="8994644" cy="3730890"/>
          </a:xfrm>
        </p:grpSpPr>
        <p:grpSp>
          <p:nvGrpSpPr>
            <p:cNvPr id="3" name="object 2"/>
            <p:cNvGrpSpPr/>
            <p:nvPr/>
          </p:nvGrpSpPr>
          <p:grpSpPr>
            <a:xfrm>
              <a:off x="2330300" y="2115004"/>
              <a:ext cx="7633334" cy="3408679"/>
              <a:chOff x="987624" y="848725"/>
              <a:chExt cx="7633334" cy="3408679"/>
            </a:xfrm>
          </p:grpSpPr>
          <p:pic>
            <p:nvPicPr>
              <p:cNvPr id="4" name="object 3"/>
              <p:cNvPicPr/>
              <p:nvPr/>
            </p:nvPicPr>
            <p:blipFill>
              <a:blip r:embed="rId2" cstate="print"/>
              <a:stretch>
                <a:fillRect/>
              </a:stretch>
            </p:blipFill>
            <p:spPr>
              <a:xfrm>
                <a:off x="1441286" y="3148871"/>
                <a:ext cx="1586198" cy="1084043"/>
              </a:xfrm>
              <a:prstGeom prst="rect">
                <a:avLst/>
              </a:prstGeom>
            </p:spPr>
          </p:pic>
          <p:sp>
            <p:nvSpPr>
              <p:cNvPr id="5" name="object 4"/>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a:endParaRPr/>
              </a:p>
            </p:txBody>
          </p:sp>
          <p:pic>
            <p:nvPicPr>
              <p:cNvPr id="6" name="object 5"/>
              <p:cNvPicPr/>
              <p:nvPr/>
            </p:nvPicPr>
            <p:blipFill>
              <a:blip r:embed="rId3" cstate="print"/>
              <a:stretch>
                <a:fillRect/>
              </a:stretch>
            </p:blipFill>
            <p:spPr>
              <a:xfrm>
                <a:off x="3040218" y="2751263"/>
                <a:ext cx="110511" cy="80163"/>
              </a:xfrm>
              <a:prstGeom prst="rect">
                <a:avLst/>
              </a:prstGeom>
            </p:spPr>
          </p:pic>
          <p:sp>
            <p:nvSpPr>
              <p:cNvPr id="7" name="object 6"/>
              <p:cNvSpPr/>
              <p:nvPr/>
            </p:nvSpPr>
            <p:spPr>
              <a:xfrm>
                <a:off x="3280999"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8" name="object 7"/>
              <p:cNvSpPr/>
              <p:nvPr/>
            </p:nvSpPr>
            <p:spPr>
              <a:xfrm>
                <a:off x="3280999"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sp>
            <p:nvSpPr>
              <p:cNvPr id="9" name="object 8"/>
              <p:cNvSpPr/>
              <p:nvPr/>
            </p:nvSpPr>
            <p:spPr>
              <a:xfrm>
                <a:off x="1174994"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a:endParaRPr/>
              </a:p>
            </p:txBody>
          </p:sp>
          <p:pic>
            <p:nvPicPr>
              <p:cNvPr id="10" name="object 9"/>
              <p:cNvPicPr/>
              <p:nvPr/>
            </p:nvPicPr>
            <p:blipFill>
              <a:blip r:embed="rId4" cstate="print"/>
              <a:stretch>
                <a:fillRect/>
              </a:stretch>
            </p:blipFill>
            <p:spPr>
              <a:xfrm>
                <a:off x="3222844" y="1592434"/>
                <a:ext cx="110886" cy="79358"/>
              </a:xfrm>
              <a:prstGeom prst="rect">
                <a:avLst/>
              </a:prstGeom>
            </p:spPr>
          </p:pic>
          <p:sp>
            <p:nvSpPr>
              <p:cNvPr id="11" name="object 10"/>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p>
            </p:txBody>
          </p:sp>
          <p:pic>
            <p:nvPicPr>
              <p:cNvPr id="12" name="object 11"/>
              <p:cNvPicPr/>
              <p:nvPr/>
            </p:nvPicPr>
            <p:blipFill>
              <a:blip r:embed="rId5" cstate="print"/>
              <a:stretch>
                <a:fillRect/>
              </a:stretch>
            </p:blipFill>
            <p:spPr>
              <a:xfrm>
                <a:off x="8410175" y="2306609"/>
                <a:ext cx="105500" cy="81980"/>
              </a:xfrm>
              <a:prstGeom prst="rect">
                <a:avLst/>
              </a:prstGeom>
            </p:spPr>
          </p:pic>
          <p:pic>
            <p:nvPicPr>
              <p:cNvPr id="13" name="object 12"/>
              <p:cNvPicPr/>
              <p:nvPr/>
            </p:nvPicPr>
            <p:blipFill>
              <a:blip r:embed="rId6" cstate="print"/>
              <a:stretch>
                <a:fillRect/>
              </a:stretch>
            </p:blipFill>
            <p:spPr>
              <a:xfrm>
                <a:off x="7474538" y="1758700"/>
                <a:ext cx="304799" cy="304799"/>
              </a:xfrm>
              <a:prstGeom prst="rect">
                <a:avLst/>
              </a:prstGeom>
            </p:spPr>
          </p:pic>
          <p:sp>
            <p:nvSpPr>
              <p:cNvPr id="14" name="object 13"/>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sp>
            <p:nvSpPr>
              <p:cNvPr id="15" name="object 14"/>
              <p:cNvSpPr/>
              <p:nvPr/>
            </p:nvSpPr>
            <p:spPr>
              <a:xfrm>
                <a:off x="6509213"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p>
            </p:txBody>
          </p:sp>
          <p:pic>
            <p:nvPicPr>
              <p:cNvPr id="16" name="object 15"/>
              <p:cNvPicPr/>
              <p:nvPr/>
            </p:nvPicPr>
            <p:blipFill>
              <a:blip r:embed="rId7" cstate="print"/>
              <a:stretch>
                <a:fillRect/>
              </a:stretch>
            </p:blipFill>
            <p:spPr>
              <a:xfrm>
                <a:off x="6413236" y="2545034"/>
                <a:ext cx="105500" cy="81980"/>
              </a:xfrm>
              <a:prstGeom prst="rect">
                <a:avLst/>
              </a:prstGeom>
            </p:spPr>
          </p:pic>
          <p:pic>
            <p:nvPicPr>
              <p:cNvPr id="17" name="object 16"/>
              <p:cNvPicPr/>
              <p:nvPr/>
            </p:nvPicPr>
            <p:blipFill>
              <a:blip r:embed="rId8" cstate="print"/>
              <a:stretch>
                <a:fillRect/>
              </a:stretch>
            </p:blipFill>
            <p:spPr>
              <a:xfrm>
                <a:off x="7393588" y="2707588"/>
                <a:ext cx="514349" cy="676274"/>
              </a:xfrm>
              <a:prstGeom prst="rect">
                <a:avLst/>
              </a:prstGeom>
            </p:spPr>
          </p:pic>
          <p:sp>
            <p:nvSpPr>
              <p:cNvPr id="18" name="object 17"/>
              <p:cNvSpPr/>
              <p:nvPr/>
            </p:nvSpPr>
            <p:spPr>
              <a:xfrm>
                <a:off x="7384063" y="269806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pic>
            <p:nvPicPr>
              <p:cNvPr id="19" name="object 18"/>
              <p:cNvPicPr/>
              <p:nvPr/>
            </p:nvPicPr>
            <p:blipFill>
              <a:blip r:embed="rId9" cstate="print"/>
              <a:stretch>
                <a:fillRect/>
              </a:stretch>
            </p:blipFill>
            <p:spPr>
              <a:xfrm>
                <a:off x="3529263" y="1664763"/>
                <a:ext cx="485774" cy="638174"/>
              </a:xfrm>
              <a:prstGeom prst="rect">
                <a:avLst/>
              </a:prstGeom>
            </p:spPr>
          </p:pic>
          <p:sp>
            <p:nvSpPr>
              <p:cNvPr id="20" name="object 19"/>
              <p:cNvSpPr/>
              <p:nvPr/>
            </p:nvSpPr>
            <p:spPr>
              <a:xfrm>
                <a:off x="3519738" y="1655238"/>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p>
            </p:txBody>
          </p:sp>
          <p:pic>
            <p:nvPicPr>
              <p:cNvPr id="21" name="object 20"/>
              <p:cNvPicPr/>
              <p:nvPr/>
            </p:nvPicPr>
            <p:blipFill>
              <a:blip r:embed="rId10" cstate="print"/>
              <a:stretch>
                <a:fillRect/>
              </a:stretch>
            </p:blipFill>
            <p:spPr>
              <a:xfrm>
                <a:off x="3605463" y="2417038"/>
                <a:ext cx="409574" cy="704849"/>
              </a:xfrm>
              <a:prstGeom prst="rect">
                <a:avLst/>
              </a:prstGeom>
            </p:spPr>
          </p:pic>
          <p:sp>
            <p:nvSpPr>
              <p:cNvPr id="22" name="object 21"/>
              <p:cNvSpPr/>
              <p:nvPr/>
            </p:nvSpPr>
            <p:spPr>
              <a:xfrm>
                <a:off x="1255431" y="1246488"/>
                <a:ext cx="2769235" cy="3001645"/>
              </a:xfrm>
              <a:custGeom>
                <a:avLst/>
                <a:gdLst/>
                <a:ahLst/>
                <a:cxnLst/>
                <a:rect l="l" t="t" r="r" b="b"/>
                <a:pathLst>
                  <a:path w="2769235" h="3001645">
                    <a:moveTo>
                      <a:pt x="2340506" y="1161024"/>
                    </a:moveTo>
                    <a:lnTo>
                      <a:pt x="2769131" y="1161024"/>
                    </a:lnTo>
                    <a:lnTo>
                      <a:pt x="2769131" y="1884924"/>
                    </a:lnTo>
                    <a:lnTo>
                      <a:pt x="2340506" y="1884924"/>
                    </a:lnTo>
                    <a:lnTo>
                      <a:pt x="2340506" y="1161024"/>
                    </a:lnTo>
                    <a:close/>
                  </a:path>
                  <a:path w="2769235" h="3001645">
                    <a:moveTo>
                      <a:pt x="22570" y="2268873"/>
                    </a:moveTo>
                    <a:lnTo>
                      <a:pt x="563170" y="2124273"/>
                    </a:lnTo>
                    <a:lnTo>
                      <a:pt x="759068" y="2856654"/>
                    </a:lnTo>
                    <a:lnTo>
                      <a:pt x="218468" y="3001254"/>
                    </a:lnTo>
                    <a:lnTo>
                      <a:pt x="22570" y="2268873"/>
                    </a:lnTo>
                    <a:close/>
                  </a:path>
                  <a:path w="2769235" h="3001645">
                    <a:moveTo>
                      <a:pt x="2015588" y="554101"/>
                    </a:moveTo>
                    <a:lnTo>
                      <a:pt x="0" y="0"/>
                    </a:lnTo>
                  </a:path>
                </a:pathLst>
              </a:custGeom>
              <a:ln w="19049">
                <a:solidFill>
                  <a:srgbClr val="FF0000"/>
                </a:solidFill>
              </a:ln>
            </p:spPr>
            <p:txBody>
              <a:bodyPr wrap="square" lIns="0" tIns="0" rIns="0" bIns="0" rtlCol="0"/>
              <a:lstStyle/>
              <a:p>
                <a:endParaRPr/>
              </a:p>
            </p:txBody>
          </p:sp>
          <p:pic>
            <p:nvPicPr>
              <p:cNvPr id="23" name="object 22"/>
              <p:cNvPicPr/>
              <p:nvPr/>
            </p:nvPicPr>
            <p:blipFill>
              <a:blip r:embed="rId11" cstate="print"/>
              <a:stretch>
                <a:fillRect/>
              </a:stretch>
            </p:blipFill>
            <p:spPr>
              <a:xfrm>
                <a:off x="1162547" y="1206623"/>
                <a:ext cx="110748" cy="79729"/>
              </a:xfrm>
              <a:prstGeom prst="rect">
                <a:avLst/>
              </a:prstGeom>
            </p:spPr>
          </p:pic>
          <p:sp>
            <p:nvSpPr>
              <p:cNvPr id="24" name="object 23"/>
              <p:cNvSpPr/>
              <p:nvPr/>
            </p:nvSpPr>
            <p:spPr>
              <a:xfrm>
                <a:off x="1144627" y="2919563"/>
                <a:ext cx="2031364" cy="527050"/>
              </a:xfrm>
              <a:custGeom>
                <a:avLst/>
                <a:gdLst/>
                <a:ahLst/>
                <a:cxnLst/>
                <a:rect l="l" t="t" r="r" b="b"/>
                <a:pathLst>
                  <a:path w="2031364" h="527050">
                    <a:moveTo>
                      <a:pt x="2031062" y="0"/>
                    </a:moveTo>
                    <a:lnTo>
                      <a:pt x="0" y="526898"/>
                    </a:lnTo>
                  </a:path>
                </a:pathLst>
              </a:custGeom>
              <a:ln w="19049">
                <a:solidFill>
                  <a:srgbClr val="FF0000"/>
                </a:solidFill>
              </a:ln>
            </p:spPr>
            <p:txBody>
              <a:bodyPr wrap="square" lIns="0" tIns="0" rIns="0" bIns="0" rtlCol="0"/>
              <a:lstStyle/>
              <a:p>
                <a:endParaRPr/>
              </a:p>
            </p:txBody>
          </p:sp>
          <p:pic>
            <p:nvPicPr>
              <p:cNvPr id="25" name="object 24"/>
              <p:cNvPicPr/>
              <p:nvPr/>
            </p:nvPicPr>
            <p:blipFill>
              <a:blip r:embed="rId12" cstate="print"/>
              <a:stretch>
                <a:fillRect/>
              </a:stretch>
            </p:blipFill>
            <p:spPr>
              <a:xfrm>
                <a:off x="1051421" y="3406479"/>
                <a:ext cx="110631" cy="79964"/>
              </a:xfrm>
              <a:prstGeom prst="rect">
                <a:avLst/>
              </a:prstGeom>
            </p:spPr>
          </p:pic>
        </p:grpSp>
        <p:grpSp>
          <p:nvGrpSpPr>
            <p:cNvPr id="26" name="object 25"/>
            <p:cNvGrpSpPr/>
            <p:nvPr/>
          </p:nvGrpSpPr>
          <p:grpSpPr>
            <a:xfrm>
              <a:off x="2033158" y="2121669"/>
              <a:ext cx="390525" cy="342900"/>
              <a:chOff x="690482" y="855390"/>
              <a:chExt cx="390525" cy="342900"/>
            </a:xfrm>
          </p:grpSpPr>
          <p:pic>
            <p:nvPicPr>
              <p:cNvPr id="27" name="object 26"/>
              <p:cNvPicPr/>
              <p:nvPr/>
            </p:nvPicPr>
            <p:blipFill>
              <a:blip r:embed="rId13" cstate="print"/>
              <a:stretch>
                <a:fillRect/>
              </a:stretch>
            </p:blipFill>
            <p:spPr>
              <a:xfrm>
                <a:off x="709533" y="874440"/>
                <a:ext cx="304799" cy="304799"/>
              </a:xfrm>
              <a:prstGeom prst="rect">
                <a:avLst/>
              </a:prstGeom>
            </p:spPr>
          </p:pic>
          <p:sp>
            <p:nvSpPr>
              <p:cNvPr id="28" name="object 27"/>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grpSp>
          <p:nvGrpSpPr>
            <p:cNvPr id="29" name="object 28"/>
            <p:cNvGrpSpPr/>
            <p:nvPr/>
          </p:nvGrpSpPr>
          <p:grpSpPr>
            <a:xfrm>
              <a:off x="1931078" y="4333955"/>
              <a:ext cx="333375" cy="400050"/>
              <a:chOff x="588402" y="3067676"/>
              <a:chExt cx="333375" cy="400050"/>
            </a:xfrm>
          </p:grpSpPr>
          <p:pic>
            <p:nvPicPr>
              <p:cNvPr id="30" name="object 29"/>
              <p:cNvPicPr/>
              <p:nvPr/>
            </p:nvPicPr>
            <p:blipFill>
              <a:blip r:embed="rId14" cstate="print"/>
              <a:stretch>
                <a:fillRect/>
              </a:stretch>
            </p:blipFill>
            <p:spPr>
              <a:xfrm>
                <a:off x="607452" y="3086727"/>
                <a:ext cx="295274" cy="361949"/>
              </a:xfrm>
              <a:prstGeom prst="rect">
                <a:avLst/>
              </a:prstGeom>
            </p:spPr>
          </p:pic>
          <p:sp>
            <p:nvSpPr>
              <p:cNvPr id="31" name="object 30"/>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grpSp>
        <p:sp>
          <p:nvSpPr>
            <p:cNvPr id="32" name="object 31"/>
            <p:cNvSpPr txBox="1"/>
            <p:nvPr/>
          </p:nvSpPr>
          <p:spPr>
            <a:xfrm>
              <a:off x="1480776" y="1919304"/>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x</a:t>
              </a:r>
              <a:endParaRPr sz="2550" baseline="-33000">
                <a:latin typeface="Arial" panose="020B0604020202090204"/>
                <a:cs typeface="Arial" panose="020B0604020202090204"/>
              </a:endParaRPr>
            </a:p>
          </p:txBody>
        </p:sp>
        <p:sp>
          <p:nvSpPr>
            <p:cNvPr id="33" name="object 32"/>
            <p:cNvSpPr txBox="1"/>
            <p:nvPr/>
          </p:nvSpPr>
          <p:spPr>
            <a:xfrm>
              <a:off x="1366400" y="4159478"/>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y</a:t>
              </a:r>
              <a:endParaRPr sz="2550" baseline="-33000">
                <a:latin typeface="Arial" panose="020B0604020202090204"/>
                <a:cs typeface="Arial" panose="020B0604020202090204"/>
              </a:endParaRPr>
            </a:p>
          </p:txBody>
        </p:sp>
        <p:sp>
          <p:nvSpPr>
            <p:cNvPr id="34" name="object 33"/>
            <p:cNvSpPr txBox="1"/>
            <p:nvPr/>
          </p:nvSpPr>
          <p:spPr>
            <a:xfrm>
              <a:off x="8647251" y="2792628"/>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35" name="object 34"/>
            <p:cNvSpPr txBox="1"/>
            <p:nvPr/>
          </p:nvSpPr>
          <p:spPr>
            <a:xfrm>
              <a:off x="8600450" y="3901167"/>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36" name="object 35"/>
            <p:cNvSpPr txBox="1"/>
            <p:nvPr/>
          </p:nvSpPr>
          <p:spPr>
            <a:xfrm>
              <a:off x="8063951" y="1912354"/>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sp>
          <p:nvSpPr>
            <p:cNvPr id="37" name="object 36"/>
            <p:cNvSpPr txBox="1"/>
            <p:nvPr/>
          </p:nvSpPr>
          <p:spPr>
            <a:xfrm>
              <a:off x="5430076" y="2174909"/>
              <a:ext cx="1363980" cy="2816225"/>
            </a:xfrm>
            <a:prstGeom prst="rect">
              <a:avLst/>
            </a:prstGeom>
          </p:spPr>
          <p:txBody>
            <a:bodyPr vert="horz" wrap="square" lIns="0" tIns="12700" rIns="0" bIns="0" rtlCol="0">
              <a:spAutoFit/>
            </a:bodyPr>
            <a:lstStyle/>
            <a:p>
              <a:pPr marL="180975" marR="158115" algn="ctr">
                <a:lnSpc>
                  <a:spcPct val="100000"/>
                </a:lnSpc>
                <a:spcBef>
                  <a:spcPts val="100"/>
                </a:spcBef>
              </a:pPr>
              <a:r>
                <a:rPr sz="1800" spc="-10" dirty="0">
                  <a:solidFill>
                    <a:srgbClr val="FF0000"/>
                  </a:solidFill>
                  <a:latin typeface="Arial" panose="020B0604020202090204"/>
                  <a:cs typeface="Arial" panose="020B0604020202090204"/>
                </a:rPr>
                <a:t>“local gradients”</a:t>
              </a:r>
              <a:endParaRPr sz="1800">
                <a:latin typeface="Arial" panose="020B0604020202090204"/>
                <a:cs typeface="Arial" panose="020B0604020202090204"/>
              </a:endParaRPr>
            </a:p>
            <a:p>
              <a:pPr marL="96520">
                <a:lnSpc>
                  <a:spcPts val="3025"/>
                </a:lnSpc>
                <a:spcBef>
                  <a:spcPts val="905"/>
                </a:spcBef>
              </a:pPr>
              <a:r>
                <a:rPr sz="2600" dirty="0">
                  <a:solidFill>
                    <a:srgbClr val="0000FF"/>
                  </a:solidFill>
                  <a:latin typeface="Arial" panose="020B0604020202090204"/>
                  <a:cs typeface="Arial" panose="020B0604020202090204"/>
                </a:rPr>
                <a:t>[D</a:t>
              </a:r>
              <a:r>
                <a:rPr sz="2550" baseline="-33000" dirty="0">
                  <a:solidFill>
                    <a:srgbClr val="0000FF"/>
                  </a:solidFill>
                  <a:latin typeface="Arial" panose="020B0604020202090204"/>
                  <a:cs typeface="Arial" panose="020B0604020202090204"/>
                </a:rPr>
                <a:t>x</a:t>
              </a:r>
              <a:r>
                <a:rPr sz="2550" spc="367" baseline="-33000" dirty="0">
                  <a:solidFill>
                    <a:srgbClr val="0000FF"/>
                  </a:solidFill>
                  <a:latin typeface="Arial" panose="020B0604020202090204"/>
                  <a:cs typeface="Arial" panose="020B0604020202090204"/>
                </a:rPr>
                <a:t> </a:t>
              </a:r>
              <a:r>
                <a:rPr sz="2600" dirty="0">
                  <a:solidFill>
                    <a:srgbClr val="0000FF"/>
                  </a:solidFill>
                  <a:latin typeface="Arial" panose="020B0604020202090204"/>
                  <a:cs typeface="Arial" panose="020B0604020202090204"/>
                </a:rPr>
                <a:t>x</a:t>
              </a:r>
              <a:r>
                <a:rPr sz="2600" spc="-5" dirty="0">
                  <a:solidFill>
                    <a:srgbClr val="0000FF"/>
                  </a:solidFill>
                  <a:latin typeface="Arial" panose="020B0604020202090204"/>
                  <a:cs typeface="Arial" panose="020B0604020202090204"/>
                </a:rPr>
                <a:t> </a:t>
              </a: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r>
                <a:rPr sz="2600" spc="-25" dirty="0">
                  <a:solidFill>
                    <a:srgbClr val="0000FF"/>
                  </a:solidFill>
                  <a:latin typeface="Arial" panose="020B0604020202090204"/>
                  <a:cs typeface="Arial" panose="020B0604020202090204"/>
                </a:rPr>
                <a:t>]</a:t>
              </a:r>
              <a:endParaRPr sz="2600">
                <a:latin typeface="Arial" panose="020B0604020202090204"/>
                <a:cs typeface="Arial" panose="020B0604020202090204"/>
              </a:endParaRPr>
            </a:p>
            <a:p>
              <a:pPr marL="1905" algn="ctr">
                <a:lnSpc>
                  <a:spcPts val="5555"/>
                </a:lnSpc>
              </a:pPr>
              <a:r>
                <a:rPr sz="4800" dirty="0">
                  <a:latin typeface="Arial" panose="020B0604020202090204"/>
                  <a:cs typeface="Arial" panose="020B0604020202090204"/>
                </a:rPr>
                <a:t>f</a:t>
              </a:r>
              <a:endParaRPr sz="4800">
                <a:latin typeface="Arial" panose="020B0604020202090204"/>
                <a:cs typeface="Arial" panose="020B0604020202090204"/>
              </a:endParaRPr>
            </a:p>
            <a:p>
              <a:pPr marL="38100">
                <a:lnSpc>
                  <a:spcPts val="3010"/>
                </a:lnSpc>
              </a:pPr>
              <a:r>
                <a:rPr sz="2600" dirty="0">
                  <a:solidFill>
                    <a:srgbClr val="0000FF"/>
                  </a:solidFill>
                  <a:latin typeface="Arial" panose="020B0604020202090204"/>
                  <a:cs typeface="Arial" panose="020B0604020202090204"/>
                </a:rPr>
                <a:t>[D</a:t>
              </a:r>
              <a:r>
                <a:rPr sz="2550" baseline="-33000" dirty="0">
                  <a:solidFill>
                    <a:srgbClr val="0000FF"/>
                  </a:solidFill>
                  <a:latin typeface="Arial" panose="020B0604020202090204"/>
                  <a:cs typeface="Arial" panose="020B0604020202090204"/>
                </a:rPr>
                <a:t>y</a:t>
              </a:r>
              <a:r>
                <a:rPr sz="2550" spc="367" baseline="-33000" dirty="0">
                  <a:solidFill>
                    <a:srgbClr val="0000FF"/>
                  </a:solidFill>
                  <a:latin typeface="Arial" panose="020B0604020202090204"/>
                  <a:cs typeface="Arial" panose="020B0604020202090204"/>
                </a:rPr>
                <a:t> </a:t>
              </a:r>
              <a:r>
                <a:rPr sz="2600" dirty="0">
                  <a:solidFill>
                    <a:srgbClr val="0000FF"/>
                  </a:solidFill>
                  <a:latin typeface="Arial" panose="020B0604020202090204"/>
                  <a:cs typeface="Arial" panose="020B0604020202090204"/>
                </a:rPr>
                <a:t>x</a:t>
              </a:r>
              <a:r>
                <a:rPr sz="2600" spc="-5" dirty="0">
                  <a:solidFill>
                    <a:srgbClr val="0000FF"/>
                  </a:solidFill>
                  <a:latin typeface="Arial" panose="020B0604020202090204"/>
                  <a:cs typeface="Arial" panose="020B0604020202090204"/>
                </a:rPr>
                <a:t> </a:t>
              </a: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r>
                <a:rPr sz="2600" spc="-25" dirty="0">
                  <a:solidFill>
                    <a:srgbClr val="0000FF"/>
                  </a:solidFill>
                  <a:latin typeface="Arial" panose="020B0604020202090204"/>
                  <a:cs typeface="Arial" panose="020B0604020202090204"/>
                </a:rPr>
                <a:t>]</a:t>
              </a:r>
              <a:endParaRPr sz="2600">
                <a:latin typeface="Arial" panose="020B0604020202090204"/>
                <a:cs typeface="Arial" panose="020B0604020202090204"/>
              </a:endParaRPr>
            </a:p>
            <a:p>
              <a:pPr marL="252730" marR="187325" algn="ctr">
                <a:lnSpc>
                  <a:spcPct val="100000"/>
                </a:lnSpc>
                <a:spcBef>
                  <a:spcPts val="835"/>
                </a:spcBef>
              </a:pPr>
              <a:r>
                <a:rPr sz="1800" spc="-10" dirty="0">
                  <a:solidFill>
                    <a:srgbClr val="0000FF"/>
                  </a:solidFill>
                  <a:latin typeface="Arial" panose="020B0604020202090204"/>
                  <a:cs typeface="Arial" panose="020B0604020202090204"/>
                </a:rPr>
                <a:t>Jacobian matrices</a:t>
              </a:r>
              <a:endParaRPr sz="1800">
                <a:latin typeface="Arial" panose="020B0604020202090204"/>
                <a:cs typeface="Arial" panose="020B0604020202090204"/>
              </a:endParaRPr>
            </a:p>
          </p:txBody>
        </p:sp>
        <p:sp>
          <p:nvSpPr>
            <p:cNvPr id="38" name="object 37"/>
            <p:cNvSpPr txBox="1"/>
            <p:nvPr/>
          </p:nvSpPr>
          <p:spPr>
            <a:xfrm>
              <a:off x="7543800" y="4724400"/>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90204"/>
                  <a:cs typeface="Arial" panose="020B0604020202090204"/>
                </a:rPr>
                <a:t>“Upstream</a:t>
              </a:r>
              <a:r>
                <a:rPr sz="1800" spc="-10" dirty="0">
                  <a:solidFill>
                    <a:srgbClr val="FF0000"/>
                  </a:solidFill>
                  <a:latin typeface="Arial" panose="020B0604020202090204"/>
                  <a:cs typeface="Arial" panose="020B0604020202090204"/>
                </a:rPr>
                <a:t> gradient” </a:t>
              </a:r>
              <a:r>
                <a:rPr sz="1800" dirty="0">
                  <a:solidFill>
                    <a:srgbClr val="0000FF"/>
                  </a:solidFill>
                  <a:latin typeface="Arial" panose="020B0604020202090204"/>
                  <a:cs typeface="Arial" panose="020B0604020202090204"/>
                </a:rPr>
                <a:t>For</a:t>
              </a:r>
              <a:r>
                <a:rPr sz="1800" spc="-3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each</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element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of</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z,</a:t>
              </a:r>
              <a:r>
                <a:rPr sz="1800" spc="-1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how </a:t>
              </a:r>
              <a:r>
                <a:rPr sz="1800" dirty="0">
                  <a:solidFill>
                    <a:srgbClr val="0000FF"/>
                  </a:solidFill>
                  <a:latin typeface="Arial" panose="020B0604020202090204"/>
                  <a:cs typeface="Arial" panose="020B0604020202090204"/>
                </a:rPr>
                <a:t>much</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does</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influence</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L?</a:t>
              </a:r>
              <a:endParaRPr sz="1800">
                <a:latin typeface="Arial" panose="020B0604020202090204"/>
                <a:cs typeface="Arial" panose="020B0604020202090204"/>
              </a:endParaRPr>
            </a:p>
          </p:txBody>
        </p:sp>
        <p:sp>
          <p:nvSpPr>
            <p:cNvPr id="39" name="object 38"/>
            <p:cNvSpPr txBox="1"/>
            <p:nvPr/>
          </p:nvSpPr>
          <p:spPr>
            <a:xfrm>
              <a:off x="1329821" y="3490685"/>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“Downstream</a:t>
              </a:r>
              <a:endParaRPr sz="1800">
                <a:latin typeface="Arial" panose="020B0604020202090204"/>
                <a:cs typeface="Arial" panose="020B0604020202090204"/>
              </a:endParaRPr>
            </a:p>
          </p:txBody>
        </p:sp>
        <p:sp>
          <p:nvSpPr>
            <p:cNvPr id="40" name="object 39"/>
            <p:cNvSpPr txBox="1"/>
            <p:nvPr/>
          </p:nvSpPr>
          <p:spPr>
            <a:xfrm>
              <a:off x="1501159" y="3765005"/>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gradients”</a:t>
              </a:r>
              <a:endParaRPr sz="1800">
                <a:latin typeface="Arial" panose="020B0604020202090204"/>
                <a:cs typeface="Arial" panose="020B0604020202090204"/>
              </a:endParaRPr>
            </a:p>
          </p:txBody>
        </p:sp>
        <p:grpSp>
          <p:nvGrpSpPr>
            <p:cNvPr id="42" name="object 41"/>
            <p:cNvGrpSpPr/>
            <p:nvPr/>
          </p:nvGrpSpPr>
          <p:grpSpPr>
            <a:xfrm>
              <a:off x="2443629" y="2595889"/>
              <a:ext cx="1931035" cy="1157605"/>
              <a:chOff x="1100953" y="1329610"/>
              <a:chExt cx="1931035" cy="1157605"/>
            </a:xfrm>
          </p:grpSpPr>
          <p:pic>
            <p:nvPicPr>
              <p:cNvPr id="43" name="object 42"/>
              <p:cNvPicPr/>
              <p:nvPr/>
            </p:nvPicPr>
            <p:blipFill>
              <a:blip r:embed="rId15" cstate="print"/>
              <a:stretch>
                <a:fillRect/>
              </a:stretch>
            </p:blipFill>
            <p:spPr>
              <a:xfrm>
                <a:off x="1233544" y="1396586"/>
                <a:ext cx="1798376" cy="1090224"/>
              </a:xfrm>
              <a:prstGeom prst="rect">
                <a:avLst/>
              </a:prstGeom>
            </p:spPr>
          </p:pic>
          <p:sp>
            <p:nvSpPr>
              <p:cNvPr id="44" name="object 43"/>
              <p:cNvSpPr/>
              <p:nvPr/>
            </p:nvSpPr>
            <p:spPr>
              <a:xfrm>
                <a:off x="1110478" y="1339135"/>
                <a:ext cx="808355" cy="845819"/>
              </a:xfrm>
              <a:custGeom>
                <a:avLst/>
                <a:gdLst/>
                <a:ahLst/>
                <a:cxnLst/>
                <a:rect l="l" t="t" r="r" b="b"/>
                <a:pathLst>
                  <a:path w="808355" h="845819">
                    <a:moveTo>
                      <a:pt x="181585" y="0"/>
                    </a:moveTo>
                    <a:lnTo>
                      <a:pt x="808284" y="167999"/>
                    </a:lnTo>
                    <a:lnTo>
                      <a:pt x="626699" y="845377"/>
                    </a:lnTo>
                    <a:lnTo>
                      <a:pt x="0" y="677377"/>
                    </a:lnTo>
                    <a:lnTo>
                      <a:pt x="181585" y="0"/>
                    </a:lnTo>
                    <a:close/>
                  </a:path>
                </a:pathLst>
              </a:custGeom>
              <a:ln w="19049">
                <a:solidFill>
                  <a:srgbClr val="FF0000"/>
                </a:solidFill>
              </a:ln>
            </p:spPr>
            <p:txBody>
              <a:bodyPr wrap="square" lIns="0" tIns="0" rIns="0" bIns="0" rtlCol="0"/>
              <a:lstStyle/>
              <a:p>
                <a:endParaRPr/>
              </a:p>
            </p:txBody>
          </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90204"/>
                <a:cs typeface="Arial" panose="020B0604020202090204"/>
              </a:rPr>
              <a:t>Backprop</a:t>
            </a:r>
            <a:r>
              <a:rPr lang="en-US" spc="-30" dirty="0">
                <a:latin typeface="Arial" panose="020B0604020202090204"/>
                <a:cs typeface="Arial" panose="020B0604020202090204"/>
              </a:rPr>
              <a:t> </a:t>
            </a:r>
            <a:r>
              <a:rPr lang="en-US" dirty="0">
                <a:latin typeface="Arial" panose="020B0604020202090204"/>
                <a:cs typeface="Arial" panose="020B0604020202090204"/>
              </a:rPr>
              <a:t>with</a:t>
            </a:r>
            <a:r>
              <a:rPr lang="en-US" spc="-30" dirty="0">
                <a:latin typeface="Arial" panose="020B0604020202090204"/>
                <a:cs typeface="Arial" panose="020B0604020202090204"/>
              </a:rPr>
              <a:t> </a:t>
            </a:r>
            <a:r>
              <a:rPr lang="en-US" spc="-10" dirty="0">
                <a:latin typeface="Arial" panose="020B0604020202090204"/>
                <a:cs typeface="Arial" panose="020B0604020202090204"/>
              </a:rPr>
              <a:t>Vectors</a:t>
            </a:r>
            <a:endParaRPr lang="en-US" dirty="0"/>
          </a:p>
        </p:txBody>
      </p:sp>
      <p:grpSp>
        <p:nvGrpSpPr>
          <p:cNvPr id="51" name="Group 50"/>
          <p:cNvGrpSpPr/>
          <p:nvPr/>
        </p:nvGrpSpPr>
        <p:grpSpPr>
          <a:xfrm>
            <a:off x="1598678" y="1828800"/>
            <a:ext cx="8994644" cy="3730890"/>
            <a:chOff x="1437921" y="1854750"/>
            <a:chExt cx="8994644" cy="3730890"/>
          </a:xfrm>
        </p:grpSpPr>
        <p:grpSp>
          <p:nvGrpSpPr>
            <p:cNvPr id="3" name="object 2"/>
            <p:cNvGrpSpPr/>
            <p:nvPr/>
          </p:nvGrpSpPr>
          <p:grpSpPr>
            <a:xfrm>
              <a:off x="2438400" y="2057400"/>
              <a:ext cx="7633334" cy="3408679"/>
              <a:chOff x="987624" y="848725"/>
              <a:chExt cx="7633334" cy="3408679"/>
            </a:xfrm>
          </p:grpSpPr>
          <p:pic>
            <p:nvPicPr>
              <p:cNvPr id="4" name="object 3"/>
              <p:cNvPicPr/>
              <p:nvPr/>
            </p:nvPicPr>
            <p:blipFill>
              <a:blip r:embed="rId2" cstate="print"/>
              <a:stretch>
                <a:fillRect/>
              </a:stretch>
            </p:blipFill>
            <p:spPr>
              <a:xfrm>
                <a:off x="1441286" y="3148871"/>
                <a:ext cx="1586198" cy="1084043"/>
              </a:xfrm>
              <a:prstGeom prst="rect">
                <a:avLst/>
              </a:prstGeom>
            </p:spPr>
          </p:pic>
          <p:sp>
            <p:nvSpPr>
              <p:cNvPr id="5" name="object 4"/>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a:endParaRPr/>
              </a:p>
            </p:txBody>
          </p:sp>
          <p:pic>
            <p:nvPicPr>
              <p:cNvPr id="6" name="object 5"/>
              <p:cNvPicPr/>
              <p:nvPr/>
            </p:nvPicPr>
            <p:blipFill>
              <a:blip r:embed="rId3" cstate="print"/>
              <a:stretch>
                <a:fillRect/>
              </a:stretch>
            </p:blipFill>
            <p:spPr>
              <a:xfrm>
                <a:off x="3040218" y="2751263"/>
                <a:ext cx="110511" cy="80163"/>
              </a:xfrm>
              <a:prstGeom prst="rect">
                <a:avLst/>
              </a:prstGeom>
            </p:spPr>
          </p:pic>
          <p:sp>
            <p:nvSpPr>
              <p:cNvPr id="7" name="object 6"/>
              <p:cNvSpPr/>
              <p:nvPr/>
            </p:nvSpPr>
            <p:spPr>
              <a:xfrm>
                <a:off x="3280999"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8" name="object 7"/>
              <p:cNvSpPr/>
              <p:nvPr/>
            </p:nvSpPr>
            <p:spPr>
              <a:xfrm>
                <a:off x="3280999"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sp>
            <p:nvSpPr>
              <p:cNvPr id="9" name="object 8"/>
              <p:cNvSpPr/>
              <p:nvPr/>
            </p:nvSpPr>
            <p:spPr>
              <a:xfrm>
                <a:off x="1174994"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a:endParaRPr/>
              </a:p>
            </p:txBody>
          </p:sp>
          <p:pic>
            <p:nvPicPr>
              <p:cNvPr id="10" name="object 9"/>
              <p:cNvPicPr/>
              <p:nvPr/>
            </p:nvPicPr>
            <p:blipFill>
              <a:blip r:embed="rId4" cstate="print"/>
              <a:stretch>
                <a:fillRect/>
              </a:stretch>
            </p:blipFill>
            <p:spPr>
              <a:xfrm>
                <a:off x="3222844" y="1592434"/>
                <a:ext cx="110886" cy="79358"/>
              </a:xfrm>
              <a:prstGeom prst="rect">
                <a:avLst/>
              </a:prstGeom>
            </p:spPr>
          </p:pic>
          <p:sp>
            <p:nvSpPr>
              <p:cNvPr id="11" name="object 10"/>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p>
            </p:txBody>
          </p:sp>
          <p:pic>
            <p:nvPicPr>
              <p:cNvPr id="12" name="object 11"/>
              <p:cNvPicPr/>
              <p:nvPr/>
            </p:nvPicPr>
            <p:blipFill>
              <a:blip r:embed="rId5" cstate="print"/>
              <a:stretch>
                <a:fillRect/>
              </a:stretch>
            </p:blipFill>
            <p:spPr>
              <a:xfrm>
                <a:off x="8410175" y="2306609"/>
                <a:ext cx="105500" cy="81980"/>
              </a:xfrm>
              <a:prstGeom prst="rect">
                <a:avLst/>
              </a:prstGeom>
            </p:spPr>
          </p:pic>
          <p:pic>
            <p:nvPicPr>
              <p:cNvPr id="13" name="object 12"/>
              <p:cNvPicPr/>
              <p:nvPr/>
            </p:nvPicPr>
            <p:blipFill>
              <a:blip r:embed="rId6" cstate="print"/>
              <a:stretch>
                <a:fillRect/>
              </a:stretch>
            </p:blipFill>
            <p:spPr>
              <a:xfrm>
                <a:off x="7474538" y="1758700"/>
                <a:ext cx="304799" cy="304799"/>
              </a:xfrm>
              <a:prstGeom prst="rect">
                <a:avLst/>
              </a:prstGeom>
            </p:spPr>
          </p:pic>
          <p:sp>
            <p:nvSpPr>
              <p:cNvPr id="14" name="object 13"/>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sp>
            <p:nvSpPr>
              <p:cNvPr id="15" name="object 14"/>
              <p:cNvSpPr/>
              <p:nvPr/>
            </p:nvSpPr>
            <p:spPr>
              <a:xfrm>
                <a:off x="6509213"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p>
            </p:txBody>
          </p:sp>
          <p:pic>
            <p:nvPicPr>
              <p:cNvPr id="16" name="object 15"/>
              <p:cNvPicPr/>
              <p:nvPr/>
            </p:nvPicPr>
            <p:blipFill>
              <a:blip r:embed="rId7" cstate="print"/>
              <a:stretch>
                <a:fillRect/>
              </a:stretch>
            </p:blipFill>
            <p:spPr>
              <a:xfrm>
                <a:off x="6413236" y="2545034"/>
                <a:ext cx="105500" cy="81980"/>
              </a:xfrm>
              <a:prstGeom prst="rect">
                <a:avLst/>
              </a:prstGeom>
            </p:spPr>
          </p:pic>
          <p:pic>
            <p:nvPicPr>
              <p:cNvPr id="17" name="object 16"/>
              <p:cNvPicPr/>
              <p:nvPr/>
            </p:nvPicPr>
            <p:blipFill>
              <a:blip r:embed="rId8" cstate="print"/>
              <a:stretch>
                <a:fillRect/>
              </a:stretch>
            </p:blipFill>
            <p:spPr>
              <a:xfrm>
                <a:off x="7393588" y="2707588"/>
                <a:ext cx="514349" cy="676274"/>
              </a:xfrm>
              <a:prstGeom prst="rect">
                <a:avLst/>
              </a:prstGeom>
            </p:spPr>
          </p:pic>
          <p:sp>
            <p:nvSpPr>
              <p:cNvPr id="18" name="object 17"/>
              <p:cNvSpPr/>
              <p:nvPr/>
            </p:nvSpPr>
            <p:spPr>
              <a:xfrm>
                <a:off x="7384063" y="269806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pic>
            <p:nvPicPr>
              <p:cNvPr id="19" name="object 18"/>
              <p:cNvPicPr/>
              <p:nvPr/>
            </p:nvPicPr>
            <p:blipFill>
              <a:blip r:embed="rId9" cstate="print"/>
              <a:stretch>
                <a:fillRect/>
              </a:stretch>
            </p:blipFill>
            <p:spPr>
              <a:xfrm>
                <a:off x="3529263" y="1664763"/>
                <a:ext cx="485774" cy="638174"/>
              </a:xfrm>
              <a:prstGeom prst="rect">
                <a:avLst/>
              </a:prstGeom>
            </p:spPr>
          </p:pic>
          <p:sp>
            <p:nvSpPr>
              <p:cNvPr id="20" name="object 19"/>
              <p:cNvSpPr/>
              <p:nvPr/>
            </p:nvSpPr>
            <p:spPr>
              <a:xfrm>
                <a:off x="3519738" y="1655238"/>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p>
            </p:txBody>
          </p:sp>
          <p:pic>
            <p:nvPicPr>
              <p:cNvPr id="21" name="object 20"/>
              <p:cNvPicPr/>
              <p:nvPr/>
            </p:nvPicPr>
            <p:blipFill>
              <a:blip r:embed="rId10" cstate="print"/>
              <a:stretch>
                <a:fillRect/>
              </a:stretch>
            </p:blipFill>
            <p:spPr>
              <a:xfrm>
                <a:off x="3605463" y="2417038"/>
                <a:ext cx="409574" cy="704849"/>
              </a:xfrm>
              <a:prstGeom prst="rect">
                <a:avLst/>
              </a:prstGeom>
            </p:spPr>
          </p:pic>
          <p:sp>
            <p:nvSpPr>
              <p:cNvPr id="22" name="object 21"/>
              <p:cNvSpPr/>
              <p:nvPr/>
            </p:nvSpPr>
            <p:spPr>
              <a:xfrm>
                <a:off x="1255431" y="1246488"/>
                <a:ext cx="2769235" cy="3001645"/>
              </a:xfrm>
              <a:custGeom>
                <a:avLst/>
                <a:gdLst/>
                <a:ahLst/>
                <a:cxnLst/>
                <a:rect l="l" t="t" r="r" b="b"/>
                <a:pathLst>
                  <a:path w="2769235" h="3001645">
                    <a:moveTo>
                      <a:pt x="2340506" y="1161024"/>
                    </a:moveTo>
                    <a:lnTo>
                      <a:pt x="2769131" y="1161024"/>
                    </a:lnTo>
                    <a:lnTo>
                      <a:pt x="2769131" y="1884924"/>
                    </a:lnTo>
                    <a:lnTo>
                      <a:pt x="2340506" y="1884924"/>
                    </a:lnTo>
                    <a:lnTo>
                      <a:pt x="2340506" y="1161024"/>
                    </a:lnTo>
                    <a:close/>
                  </a:path>
                  <a:path w="2769235" h="3001645">
                    <a:moveTo>
                      <a:pt x="22570" y="2268873"/>
                    </a:moveTo>
                    <a:lnTo>
                      <a:pt x="563170" y="2124273"/>
                    </a:lnTo>
                    <a:lnTo>
                      <a:pt x="759068" y="2856654"/>
                    </a:lnTo>
                    <a:lnTo>
                      <a:pt x="218468" y="3001254"/>
                    </a:lnTo>
                    <a:lnTo>
                      <a:pt x="22570" y="2268873"/>
                    </a:lnTo>
                    <a:close/>
                  </a:path>
                  <a:path w="2769235" h="3001645">
                    <a:moveTo>
                      <a:pt x="2015588" y="554101"/>
                    </a:moveTo>
                    <a:lnTo>
                      <a:pt x="0" y="0"/>
                    </a:lnTo>
                  </a:path>
                </a:pathLst>
              </a:custGeom>
              <a:ln w="19049">
                <a:solidFill>
                  <a:srgbClr val="FF0000"/>
                </a:solidFill>
              </a:ln>
            </p:spPr>
            <p:txBody>
              <a:bodyPr wrap="square" lIns="0" tIns="0" rIns="0" bIns="0" rtlCol="0"/>
              <a:lstStyle/>
              <a:p>
                <a:endParaRPr/>
              </a:p>
            </p:txBody>
          </p:sp>
          <p:pic>
            <p:nvPicPr>
              <p:cNvPr id="23" name="object 22"/>
              <p:cNvPicPr/>
              <p:nvPr/>
            </p:nvPicPr>
            <p:blipFill>
              <a:blip r:embed="rId11" cstate="print"/>
              <a:stretch>
                <a:fillRect/>
              </a:stretch>
            </p:blipFill>
            <p:spPr>
              <a:xfrm>
                <a:off x="1162547" y="1206623"/>
                <a:ext cx="110748" cy="79729"/>
              </a:xfrm>
              <a:prstGeom prst="rect">
                <a:avLst/>
              </a:prstGeom>
            </p:spPr>
          </p:pic>
          <p:sp>
            <p:nvSpPr>
              <p:cNvPr id="24" name="object 23"/>
              <p:cNvSpPr/>
              <p:nvPr/>
            </p:nvSpPr>
            <p:spPr>
              <a:xfrm>
                <a:off x="1144627" y="2919563"/>
                <a:ext cx="2031364" cy="527050"/>
              </a:xfrm>
              <a:custGeom>
                <a:avLst/>
                <a:gdLst/>
                <a:ahLst/>
                <a:cxnLst/>
                <a:rect l="l" t="t" r="r" b="b"/>
                <a:pathLst>
                  <a:path w="2031364" h="527050">
                    <a:moveTo>
                      <a:pt x="2031062" y="0"/>
                    </a:moveTo>
                    <a:lnTo>
                      <a:pt x="0" y="526898"/>
                    </a:lnTo>
                  </a:path>
                </a:pathLst>
              </a:custGeom>
              <a:ln w="19049">
                <a:solidFill>
                  <a:srgbClr val="FF0000"/>
                </a:solidFill>
              </a:ln>
            </p:spPr>
            <p:txBody>
              <a:bodyPr wrap="square" lIns="0" tIns="0" rIns="0" bIns="0" rtlCol="0"/>
              <a:lstStyle/>
              <a:p>
                <a:endParaRPr/>
              </a:p>
            </p:txBody>
          </p:sp>
          <p:pic>
            <p:nvPicPr>
              <p:cNvPr id="25" name="object 24"/>
              <p:cNvPicPr/>
              <p:nvPr/>
            </p:nvPicPr>
            <p:blipFill>
              <a:blip r:embed="rId12" cstate="print"/>
              <a:stretch>
                <a:fillRect/>
              </a:stretch>
            </p:blipFill>
            <p:spPr>
              <a:xfrm>
                <a:off x="1051421" y="3406479"/>
                <a:ext cx="110631" cy="79964"/>
              </a:xfrm>
              <a:prstGeom prst="rect">
                <a:avLst/>
              </a:prstGeom>
            </p:spPr>
          </p:pic>
        </p:grpSp>
        <p:grpSp>
          <p:nvGrpSpPr>
            <p:cNvPr id="26" name="object 25"/>
            <p:cNvGrpSpPr/>
            <p:nvPr/>
          </p:nvGrpSpPr>
          <p:grpSpPr>
            <a:xfrm>
              <a:off x="2141258" y="2064065"/>
              <a:ext cx="390525" cy="342900"/>
              <a:chOff x="690482" y="855390"/>
              <a:chExt cx="390525" cy="342900"/>
            </a:xfrm>
          </p:grpSpPr>
          <p:pic>
            <p:nvPicPr>
              <p:cNvPr id="27" name="object 26"/>
              <p:cNvPicPr/>
              <p:nvPr/>
            </p:nvPicPr>
            <p:blipFill>
              <a:blip r:embed="rId13" cstate="print"/>
              <a:stretch>
                <a:fillRect/>
              </a:stretch>
            </p:blipFill>
            <p:spPr>
              <a:xfrm>
                <a:off x="709533" y="874440"/>
                <a:ext cx="304799" cy="304799"/>
              </a:xfrm>
              <a:prstGeom prst="rect">
                <a:avLst/>
              </a:prstGeom>
            </p:spPr>
          </p:pic>
          <p:sp>
            <p:nvSpPr>
              <p:cNvPr id="28" name="object 27"/>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grpSp>
          <p:nvGrpSpPr>
            <p:cNvPr id="29" name="object 28"/>
            <p:cNvGrpSpPr/>
            <p:nvPr/>
          </p:nvGrpSpPr>
          <p:grpSpPr>
            <a:xfrm>
              <a:off x="2039178" y="4276351"/>
              <a:ext cx="333375" cy="400050"/>
              <a:chOff x="588402" y="3067676"/>
              <a:chExt cx="333375" cy="400050"/>
            </a:xfrm>
          </p:grpSpPr>
          <p:pic>
            <p:nvPicPr>
              <p:cNvPr id="30" name="object 29"/>
              <p:cNvPicPr/>
              <p:nvPr/>
            </p:nvPicPr>
            <p:blipFill>
              <a:blip r:embed="rId14" cstate="print"/>
              <a:stretch>
                <a:fillRect/>
              </a:stretch>
            </p:blipFill>
            <p:spPr>
              <a:xfrm>
                <a:off x="607452" y="3086727"/>
                <a:ext cx="295274" cy="361949"/>
              </a:xfrm>
              <a:prstGeom prst="rect">
                <a:avLst/>
              </a:prstGeom>
            </p:spPr>
          </p:pic>
          <p:sp>
            <p:nvSpPr>
              <p:cNvPr id="31" name="object 30"/>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grpSp>
        <p:sp>
          <p:nvSpPr>
            <p:cNvPr id="32" name="object 31"/>
            <p:cNvSpPr txBox="1"/>
            <p:nvPr/>
          </p:nvSpPr>
          <p:spPr>
            <a:xfrm>
              <a:off x="1437921" y="3433081"/>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“Downstream</a:t>
              </a:r>
              <a:endParaRPr sz="1800">
                <a:latin typeface="Arial" panose="020B0604020202090204"/>
                <a:cs typeface="Arial" panose="020B0604020202090204"/>
              </a:endParaRPr>
            </a:p>
          </p:txBody>
        </p:sp>
        <p:sp>
          <p:nvSpPr>
            <p:cNvPr id="33" name="object 32"/>
            <p:cNvSpPr txBox="1"/>
            <p:nvPr/>
          </p:nvSpPr>
          <p:spPr>
            <a:xfrm>
              <a:off x="1609259" y="3707401"/>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gradients”</a:t>
              </a:r>
              <a:endParaRPr sz="1800">
                <a:latin typeface="Arial" panose="020B0604020202090204"/>
                <a:cs typeface="Arial" panose="020B0604020202090204"/>
              </a:endParaRPr>
            </a:p>
          </p:txBody>
        </p:sp>
        <p:sp>
          <p:nvSpPr>
            <p:cNvPr id="34" name="object 33"/>
            <p:cNvSpPr txBox="1"/>
            <p:nvPr/>
          </p:nvSpPr>
          <p:spPr>
            <a:xfrm>
              <a:off x="1588876" y="1861700"/>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x</a:t>
              </a:r>
              <a:endParaRPr sz="2550" baseline="-33000">
                <a:latin typeface="Arial" panose="020B0604020202090204"/>
                <a:cs typeface="Arial" panose="020B0604020202090204"/>
              </a:endParaRPr>
            </a:p>
          </p:txBody>
        </p:sp>
        <p:sp>
          <p:nvSpPr>
            <p:cNvPr id="35" name="object 34"/>
            <p:cNvSpPr txBox="1"/>
            <p:nvPr/>
          </p:nvSpPr>
          <p:spPr>
            <a:xfrm>
              <a:off x="1474500" y="4101874"/>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y</a:t>
              </a:r>
              <a:endParaRPr sz="2550" baseline="-33000">
                <a:latin typeface="Arial" panose="020B0604020202090204"/>
                <a:cs typeface="Arial" panose="020B0604020202090204"/>
              </a:endParaRPr>
            </a:p>
          </p:txBody>
        </p:sp>
        <p:sp>
          <p:nvSpPr>
            <p:cNvPr id="36" name="object 35"/>
            <p:cNvSpPr txBox="1"/>
            <p:nvPr/>
          </p:nvSpPr>
          <p:spPr>
            <a:xfrm>
              <a:off x="8755351" y="2735024"/>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37" name="object 36"/>
            <p:cNvSpPr txBox="1"/>
            <p:nvPr/>
          </p:nvSpPr>
          <p:spPr>
            <a:xfrm>
              <a:off x="8708550" y="3843563"/>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38" name="object 37"/>
            <p:cNvSpPr txBox="1"/>
            <p:nvPr/>
          </p:nvSpPr>
          <p:spPr>
            <a:xfrm>
              <a:off x="8172051" y="185475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sp>
          <p:nvSpPr>
            <p:cNvPr id="39" name="object 38"/>
            <p:cNvSpPr txBox="1"/>
            <p:nvPr/>
          </p:nvSpPr>
          <p:spPr>
            <a:xfrm>
              <a:off x="5893676" y="4090858"/>
              <a:ext cx="832485" cy="289560"/>
            </a:xfrm>
            <a:prstGeom prst="rect">
              <a:avLst/>
            </a:prstGeom>
          </p:spPr>
          <p:txBody>
            <a:bodyPr vert="horz" wrap="square" lIns="0" tIns="16510" rIns="0" bIns="0" rtlCol="0">
              <a:spAutoFit/>
            </a:bodyPr>
            <a:lstStyle/>
            <a:p>
              <a:pPr marL="12700">
                <a:lnSpc>
                  <a:spcPct val="100000"/>
                </a:lnSpc>
                <a:spcBef>
                  <a:spcPts val="130"/>
                </a:spcBef>
                <a:tabLst>
                  <a:tab pos="709295" algn="l"/>
                </a:tabLst>
              </a:pPr>
              <a:r>
                <a:rPr sz="1700" spc="-50" dirty="0">
                  <a:solidFill>
                    <a:srgbClr val="0000FF"/>
                  </a:solidFill>
                  <a:latin typeface="Arial" panose="020B0604020202090204"/>
                  <a:cs typeface="Arial" panose="020B0604020202090204"/>
                </a:rPr>
                <a:t>y</a:t>
              </a:r>
              <a:r>
                <a:rPr sz="1700" dirty="0">
                  <a:solidFill>
                    <a:srgbClr val="0000FF"/>
                  </a:solidFill>
                  <a:latin typeface="Arial" panose="020B0604020202090204"/>
                  <a:cs typeface="Arial" panose="020B0604020202090204"/>
                </a:rPr>
                <a:t>	</a:t>
              </a:r>
              <a:r>
                <a:rPr sz="1700" spc="-50" dirty="0">
                  <a:solidFill>
                    <a:srgbClr val="0000FF"/>
                  </a:solidFill>
                  <a:latin typeface="Arial" panose="020B0604020202090204"/>
                  <a:cs typeface="Arial" panose="020B0604020202090204"/>
                </a:rPr>
                <a:t>z</a:t>
              </a:r>
              <a:endParaRPr sz="1700">
                <a:latin typeface="Arial" panose="020B0604020202090204"/>
                <a:cs typeface="Arial" panose="020B0604020202090204"/>
              </a:endParaRPr>
            </a:p>
          </p:txBody>
        </p:sp>
        <p:sp>
          <p:nvSpPr>
            <p:cNvPr id="40" name="object 39"/>
            <p:cNvSpPr txBox="1"/>
            <p:nvPr/>
          </p:nvSpPr>
          <p:spPr>
            <a:xfrm>
              <a:off x="5563576" y="3856967"/>
              <a:ext cx="1254760" cy="421640"/>
            </a:xfrm>
            <a:prstGeom prst="rect">
              <a:avLst/>
            </a:prstGeom>
          </p:spPr>
          <p:txBody>
            <a:bodyPr vert="horz" wrap="square" lIns="0" tIns="12700" rIns="0" bIns="0" rtlCol="0">
              <a:spAutoFit/>
            </a:bodyPr>
            <a:lstStyle/>
            <a:p>
              <a:pPr marL="12700">
                <a:lnSpc>
                  <a:spcPct val="100000"/>
                </a:lnSpc>
                <a:spcBef>
                  <a:spcPts val="100"/>
                </a:spcBef>
                <a:tabLst>
                  <a:tab pos="544195" algn="l"/>
                </a:tabLst>
              </a:pPr>
              <a:r>
                <a:rPr sz="2600" spc="-25" dirty="0">
                  <a:solidFill>
                    <a:srgbClr val="0000FF"/>
                  </a:solidFill>
                  <a:latin typeface="Arial" panose="020B0604020202090204"/>
                  <a:cs typeface="Arial" panose="020B0604020202090204"/>
                </a:rPr>
                <a:t>[D</a:t>
              </a:r>
              <a:r>
                <a:rPr sz="2600" dirty="0">
                  <a:solidFill>
                    <a:srgbClr val="0000FF"/>
                  </a:solidFill>
                  <a:latin typeface="Arial" panose="020B0604020202090204"/>
                  <a:cs typeface="Arial" panose="020B0604020202090204"/>
                </a:rPr>
                <a:t>	x</a:t>
              </a:r>
              <a:r>
                <a:rPr sz="2600" spc="-5" dirty="0">
                  <a:solidFill>
                    <a:srgbClr val="0000FF"/>
                  </a:solidFill>
                  <a:latin typeface="Arial" panose="020B0604020202090204"/>
                  <a:cs typeface="Arial" panose="020B0604020202090204"/>
                </a:rPr>
                <a:t> </a:t>
              </a:r>
              <a:r>
                <a:rPr sz="2600" dirty="0">
                  <a:solidFill>
                    <a:srgbClr val="0000FF"/>
                  </a:solidFill>
                  <a:latin typeface="Arial" panose="020B0604020202090204"/>
                  <a:cs typeface="Arial" panose="020B0604020202090204"/>
                </a:rPr>
                <a:t>D</a:t>
              </a:r>
              <a:r>
                <a:rPr sz="2600" spc="145" dirty="0">
                  <a:solidFill>
                    <a:srgbClr val="0000FF"/>
                  </a:solidFill>
                  <a:latin typeface="Arial" panose="020B0604020202090204"/>
                  <a:cs typeface="Arial" panose="020B0604020202090204"/>
                </a:rPr>
                <a:t> </a:t>
              </a:r>
              <a:r>
                <a:rPr sz="2600" spc="-50" dirty="0">
                  <a:solidFill>
                    <a:srgbClr val="0000FF"/>
                  </a:solidFill>
                  <a:latin typeface="Arial" panose="020B0604020202090204"/>
                  <a:cs typeface="Arial" panose="020B0604020202090204"/>
                </a:rPr>
                <a:t>]</a:t>
              </a:r>
              <a:endParaRPr sz="2600">
                <a:latin typeface="Arial" panose="020B0604020202090204"/>
                <a:cs typeface="Arial" panose="020B0604020202090204"/>
              </a:endParaRPr>
            </a:p>
          </p:txBody>
        </p:sp>
        <p:sp>
          <p:nvSpPr>
            <p:cNvPr id="41" name="object 40"/>
            <p:cNvSpPr txBox="1"/>
            <p:nvPr/>
          </p:nvSpPr>
          <p:spPr>
            <a:xfrm>
              <a:off x="5596926" y="2117305"/>
              <a:ext cx="1305560" cy="1793239"/>
            </a:xfrm>
            <a:prstGeom prst="rect">
              <a:avLst/>
            </a:prstGeom>
          </p:spPr>
          <p:txBody>
            <a:bodyPr vert="horz" wrap="square" lIns="0" tIns="12700" rIns="0" bIns="0" rtlCol="0">
              <a:spAutoFit/>
            </a:bodyPr>
            <a:lstStyle/>
            <a:p>
              <a:pPr marL="122555" marR="158115" algn="ctr">
                <a:lnSpc>
                  <a:spcPct val="100000"/>
                </a:lnSpc>
                <a:spcBef>
                  <a:spcPts val="100"/>
                </a:spcBef>
              </a:pPr>
              <a:r>
                <a:rPr sz="1800" spc="-10" dirty="0">
                  <a:solidFill>
                    <a:srgbClr val="FF0000"/>
                  </a:solidFill>
                  <a:latin typeface="Arial" panose="020B0604020202090204"/>
                  <a:cs typeface="Arial" panose="020B0604020202090204"/>
                </a:rPr>
                <a:t>“local gradients”</a:t>
              </a:r>
              <a:endParaRPr sz="1800">
                <a:latin typeface="Arial" panose="020B0604020202090204"/>
                <a:cs typeface="Arial" panose="020B0604020202090204"/>
              </a:endParaRPr>
            </a:p>
            <a:p>
              <a:pPr algn="ctr">
                <a:lnSpc>
                  <a:spcPts val="3025"/>
                </a:lnSpc>
                <a:spcBef>
                  <a:spcPts val="905"/>
                </a:spcBef>
              </a:pPr>
              <a:r>
                <a:rPr sz="2600" dirty="0">
                  <a:solidFill>
                    <a:srgbClr val="0000FF"/>
                  </a:solidFill>
                  <a:latin typeface="Arial" panose="020B0604020202090204"/>
                  <a:cs typeface="Arial" panose="020B0604020202090204"/>
                </a:rPr>
                <a:t>[D</a:t>
              </a:r>
              <a:r>
                <a:rPr sz="2550" baseline="-33000" dirty="0">
                  <a:solidFill>
                    <a:srgbClr val="0000FF"/>
                  </a:solidFill>
                  <a:latin typeface="Arial" panose="020B0604020202090204"/>
                  <a:cs typeface="Arial" panose="020B0604020202090204"/>
                </a:rPr>
                <a:t>x</a:t>
              </a:r>
              <a:r>
                <a:rPr sz="2550" spc="367" baseline="-33000" dirty="0">
                  <a:solidFill>
                    <a:srgbClr val="0000FF"/>
                  </a:solidFill>
                  <a:latin typeface="Arial" panose="020B0604020202090204"/>
                  <a:cs typeface="Arial" panose="020B0604020202090204"/>
                </a:rPr>
                <a:t> </a:t>
              </a:r>
              <a:r>
                <a:rPr sz="2600" dirty="0">
                  <a:solidFill>
                    <a:srgbClr val="0000FF"/>
                  </a:solidFill>
                  <a:latin typeface="Arial" panose="020B0604020202090204"/>
                  <a:cs typeface="Arial" panose="020B0604020202090204"/>
                </a:rPr>
                <a:t>x</a:t>
              </a:r>
              <a:r>
                <a:rPr sz="2600" spc="-5" dirty="0">
                  <a:solidFill>
                    <a:srgbClr val="0000FF"/>
                  </a:solidFill>
                  <a:latin typeface="Arial" panose="020B0604020202090204"/>
                  <a:cs typeface="Arial" panose="020B0604020202090204"/>
                </a:rPr>
                <a:t> </a:t>
              </a: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r>
                <a:rPr sz="2600" spc="-25" dirty="0">
                  <a:solidFill>
                    <a:srgbClr val="0000FF"/>
                  </a:solidFill>
                  <a:latin typeface="Arial" panose="020B0604020202090204"/>
                  <a:cs typeface="Arial" panose="020B0604020202090204"/>
                </a:rPr>
                <a:t>]</a:t>
              </a:r>
              <a:endParaRPr sz="2600">
                <a:latin typeface="Arial" panose="020B0604020202090204"/>
                <a:cs typeface="Arial" panose="020B0604020202090204"/>
              </a:endParaRPr>
            </a:p>
            <a:p>
              <a:pPr marR="48895" algn="ctr">
                <a:lnSpc>
                  <a:spcPts val="5665"/>
                </a:lnSpc>
              </a:pPr>
              <a:r>
                <a:rPr sz="4800" dirty="0">
                  <a:latin typeface="Arial" panose="020B0604020202090204"/>
                  <a:cs typeface="Arial" panose="020B0604020202090204"/>
                </a:rPr>
                <a:t>f</a:t>
              </a:r>
              <a:endParaRPr sz="4800">
                <a:latin typeface="Arial" panose="020B0604020202090204"/>
                <a:cs typeface="Arial" panose="020B0604020202090204"/>
              </a:endParaRPr>
            </a:p>
          </p:txBody>
        </p:sp>
        <p:sp>
          <p:nvSpPr>
            <p:cNvPr id="42" name="object 41"/>
            <p:cNvSpPr txBox="1"/>
            <p:nvPr/>
          </p:nvSpPr>
          <p:spPr>
            <a:xfrm>
              <a:off x="5778704" y="4359280"/>
              <a:ext cx="941069" cy="574040"/>
            </a:xfrm>
            <a:prstGeom prst="rect">
              <a:avLst/>
            </a:prstGeom>
          </p:spPr>
          <p:txBody>
            <a:bodyPr vert="horz" wrap="square" lIns="0" tIns="12700" rIns="0" bIns="0" rtlCol="0">
              <a:spAutoFit/>
            </a:bodyPr>
            <a:lstStyle/>
            <a:p>
              <a:pPr marL="38100" marR="5080" indent="-26035">
                <a:lnSpc>
                  <a:spcPct val="100000"/>
                </a:lnSpc>
                <a:spcBef>
                  <a:spcPts val="100"/>
                </a:spcBef>
              </a:pPr>
              <a:r>
                <a:rPr sz="1800" spc="-10" dirty="0">
                  <a:solidFill>
                    <a:srgbClr val="0000FF"/>
                  </a:solidFill>
                  <a:latin typeface="Arial" panose="020B0604020202090204"/>
                  <a:cs typeface="Arial" panose="020B0604020202090204"/>
                </a:rPr>
                <a:t>Jacobian matrices</a:t>
              </a:r>
              <a:endParaRPr sz="1800">
                <a:latin typeface="Arial" panose="020B0604020202090204"/>
                <a:cs typeface="Arial" panose="020B0604020202090204"/>
              </a:endParaRPr>
            </a:p>
          </p:txBody>
        </p:sp>
        <p:sp>
          <p:nvSpPr>
            <p:cNvPr id="43" name="object 42"/>
            <p:cNvSpPr txBox="1"/>
            <p:nvPr/>
          </p:nvSpPr>
          <p:spPr>
            <a:xfrm>
              <a:off x="7651900" y="4666796"/>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90204"/>
                  <a:cs typeface="Arial" panose="020B0604020202090204"/>
                </a:rPr>
                <a:t>“Upstream</a:t>
              </a:r>
              <a:r>
                <a:rPr sz="1800" spc="-10" dirty="0">
                  <a:solidFill>
                    <a:srgbClr val="FF0000"/>
                  </a:solidFill>
                  <a:latin typeface="Arial" panose="020B0604020202090204"/>
                  <a:cs typeface="Arial" panose="020B0604020202090204"/>
                </a:rPr>
                <a:t> gradient” </a:t>
              </a:r>
              <a:r>
                <a:rPr sz="1800" dirty="0">
                  <a:solidFill>
                    <a:srgbClr val="0000FF"/>
                  </a:solidFill>
                  <a:latin typeface="Arial" panose="020B0604020202090204"/>
                  <a:cs typeface="Arial" panose="020B0604020202090204"/>
                </a:rPr>
                <a:t>For</a:t>
              </a:r>
              <a:r>
                <a:rPr sz="1800" spc="-3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each</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element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of</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z,</a:t>
              </a:r>
              <a:r>
                <a:rPr sz="1800" spc="-1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how </a:t>
              </a:r>
              <a:r>
                <a:rPr sz="1800" dirty="0">
                  <a:solidFill>
                    <a:srgbClr val="0000FF"/>
                  </a:solidFill>
                  <a:latin typeface="Arial" panose="020B0604020202090204"/>
                  <a:cs typeface="Arial" panose="020B0604020202090204"/>
                </a:rPr>
                <a:t>much</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does</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influence</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L?</a:t>
              </a:r>
              <a:endParaRPr sz="1800">
                <a:latin typeface="Arial" panose="020B0604020202090204"/>
                <a:cs typeface="Arial" panose="020B0604020202090204"/>
              </a:endParaRPr>
            </a:p>
          </p:txBody>
        </p:sp>
        <p:sp>
          <p:nvSpPr>
            <p:cNvPr id="44" name="object 43"/>
            <p:cNvSpPr txBox="1"/>
            <p:nvPr/>
          </p:nvSpPr>
          <p:spPr>
            <a:xfrm>
              <a:off x="2359901" y="4993317"/>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y</a:t>
              </a:r>
              <a:endParaRPr sz="2550" baseline="-33000">
                <a:latin typeface="Arial" panose="020B0604020202090204"/>
                <a:cs typeface="Arial" panose="020B0604020202090204"/>
              </a:endParaRPr>
            </a:p>
          </p:txBody>
        </p:sp>
        <p:sp>
          <p:nvSpPr>
            <p:cNvPr id="45" name="object 44"/>
            <p:cNvSpPr txBox="1"/>
            <p:nvPr/>
          </p:nvSpPr>
          <p:spPr>
            <a:xfrm>
              <a:off x="2060226" y="2754805"/>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x</a:t>
              </a:r>
              <a:endParaRPr sz="2550" baseline="-33000">
                <a:latin typeface="Arial" panose="020B0604020202090204"/>
                <a:cs typeface="Arial" panose="020B0604020202090204"/>
              </a:endParaRPr>
            </a:p>
          </p:txBody>
        </p:sp>
        <p:sp>
          <p:nvSpPr>
            <p:cNvPr id="46" name="object 45"/>
            <p:cNvSpPr txBox="1"/>
            <p:nvPr/>
          </p:nvSpPr>
          <p:spPr>
            <a:xfrm>
              <a:off x="2980641" y="3576522"/>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90204"/>
                  <a:cs typeface="Arial" panose="020B0604020202090204"/>
                </a:rPr>
                <a:t>Matrix-vector multiply</a:t>
              </a:r>
              <a:endParaRPr sz="1600">
                <a:latin typeface="Arial" panose="020B0604020202090204"/>
                <a:cs typeface="Arial" panose="020B0604020202090204"/>
              </a:endParaRPr>
            </a:p>
          </p:txBody>
        </p:sp>
        <p:grpSp>
          <p:nvGrpSpPr>
            <p:cNvPr id="48" name="object 47"/>
            <p:cNvGrpSpPr/>
            <p:nvPr/>
          </p:nvGrpSpPr>
          <p:grpSpPr>
            <a:xfrm>
              <a:off x="2551729" y="2538285"/>
              <a:ext cx="1931035" cy="1157605"/>
              <a:chOff x="1100953" y="1329610"/>
              <a:chExt cx="1931035" cy="1157605"/>
            </a:xfrm>
          </p:grpSpPr>
          <p:pic>
            <p:nvPicPr>
              <p:cNvPr id="49" name="object 48"/>
              <p:cNvPicPr/>
              <p:nvPr/>
            </p:nvPicPr>
            <p:blipFill>
              <a:blip r:embed="rId15" cstate="print"/>
              <a:stretch>
                <a:fillRect/>
              </a:stretch>
            </p:blipFill>
            <p:spPr>
              <a:xfrm>
                <a:off x="1233544" y="1396586"/>
                <a:ext cx="1798376" cy="1090224"/>
              </a:xfrm>
              <a:prstGeom prst="rect">
                <a:avLst/>
              </a:prstGeom>
            </p:spPr>
          </p:pic>
          <p:sp>
            <p:nvSpPr>
              <p:cNvPr id="50" name="object 49"/>
              <p:cNvSpPr/>
              <p:nvPr/>
            </p:nvSpPr>
            <p:spPr>
              <a:xfrm>
                <a:off x="1110478" y="1339135"/>
                <a:ext cx="808355" cy="845819"/>
              </a:xfrm>
              <a:custGeom>
                <a:avLst/>
                <a:gdLst/>
                <a:ahLst/>
                <a:cxnLst/>
                <a:rect l="l" t="t" r="r" b="b"/>
                <a:pathLst>
                  <a:path w="808355" h="845819">
                    <a:moveTo>
                      <a:pt x="181585" y="0"/>
                    </a:moveTo>
                    <a:lnTo>
                      <a:pt x="808284" y="167999"/>
                    </a:lnTo>
                    <a:lnTo>
                      <a:pt x="626699" y="845377"/>
                    </a:lnTo>
                    <a:lnTo>
                      <a:pt x="0" y="677377"/>
                    </a:lnTo>
                    <a:lnTo>
                      <a:pt x="181585" y="0"/>
                    </a:lnTo>
                    <a:close/>
                  </a:path>
                </a:pathLst>
              </a:custGeom>
              <a:ln w="19049">
                <a:solidFill>
                  <a:srgbClr val="FF0000"/>
                </a:solidFill>
              </a:ln>
            </p:spPr>
            <p:txBody>
              <a:bodyPr wrap="square" lIns="0" tIns="0" rIns="0" bIns="0" rtlCol="0"/>
              <a:lstStyle/>
              <a:p>
                <a:endParaRPr/>
              </a:p>
            </p:txBody>
          </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C0000"/>
                </a:solidFill>
                <a:latin typeface="Arial" panose="020B0604020202090204"/>
                <a:cs typeface="Arial" panose="020B0604020202090204"/>
              </a:rPr>
              <a:t>Gradients</a:t>
            </a:r>
            <a:r>
              <a:rPr lang="en-US" sz="2400" spc="-30" dirty="0">
                <a:solidFill>
                  <a:srgbClr val="CC0000"/>
                </a:solidFill>
                <a:latin typeface="Arial" panose="020B0604020202090204"/>
                <a:cs typeface="Arial" panose="020B0604020202090204"/>
              </a:rPr>
              <a:t> </a:t>
            </a:r>
            <a:r>
              <a:rPr lang="en-US" sz="2400" dirty="0">
                <a:solidFill>
                  <a:srgbClr val="CC0000"/>
                </a:solidFill>
                <a:latin typeface="Arial" panose="020B0604020202090204"/>
                <a:cs typeface="Arial" panose="020B0604020202090204"/>
              </a:rPr>
              <a:t>of</a:t>
            </a:r>
            <a:r>
              <a:rPr lang="en-US" sz="2400" spc="-15" dirty="0">
                <a:solidFill>
                  <a:srgbClr val="CC0000"/>
                </a:solidFill>
                <a:latin typeface="Arial" panose="020B0604020202090204"/>
                <a:cs typeface="Arial" panose="020B0604020202090204"/>
              </a:rPr>
              <a:t> </a:t>
            </a:r>
            <a:r>
              <a:rPr lang="en-US" sz="2400" dirty="0">
                <a:solidFill>
                  <a:srgbClr val="CC0000"/>
                </a:solidFill>
                <a:latin typeface="Arial" panose="020B0604020202090204"/>
                <a:cs typeface="Arial" panose="020B0604020202090204"/>
              </a:rPr>
              <a:t>variables</a:t>
            </a:r>
            <a:r>
              <a:rPr lang="en-US" sz="2400" spc="-15" dirty="0">
                <a:solidFill>
                  <a:srgbClr val="CC0000"/>
                </a:solidFill>
                <a:latin typeface="Arial" panose="020B0604020202090204"/>
                <a:cs typeface="Arial" panose="020B0604020202090204"/>
              </a:rPr>
              <a:t> </a:t>
            </a:r>
            <a:r>
              <a:rPr lang="en-US" sz="2400" dirty="0" err="1">
                <a:solidFill>
                  <a:srgbClr val="CC0000"/>
                </a:solidFill>
                <a:latin typeface="Arial" panose="020B0604020202090204"/>
                <a:cs typeface="Arial" panose="020B0604020202090204"/>
              </a:rPr>
              <a:t>wrt</a:t>
            </a:r>
            <a:r>
              <a:rPr lang="en-US" sz="2400" spc="-15" dirty="0">
                <a:solidFill>
                  <a:srgbClr val="CC0000"/>
                </a:solidFill>
                <a:latin typeface="Arial" panose="020B0604020202090204"/>
                <a:cs typeface="Arial" panose="020B0604020202090204"/>
              </a:rPr>
              <a:t> </a:t>
            </a:r>
            <a:r>
              <a:rPr lang="en-US" sz="2400" dirty="0">
                <a:solidFill>
                  <a:srgbClr val="CC0000"/>
                </a:solidFill>
                <a:latin typeface="Arial" panose="020B0604020202090204"/>
                <a:cs typeface="Arial" panose="020B0604020202090204"/>
              </a:rPr>
              <a:t>loss</a:t>
            </a:r>
            <a:r>
              <a:rPr lang="en-US" sz="2400" spc="-15" dirty="0">
                <a:solidFill>
                  <a:srgbClr val="CC0000"/>
                </a:solidFill>
                <a:latin typeface="Arial" panose="020B0604020202090204"/>
                <a:cs typeface="Arial" panose="020B0604020202090204"/>
              </a:rPr>
              <a:t> </a:t>
            </a:r>
            <a:r>
              <a:rPr lang="en-US" sz="2400" dirty="0">
                <a:solidFill>
                  <a:srgbClr val="CC0000"/>
                </a:solidFill>
                <a:latin typeface="Arial" panose="020B0604020202090204"/>
                <a:cs typeface="Arial" panose="020B0604020202090204"/>
              </a:rPr>
              <a:t>have</a:t>
            </a:r>
            <a:r>
              <a:rPr lang="en-US" sz="2400" spc="-20" dirty="0">
                <a:solidFill>
                  <a:srgbClr val="CC0000"/>
                </a:solidFill>
                <a:latin typeface="Arial" panose="020B0604020202090204"/>
                <a:cs typeface="Arial" panose="020B0604020202090204"/>
              </a:rPr>
              <a:t> </a:t>
            </a:r>
            <a:r>
              <a:rPr lang="en-US" sz="2400" dirty="0">
                <a:solidFill>
                  <a:srgbClr val="CC0000"/>
                </a:solidFill>
                <a:latin typeface="Arial" panose="020B0604020202090204"/>
                <a:cs typeface="Arial" panose="020B0604020202090204"/>
              </a:rPr>
              <a:t>same</a:t>
            </a:r>
            <a:r>
              <a:rPr lang="en-US" sz="2400" spc="-15" dirty="0">
                <a:solidFill>
                  <a:srgbClr val="CC0000"/>
                </a:solidFill>
                <a:latin typeface="Arial" panose="020B0604020202090204"/>
                <a:cs typeface="Arial" panose="020B0604020202090204"/>
              </a:rPr>
              <a:t> </a:t>
            </a:r>
            <a:r>
              <a:rPr lang="en-US" sz="2400" dirty="0">
                <a:solidFill>
                  <a:srgbClr val="CC0000"/>
                </a:solidFill>
                <a:latin typeface="Arial" panose="020B0604020202090204"/>
                <a:cs typeface="Arial" panose="020B0604020202090204"/>
              </a:rPr>
              <a:t>dims</a:t>
            </a:r>
            <a:r>
              <a:rPr lang="en-US" sz="2400" spc="-15" dirty="0">
                <a:solidFill>
                  <a:srgbClr val="CC0000"/>
                </a:solidFill>
                <a:latin typeface="Arial" panose="020B0604020202090204"/>
                <a:cs typeface="Arial" panose="020B0604020202090204"/>
              </a:rPr>
              <a:t> </a:t>
            </a:r>
            <a:r>
              <a:rPr lang="en-US" sz="2400" dirty="0">
                <a:solidFill>
                  <a:srgbClr val="CC0000"/>
                </a:solidFill>
                <a:latin typeface="Arial" panose="020B0604020202090204"/>
                <a:cs typeface="Arial" panose="020B0604020202090204"/>
              </a:rPr>
              <a:t>as</a:t>
            </a:r>
            <a:r>
              <a:rPr lang="en-US" sz="2400" spc="-15" dirty="0">
                <a:solidFill>
                  <a:srgbClr val="CC0000"/>
                </a:solidFill>
                <a:latin typeface="Arial" panose="020B0604020202090204"/>
                <a:cs typeface="Arial" panose="020B0604020202090204"/>
              </a:rPr>
              <a:t> </a:t>
            </a:r>
            <a:r>
              <a:rPr lang="en-US" sz="2400" dirty="0">
                <a:solidFill>
                  <a:srgbClr val="CC0000"/>
                </a:solidFill>
                <a:latin typeface="Arial" panose="020B0604020202090204"/>
                <a:cs typeface="Arial" panose="020B0604020202090204"/>
              </a:rPr>
              <a:t>the</a:t>
            </a:r>
            <a:r>
              <a:rPr lang="en-US" sz="2400" spc="-15" dirty="0">
                <a:solidFill>
                  <a:srgbClr val="CC0000"/>
                </a:solidFill>
                <a:latin typeface="Arial" panose="020B0604020202090204"/>
                <a:cs typeface="Arial" panose="020B0604020202090204"/>
              </a:rPr>
              <a:t> </a:t>
            </a:r>
            <a:r>
              <a:rPr lang="en-US" sz="2400" dirty="0">
                <a:solidFill>
                  <a:srgbClr val="CC0000"/>
                </a:solidFill>
                <a:latin typeface="Arial" panose="020B0604020202090204"/>
                <a:cs typeface="Arial" panose="020B0604020202090204"/>
              </a:rPr>
              <a:t>original</a:t>
            </a:r>
            <a:r>
              <a:rPr lang="en-US" sz="2400" spc="-15" dirty="0">
                <a:solidFill>
                  <a:srgbClr val="CC0000"/>
                </a:solidFill>
                <a:latin typeface="Arial" panose="020B0604020202090204"/>
                <a:cs typeface="Arial" panose="020B0604020202090204"/>
              </a:rPr>
              <a:t> </a:t>
            </a:r>
            <a:r>
              <a:rPr lang="en-US" sz="2400" spc="-10" dirty="0">
                <a:solidFill>
                  <a:srgbClr val="CC0000"/>
                </a:solidFill>
                <a:latin typeface="Arial" panose="020B0604020202090204"/>
                <a:cs typeface="Arial" panose="020B0604020202090204"/>
              </a:rPr>
              <a:t>variable</a:t>
            </a:r>
            <a:endParaRPr lang="en-US" sz="2400" dirty="0"/>
          </a:p>
        </p:txBody>
      </p:sp>
      <p:grpSp>
        <p:nvGrpSpPr>
          <p:cNvPr id="38" name="Group 37"/>
          <p:cNvGrpSpPr/>
          <p:nvPr/>
        </p:nvGrpSpPr>
        <p:grpSpPr>
          <a:xfrm>
            <a:off x="1616967" y="1981200"/>
            <a:ext cx="8958065" cy="3733465"/>
            <a:chOff x="1695442" y="2074110"/>
            <a:chExt cx="8958065" cy="3733465"/>
          </a:xfrm>
        </p:grpSpPr>
        <p:grpSp>
          <p:nvGrpSpPr>
            <p:cNvPr id="3" name="object 2"/>
            <p:cNvGrpSpPr/>
            <p:nvPr/>
          </p:nvGrpSpPr>
          <p:grpSpPr>
            <a:xfrm>
              <a:off x="3113053" y="2279335"/>
              <a:ext cx="4827905" cy="3382645"/>
              <a:chOff x="1441335" y="848725"/>
              <a:chExt cx="4827905" cy="3382645"/>
            </a:xfrm>
          </p:grpSpPr>
          <p:pic>
            <p:nvPicPr>
              <p:cNvPr id="4" name="object 3"/>
              <p:cNvPicPr/>
              <p:nvPr/>
            </p:nvPicPr>
            <p:blipFill>
              <a:blip r:embed="rId2" cstate="print"/>
              <a:stretch>
                <a:fillRect/>
              </a:stretch>
            </p:blipFill>
            <p:spPr>
              <a:xfrm>
                <a:off x="1441335" y="3424430"/>
                <a:ext cx="569560" cy="806441"/>
              </a:xfrm>
              <a:prstGeom prst="rect">
                <a:avLst/>
              </a:prstGeom>
            </p:spPr>
          </p:pic>
          <p:sp>
            <p:nvSpPr>
              <p:cNvPr id="5" name="object 4"/>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6" name="object 5"/>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grpSp>
        <p:sp>
          <p:nvSpPr>
            <p:cNvPr id="7" name="object 6"/>
            <p:cNvSpPr txBox="1"/>
            <p:nvPr/>
          </p:nvSpPr>
          <p:spPr>
            <a:xfrm>
              <a:off x="6344685" y="3375366"/>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90204"/>
                  <a:cs typeface="Arial" panose="020B0604020202090204"/>
                </a:rPr>
                <a:t>f</a:t>
              </a:r>
              <a:endParaRPr sz="4800">
                <a:latin typeface="Arial" panose="020B0604020202090204"/>
                <a:cs typeface="Arial" panose="020B0604020202090204"/>
              </a:endParaRPr>
            </a:p>
          </p:txBody>
        </p:sp>
        <p:grpSp>
          <p:nvGrpSpPr>
            <p:cNvPr id="8" name="object 7"/>
            <p:cNvGrpSpPr/>
            <p:nvPr/>
          </p:nvGrpSpPr>
          <p:grpSpPr>
            <a:xfrm>
              <a:off x="2659342" y="4181873"/>
              <a:ext cx="2163445" cy="556260"/>
              <a:chOff x="987624" y="2751263"/>
              <a:chExt cx="2163445" cy="556260"/>
            </a:xfrm>
          </p:grpSpPr>
          <p:sp>
            <p:nvSpPr>
              <p:cNvPr id="9" name="object 8"/>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a:endParaRPr/>
              </a:p>
            </p:txBody>
          </p:sp>
          <p:pic>
            <p:nvPicPr>
              <p:cNvPr id="10" name="object 9"/>
              <p:cNvPicPr/>
              <p:nvPr/>
            </p:nvPicPr>
            <p:blipFill>
              <a:blip r:embed="rId3" cstate="print"/>
              <a:stretch>
                <a:fillRect/>
              </a:stretch>
            </p:blipFill>
            <p:spPr>
              <a:xfrm>
                <a:off x="3040218" y="2751263"/>
                <a:ext cx="110511" cy="80163"/>
              </a:xfrm>
              <a:prstGeom prst="rect">
                <a:avLst/>
              </a:prstGeom>
            </p:spPr>
          </p:pic>
        </p:grpSp>
        <p:grpSp>
          <p:nvGrpSpPr>
            <p:cNvPr id="11" name="object 10"/>
            <p:cNvGrpSpPr/>
            <p:nvPr/>
          </p:nvGrpSpPr>
          <p:grpSpPr>
            <a:xfrm>
              <a:off x="2260120" y="4498286"/>
              <a:ext cx="333375" cy="400050"/>
              <a:chOff x="588402" y="3067676"/>
              <a:chExt cx="333375" cy="400050"/>
            </a:xfrm>
          </p:grpSpPr>
          <p:pic>
            <p:nvPicPr>
              <p:cNvPr id="12" name="object 11"/>
              <p:cNvPicPr/>
              <p:nvPr/>
            </p:nvPicPr>
            <p:blipFill>
              <a:blip r:embed="rId4" cstate="print"/>
              <a:stretch>
                <a:fillRect/>
              </a:stretch>
            </p:blipFill>
            <p:spPr>
              <a:xfrm>
                <a:off x="607452" y="3086727"/>
                <a:ext cx="295274" cy="361949"/>
              </a:xfrm>
              <a:prstGeom prst="rect">
                <a:avLst/>
              </a:prstGeom>
            </p:spPr>
          </p:pic>
          <p:sp>
            <p:nvSpPr>
              <p:cNvPr id="13" name="object 12"/>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grpSp>
        <p:grpSp>
          <p:nvGrpSpPr>
            <p:cNvPr id="14" name="object 13"/>
            <p:cNvGrpSpPr/>
            <p:nvPr/>
          </p:nvGrpSpPr>
          <p:grpSpPr>
            <a:xfrm>
              <a:off x="2362200" y="2286000"/>
              <a:ext cx="7825740" cy="3402329"/>
              <a:chOff x="690482" y="855390"/>
              <a:chExt cx="7825740" cy="3402329"/>
            </a:xfrm>
          </p:grpSpPr>
          <p:sp>
            <p:nvSpPr>
              <p:cNvPr id="15" name="object 14"/>
              <p:cNvSpPr/>
              <p:nvPr/>
            </p:nvSpPr>
            <p:spPr>
              <a:xfrm>
                <a:off x="1174994"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a:endParaRPr/>
              </a:p>
            </p:txBody>
          </p:sp>
          <p:pic>
            <p:nvPicPr>
              <p:cNvPr id="16" name="object 15"/>
              <p:cNvPicPr/>
              <p:nvPr/>
            </p:nvPicPr>
            <p:blipFill>
              <a:blip r:embed="rId5" cstate="print"/>
              <a:stretch>
                <a:fillRect/>
              </a:stretch>
            </p:blipFill>
            <p:spPr>
              <a:xfrm>
                <a:off x="3222844" y="1592434"/>
                <a:ext cx="110886" cy="79358"/>
              </a:xfrm>
              <a:prstGeom prst="rect">
                <a:avLst/>
              </a:prstGeom>
            </p:spPr>
          </p:pic>
          <p:sp>
            <p:nvSpPr>
              <p:cNvPr id="17" name="object 16"/>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p>
            </p:txBody>
          </p:sp>
          <p:pic>
            <p:nvPicPr>
              <p:cNvPr id="18" name="object 17"/>
              <p:cNvPicPr/>
              <p:nvPr/>
            </p:nvPicPr>
            <p:blipFill>
              <a:blip r:embed="rId6" cstate="print"/>
              <a:stretch>
                <a:fillRect/>
              </a:stretch>
            </p:blipFill>
            <p:spPr>
              <a:xfrm>
                <a:off x="8410174" y="2306609"/>
                <a:ext cx="105500" cy="81980"/>
              </a:xfrm>
              <a:prstGeom prst="rect">
                <a:avLst/>
              </a:prstGeom>
            </p:spPr>
          </p:pic>
          <p:pic>
            <p:nvPicPr>
              <p:cNvPr id="19" name="object 18"/>
              <p:cNvPicPr/>
              <p:nvPr/>
            </p:nvPicPr>
            <p:blipFill>
              <a:blip r:embed="rId7" cstate="print"/>
              <a:stretch>
                <a:fillRect/>
              </a:stretch>
            </p:blipFill>
            <p:spPr>
              <a:xfrm>
                <a:off x="7474538" y="1758700"/>
                <a:ext cx="304799" cy="304799"/>
              </a:xfrm>
              <a:prstGeom prst="rect">
                <a:avLst/>
              </a:prstGeom>
            </p:spPr>
          </p:pic>
          <p:sp>
            <p:nvSpPr>
              <p:cNvPr id="20" name="object 19"/>
              <p:cNvSpPr/>
              <p:nvPr/>
            </p:nvSpPr>
            <p:spPr>
              <a:xfrm>
                <a:off x="7465012"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pic>
            <p:nvPicPr>
              <p:cNvPr id="21" name="object 20"/>
              <p:cNvPicPr/>
              <p:nvPr/>
            </p:nvPicPr>
            <p:blipFill>
              <a:blip r:embed="rId8" cstate="print"/>
              <a:stretch>
                <a:fillRect/>
              </a:stretch>
            </p:blipFill>
            <p:spPr>
              <a:xfrm>
                <a:off x="7393588" y="2707588"/>
                <a:ext cx="514349" cy="676274"/>
              </a:xfrm>
              <a:prstGeom prst="rect">
                <a:avLst/>
              </a:prstGeom>
            </p:spPr>
          </p:pic>
          <p:sp>
            <p:nvSpPr>
              <p:cNvPr id="22" name="object 21"/>
              <p:cNvSpPr/>
              <p:nvPr/>
            </p:nvSpPr>
            <p:spPr>
              <a:xfrm>
                <a:off x="1278001" y="2698063"/>
                <a:ext cx="6639559" cy="1550035"/>
              </a:xfrm>
              <a:custGeom>
                <a:avLst/>
                <a:gdLst/>
                <a:ahLst/>
                <a:cxnLst/>
                <a:rect l="l" t="t" r="r" b="b"/>
                <a:pathLst>
                  <a:path w="6639559" h="1550035">
                    <a:moveTo>
                      <a:pt x="6106061" y="0"/>
                    </a:moveTo>
                    <a:lnTo>
                      <a:pt x="6639461" y="0"/>
                    </a:lnTo>
                    <a:lnTo>
                      <a:pt x="6639461" y="695324"/>
                    </a:lnTo>
                    <a:lnTo>
                      <a:pt x="6106061" y="695324"/>
                    </a:lnTo>
                    <a:lnTo>
                      <a:pt x="6106061" y="0"/>
                    </a:lnTo>
                    <a:close/>
                  </a:path>
                  <a:path w="6639559" h="1550035">
                    <a:moveTo>
                      <a:pt x="0" y="817298"/>
                    </a:moveTo>
                    <a:lnTo>
                      <a:pt x="540600" y="672698"/>
                    </a:lnTo>
                    <a:lnTo>
                      <a:pt x="736497" y="1405079"/>
                    </a:lnTo>
                    <a:lnTo>
                      <a:pt x="195897" y="1549679"/>
                    </a:lnTo>
                    <a:lnTo>
                      <a:pt x="0" y="817298"/>
                    </a:lnTo>
                    <a:close/>
                  </a:path>
                </a:pathLst>
              </a:custGeom>
              <a:ln w="19049">
                <a:solidFill>
                  <a:srgbClr val="FF0000"/>
                </a:solidFill>
              </a:ln>
            </p:spPr>
            <p:txBody>
              <a:bodyPr wrap="square" lIns="0" tIns="0" rIns="0" bIns="0" rtlCol="0"/>
              <a:lstStyle/>
              <a:p>
                <a:endParaRPr/>
              </a:p>
            </p:txBody>
          </p:sp>
          <p:pic>
            <p:nvPicPr>
              <p:cNvPr id="23" name="object 22"/>
              <p:cNvPicPr/>
              <p:nvPr/>
            </p:nvPicPr>
            <p:blipFill>
              <a:blip r:embed="rId9" cstate="print"/>
              <a:stretch>
                <a:fillRect/>
              </a:stretch>
            </p:blipFill>
            <p:spPr>
              <a:xfrm>
                <a:off x="709533" y="874440"/>
                <a:ext cx="304799" cy="304799"/>
              </a:xfrm>
              <a:prstGeom prst="rect">
                <a:avLst/>
              </a:prstGeom>
            </p:spPr>
          </p:pic>
          <p:sp>
            <p:nvSpPr>
              <p:cNvPr id="24" name="object 23"/>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sp>
          <p:nvSpPr>
            <p:cNvPr id="25" name="object 24"/>
            <p:cNvSpPr txBox="1"/>
            <p:nvPr/>
          </p:nvSpPr>
          <p:spPr>
            <a:xfrm>
              <a:off x="1811593" y="2253927"/>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x</a:t>
              </a:r>
              <a:endParaRPr sz="2550" baseline="-33000">
                <a:latin typeface="Arial" panose="020B0604020202090204"/>
                <a:cs typeface="Arial" panose="020B0604020202090204"/>
              </a:endParaRPr>
            </a:p>
          </p:txBody>
        </p:sp>
        <p:sp>
          <p:nvSpPr>
            <p:cNvPr id="26" name="object 25"/>
            <p:cNvSpPr txBox="1"/>
            <p:nvPr/>
          </p:nvSpPr>
          <p:spPr>
            <a:xfrm>
              <a:off x="1695442" y="4323809"/>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y</a:t>
              </a:r>
              <a:endParaRPr sz="2550" baseline="-33000">
                <a:latin typeface="Arial" panose="020B0604020202090204"/>
                <a:cs typeface="Arial" panose="020B0604020202090204"/>
              </a:endParaRPr>
            </a:p>
          </p:txBody>
        </p:sp>
        <p:sp>
          <p:nvSpPr>
            <p:cNvPr id="27" name="object 26"/>
            <p:cNvSpPr txBox="1"/>
            <p:nvPr/>
          </p:nvSpPr>
          <p:spPr>
            <a:xfrm>
              <a:off x="8976293" y="2956959"/>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sp>
          <p:nvSpPr>
            <p:cNvPr id="28" name="object 27"/>
            <p:cNvSpPr txBox="1"/>
            <p:nvPr/>
          </p:nvSpPr>
          <p:spPr>
            <a:xfrm>
              <a:off x="8929492" y="4065498"/>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z</a:t>
              </a:r>
              <a:endParaRPr sz="2550" baseline="-33000">
                <a:latin typeface="Arial" panose="020B0604020202090204"/>
                <a:cs typeface="Arial" panose="020B0604020202090204"/>
              </a:endParaRPr>
            </a:p>
          </p:txBody>
        </p:sp>
        <p:grpSp>
          <p:nvGrpSpPr>
            <p:cNvPr id="29" name="object 28"/>
            <p:cNvGrpSpPr/>
            <p:nvPr/>
          </p:nvGrpSpPr>
          <p:grpSpPr>
            <a:xfrm>
              <a:off x="1800293" y="2074110"/>
              <a:ext cx="1800225" cy="1550670"/>
              <a:chOff x="128575" y="643500"/>
              <a:chExt cx="1800225" cy="1550670"/>
            </a:xfrm>
          </p:grpSpPr>
          <p:sp>
            <p:nvSpPr>
              <p:cNvPr id="30" name="object 29"/>
              <p:cNvSpPr/>
              <p:nvPr/>
            </p:nvSpPr>
            <p:spPr>
              <a:xfrm>
                <a:off x="138100" y="653025"/>
                <a:ext cx="1007110" cy="769620"/>
              </a:xfrm>
              <a:custGeom>
                <a:avLst/>
                <a:gdLst/>
                <a:ahLst/>
                <a:cxnLst/>
                <a:rect l="l" t="t" r="r" b="b"/>
                <a:pathLst>
                  <a:path w="1007110" h="769619">
                    <a:moveTo>
                      <a:pt x="0" y="0"/>
                    </a:moveTo>
                    <a:lnTo>
                      <a:pt x="1007099" y="0"/>
                    </a:lnTo>
                    <a:lnTo>
                      <a:pt x="1007099" y="769499"/>
                    </a:lnTo>
                    <a:lnTo>
                      <a:pt x="0" y="769499"/>
                    </a:lnTo>
                    <a:lnTo>
                      <a:pt x="0" y="0"/>
                    </a:lnTo>
                    <a:close/>
                  </a:path>
                </a:pathLst>
              </a:custGeom>
              <a:ln w="19049">
                <a:solidFill>
                  <a:srgbClr val="0000FF"/>
                </a:solidFill>
              </a:ln>
            </p:spPr>
            <p:txBody>
              <a:bodyPr wrap="square" lIns="0" tIns="0" rIns="0" bIns="0" rtlCol="0"/>
              <a:lstStyle/>
              <a:p>
                <a:endParaRPr/>
              </a:p>
            </p:txBody>
          </p:sp>
          <p:pic>
            <p:nvPicPr>
              <p:cNvPr id="31" name="object 30"/>
              <p:cNvPicPr/>
              <p:nvPr/>
            </p:nvPicPr>
            <p:blipFill>
              <a:blip r:embed="rId10" cstate="print"/>
              <a:stretch>
                <a:fillRect/>
              </a:stretch>
            </p:blipFill>
            <p:spPr>
              <a:xfrm>
                <a:off x="1233530" y="1396578"/>
                <a:ext cx="648679" cy="782178"/>
              </a:xfrm>
              <a:prstGeom prst="rect">
                <a:avLst/>
              </a:prstGeom>
            </p:spPr>
          </p:pic>
          <p:sp>
            <p:nvSpPr>
              <p:cNvPr id="32" name="object 31"/>
              <p:cNvSpPr/>
              <p:nvPr/>
            </p:nvSpPr>
            <p:spPr>
              <a:xfrm>
                <a:off x="1110478" y="1339135"/>
                <a:ext cx="808355" cy="845819"/>
              </a:xfrm>
              <a:custGeom>
                <a:avLst/>
                <a:gdLst/>
                <a:ahLst/>
                <a:cxnLst/>
                <a:rect l="l" t="t" r="r" b="b"/>
                <a:pathLst>
                  <a:path w="808355" h="845819">
                    <a:moveTo>
                      <a:pt x="181585" y="0"/>
                    </a:moveTo>
                    <a:lnTo>
                      <a:pt x="808284" y="167999"/>
                    </a:lnTo>
                    <a:lnTo>
                      <a:pt x="626699" y="845377"/>
                    </a:lnTo>
                    <a:lnTo>
                      <a:pt x="0" y="677377"/>
                    </a:lnTo>
                    <a:lnTo>
                      <a:pt x="181585" y="0"/>
                    </a:lnTo>
                    <a:close/>
                  </a:path>
                </a:pathLst>
              </a:custGeom>
              <a:ln w="19049">
                <a:solidFill>
                  <a:srgbClr val="FF0000"/>
                </a:solidFill>
              </a:ln>
            </p:spPr>
            <p:txBody>
              <a:bodyPr wrap="square" lIns="0" tIns="0" rIns="0" bIns="0" rtlCol="0"/>
              <a:lstStyle/>
              <a:p>
                <a:endParaRPr/>
              </a:p>
            </p:txBody>
          </p:sp>
        </p:grpSp>
        <p:sp>
          <p:nvSpPr>
            <p:cNvPr id="33" name="object 32"/>
            <p:cNvSpPr txBox="1"/>
            <p:nvPr/>
          </p:nvSpPr>
          <p:spPr>
            <a:xfrm>
              <a:off x="8392993" y="2076685"/>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sp>
          <p:nvSpPr>
            <p:cNvPr id="34" name="object 33"/>
            <p:cNvSpPr txBox="1"/>
            <p:nvPr/>
          </p:nvSpPr>
          <p:spPr>
            <a:xfrm>
              <a:off x="7872842" y="4888731"/>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90204"/>
                  <a:cs typeface="Arial" panose="020B0604020202090204"/>
                </a:rPr>
                <a:t>“Upstream</a:t>
              </a:r>
              <a:r>
                <a:rPr sz="1800" spc="-10" dirty="0">
                  <a:solidFill>
                    <a:srgbClr val="FF0000"/>
                  </a:solidFill>
                  <a:latin typeface="Arial" panose="020B0604020202090204"/>
                  <a:cs typeface="Arial" panose="020B0604020202090204"/>
                </a:rPr>
                <a:t> gradient” </a:t>
              </a:r>
              <a:r>
                <a:rPr sz="1800" dirty="0">
                  <a:solidFill>
                    <a:srgbClr val="0000FF"/>
                  </a:solidFill>
                  <a:latin typeface="Arial" panose="020B0604020202090204"/>
                  <a:cs typeface="Arial" panose="020B0604020202090204"/>
                </a:rPr>
                <a:t>For</a:t>
              </a:r>
              <a:r>
                <a:rPr sz="1800" spc="-3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each</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element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of</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z,</a:t>
              </a:r>
              <a:r>
                <a:rPr sz="1800" spc="-1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how </a:t>
              </a:r>
              <a:r>
                <a:rPr sz="1800" dirty="0">
                  <a:solidFill>
                    <a:srgbClr val="0000FF"/>
                  </a:solidFill>
                  <a:latin typeface="Arial" panose="020B0604020202090204"/>
                  <a:cs typeface="Arial" panose="020B0604020202090204"/>
                </a:rPr>
                <a:t>much</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does</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influence</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L?</a:t>
              </a:r>
              <a:endParaRPr sz="1800">
                <a:latin typeface="Arial" panose="020B0604020202090204"/>
                <a:cs typeface="Arial" panose="020B0604020202090204"/>
              </a:endParaRPr>
            </a:p>
          </p:txBody>
        </p:sp>
        <p:sp>
          <p:nvSpPr>
            <p:cNvPr id="35" name="object 34"/>
            <p:cNvSpPr txBox="1"/>
            <p:nvPr/>
          </p:nvSpPr>
          <p:spPr>
            <a:xfrm>
              <a:off x="2580843" y="5215252"/>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y</a:t>
              </a:r>
              <a:endParaRPr sz="2550" baseline="-33000">
                <a:latin typeface="Arial" panose="020B0604020202090204"/>
                <a:cs typeface="Arial" panose="020B0604020202090204"/>
              </a:endParaRPr>
            </a:p>
          </p:txBody>
        </p:sp>
        <p:sp>
          <p:nvSpPr>
            <p:cNvPr id="36" name="object 35"/>
            <p:cNvSpPr txBox="1"/>
            <p:nvPr/>
          </p:nvSpPr>
          <p:spPr>
            <a:xfrm>
              <a:off x="2281168" y="2976740"/>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90204"/>
                  <a:cs typeface="Arial" panose="020B0604020202090204"/>
                </a:rPr>
                <a:t>D</a:t>
              </a:r>
              <a:r>
                <a:rPr sz="2550" spc="-37" baseline="-33000" dirty="0">
                  <a:solidFill>
                    <a:srgbClr val="0000FF"/>
                  </a:solidFill>
                  <a:latin typeface="Arial" panose="020B0604020202090204"/>
                  <a:cs typeface="Arial" panose="020B0604020202090204"/>
                </a:rPr>
                <a:t>x</a:t>
              </a:r>
              <a:endParaRPr sz="2550" baseline="-33000">
                <a:latin typeface="Arial" panose="020B0604020202090204"/>
                <a:cs typeface="Arial" panose="020B0604020202090204"/>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Vectors</a:t>
            </a:r>
            <a:endParaRPr lang="en-US" dirty="0"/>
          </a:p>
        </p:txBody>
      </p:sp>
      <p:sp>
        <p:nvSpPr>
          <p:cNvPr id="3" name="object 2"/>
          <p:cNvSpPr txBox="1"/>
          <p:nvPr/>
        </p:nvSpPr>
        <p:spPr>
          <a:xfrm>
            <a:off x="4867102" y="1928936"/>
            <a:ext cx="2040889" cy="1268730"/>
          </a:xfrm>
          <a:prstGeom prst="rect">
            <a:avLst/>
          </a:prstGeom>
          <a:solidFill>
            <a:srgbClr val="F3F3F3"/>
          </a:solidFill>
          <a:ln w="9524">
            <a:solidFill>
              <a:srgbClr val="595959"/>
            </a:solidFill>
          </a:ln>
        </p:spPr>
        <p:txBody>
          <a:bodyPr vert="horz" wrap="square" lIns="0" tIns="2540" rIns="0" bIns="0" rtlCol="0">
            <a:spAutoFit/>
          </a:bodyPr>
          <a:lstStyle/>
          <a:p>
            <a:pPr>
              <a:lnSpc>
                <a:spcPct val="100000"/>
              </a:lnSpc>
              <a:spcBef>
                <a:spcPts val="20"/>
              </a:spcBef>
            </a:pPr>
            <a:endParaRPr sz="1950">
              <a:latin typeface="Times New Roman" panose="02020703060505090304"/>
              <a:cs typeface="Times New Roman" panose="02020703060505090304"/>
            </a:endParaRPr>
          </a:p>
          <a:p>
            <a:pPr marL="116205">
              <a:lnSpc>
                <a:spcPct val="100000"/>
              </a:lnSpc>
              <a:spcBef>
                <a:spcPts val="5"/>
              </a:spcBef>
            </a:pPr>
            <a:r>
              <a:rPr sz="2200" dirty="0">
                <a:latin typeface="Arial" panose="020B0604020202090204"/>
                <a:cs typeface="Arial" panose="020B0604020202090204"/>
              </a:rPr>
              <a:t>f(x)</a:t>
            </a:r>
            <a:r>
              <a:rPr sz="2200" spc="-10" dirty="0">
                <a:latin typeface="Arial" panose="020B0604020202090204"/>
                <a:cs typeface="Arial" panose="020B0604020202090204"/>
              </a:rPr>
              <a:t> </a:t>
            </a:r>
            <a:r>
              <a:rPr sz="2200" dirty="0">
                <a:latin typeface="Arial" panose="020B0604020202090204"/>
                <a:cs typeface="Arial" panose="020B0604020202090204"/>
              </a:rPr>
              <a:t>=</a:t>
            </a:r>
            <a:r>
              <a:rPr sz="2200" spc="-5" dirty="0">
                <a:latin typeface="Arial" panose="020B0604020202090204"/>
                <a:cs typeface="Arial" panose="020B0604020202090204"/>
              </a:rPr>
              <a:t> </a:t>
            </a:r>
            <a:r>
              <a:rPr sz="2200" spc="-10" dirty="0">
                <a:latin typeface="Arial" panose="020B0604020202090204"/>
                <a:cs typeface="Arial" panose="020B0604020202090204"/>
              </a:rPr>
              <a:t>max(0,x)</a:t>
            </a:r>
            <a:endParaRPr sz="2200">
              <a:latin typeface="Arial" panose="020B0604020202090204"/>
              <a:cs typeface="Arial" panose="020B0604020202090204"/>
            </a:endParaRPr>
          </a:p>
          <a:p>
            <a:pPr marL="150495">
              <a:lnSpc>
                <a:spcPct val="100000"/>
              </a:lnSpc>
            </a:pPr>
            <a:r>
              <a:rPr sz="2200" i="1" spc="-10" dirty="0">
                <a:latin typeface="Arial" panose="020B0604020202090204"/>
                <a:cs typeface="Arial" panose="020B0604020202090204"/>
              </a:rPr>
              <a:t>(elementwise)</a:t>
            </a:r>
            <a:endParaRPr sz="2200">
              <a:latin typeface="Arial" panose="020B0604020202090204"/>
              <a:cs typeface="Arial" panose="020B0604020202090204"/>
            </a:endParaRPr>
          </a:p>
        </p:txBody>
      </p:sp>
      <p:grpSp>
        <p:nvGrpSpPr>
          <p:cNvPr id="4" name="object 3"/>
          <p:cNvGrpSpPr/>
          <p:nvPr/>
        </p:nvGrpSpPr>
        <p:grpSpPr>
          <a:xfrm>
            <a:off x="4115427" y="2031155"/>
            <a:ext cx="666750" cy="41275"/>
            <a:chOff x="2821049" y="1287944"/>
            <a:chExt cx="666750" cy="41275"/>
          </a:xfrm>
        </p:grpSpPr>
        <p:sp>
          <p:nvSpPr>
            <p:cNvPr id="5" name="object 4"/>
            <p:cNvSpPr/>
            <p:nvPr/>
          </p:nvSpPr>
          <p:spPr>
            <a:xfrm>
              <a:off x="28210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6" name="object 5"/>
            <p:cNvSpPr/>
            <p:nvPr/>
          </p:nvSpPr>
          <p:spPr>
            <a:xfrm>
              <a:off x="34394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7" name="object 6"/>
            <p:cNvSpPr/>
            <p:nvPr/>
          </p:nvSpPr>
          <p:spPr>
            <a:xfrm>
              <a:off x="34394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8" name="object 7"/>
          <p:cNvGrpSpPr/>
          <p:nvPr/>
        </p:nvGrpSpPr>
        <p:grpSpPr>
          <a:xfrm>
            <a:off x="4115427" y="2313440"/>
            <a:ext cx="666750" cy="41275"/>
            <a:chOff x="2821049" y="1570229"/>
            <a:chExt cx="666750" cy="41275"/>
          </a:xfrm>
        </p:grpSpPr>
        <p:sp>
          <p:nvSpPr>
            <p:cNvPr id="9" name="object 8"/>
            <p:cNvSpPr/>
            <p:nvPr/>
          </p:nvSpPr>
          <p:spPr>
            <a:xfrm>
              <a:off x="28210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0" name="object 9"/>
            <p:cNvSpPr/>
            <p:nvPr/>
          </p:nvSpPr>
          <p:spPr>
            <a:xfrm>
              <a:off x="34394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1" name="object 10"/>
            <p:cNvSpPr/>
            <p:nvPr/>
          </p:nvSpPr>
          <p:spPr>
            <a:xfrm>
              <a:off x="34394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2" name="object 11"/>
          <p:cNvGrpSpPr/>
          <p:nvPr/>
        </p:nvGrpSpPr>
        <p:grpSpPr>
          <a:xfrm>
            <a:off x="4115427" y="2637457"/>
            <a:ext cx="666750" cy="41275"/>
            <a:chOff x="2821049" y="1894246"/>
            <a:chExt cx="666750" cy="41275"/>
          </a:xfrm>
        </p:grpSpPr>
        <p:sp>
          <p:nvSpPr>
            <p:cNvPr id="13" name="object 12"/>
            <p:cNvSpPr/>
            <p:nvPr/>
          </p:nvSpPr>
          <p:spPr>
            <a:xfrm>
              <a:off x="28210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4" name="object 13"/>
            <p:cNvSpPr/>
            <p:nvPr/>
          </p:nvSpPr>
          <p:spPr>
            <a:xfrm>
              <a:off x="34394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5" name="object 14"/>
            <p:cNvSpPr/>
            <p:nvPr/>
          </p:nvSpPr>
          <p:spPr>
            <a:xfrm>
              <a:off x="34394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6" name="object 15"/>
          <p:cNvGrpSpPr/>
          <p:nvPr/>
        </p:nvGrpSpPr>
        <p:grpSpPr>
          <a:xfrm>
            <a:off x="4115427" y="2950882"/>
            <a:ext cx="666750" cy="41275"/>
            <a:chOff x="2821049" y="2207671"/>
            <a:chExt cx="666750" cy="41275"/>
          </a:xfrm>
        </p:grpSpPr>
        <p:sp>
          <p:nvSpPr>
            <p:cNvPr id="17" name="object 16"/>
            <p:cNvSpPr/>
            <p:nvPr/>
          </p:nvSpPr>
          <p:spPr>
            <a:xfrm>
              <a:off x="28210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8" name="object 17"/>
            <p:cNvSpPr/>
            <p:nvPr/>
          </p:nvSpPr>
          <p:spPr>
            <a:xfrm>
              <a:off x="34394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9" name="object 18"/>
            <p:cNvSpPr/>
            <p:nvPr/>
          </p:nvSpPr>
          <p:spPr>
            <a:xfrm>
              <a:off x="34394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20" name="object 19"/>
          <p:cNvSpPr txBox="1"/>
          <p:nvPr/>
        </p:nvSpPr>
        <p:spPr>
          <a:xfrm>
            <a:off x="3075270" y="1524000"/>
            <a:ext cx="123888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4D</a:t>
            </a:r>
            <a:r>
              <a:rPr sz="2000" spc="-20" dirty="0">
                <a:latin typeface="Arial" panose="020B0604020202090204"/>
                <a:cs typeface="Arial" panose="020B0604020202090204"/>
              </a:rPr>
              <a:t> </a:t>
            </a:r>
            <a:r>
              <a:rPr sz="2000" dirty="0">
                <a:latin typeface="Arial" panose="020B0604020202090204"/>
                <a:cs typeface="Arial" panose="020B0604020202090204"/>
              </a:rPr>
              <a:t>input</a:t>
            </a:r>
            <a:r>
              <a:rPr sz="2000" spc="-15" dirty="0">
                <a:latin typeface="Arial" panose="020B0604020202090204"/>
                <a:cs typeface="Arial" panose="020B0604020202090204"/>
              </a:rPr>
              <a:t> </a:t>
            </a:r>
            <a:r>
              <a:rPr sz="2000" spc="-25" dirty="0">
                <a:latin typeface="Arial" panose="020B0604020202090204"/>
                <a:cs typeface="Arial" panose="020B0604020202090204"/>
              </a:rPr>
              <a:t>x:</a:t>
            </a:r>
            <a:endParaRPr sz="2000">
              <a:latin typeface="Arial" panose="020B0604020202090204"/>
              <a:cs typeface="Arial" panose="020B0604020202090204"/>
            </a:endParaRPr>
          </a:p>
        </p:txBody>
      </p:sp>
      <p:sp>
        <p:nvSpPr>
          <p:cNvPr id="21" name="object 20"/>
          <p:cNvSpPr txBox="1"/>
          <p:nvPr/>
        </p:nvSpPr>
        <p:spPr>
          <a:xfrm>
            <a:off x="3392894" y="1828800"/>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51943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9685">
              <a:lnSpc>
                <a:spcPct val="100000"/>
              </a:lnSpc>
              <a:tabLst>
                <a:tab pos="229870" algn="l"/>
                <a:tab pos="51244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23" name="object 22"/>
          <p:cNvSpPr txBox="1"/>
          <p:nvPr/>
        </p:nvSpPr>
        <p:spPr>
          <a:xfrm>
            <a:off x="7391400" y="1524000"/>
            <a:ext cx="139446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4D</a:t>
            </a:r>
            <a:r>
              <a:rPr sz="2000" spc="-20" dirty="0">
                <a:latin typeface="Arial" panose="020B0604020202090204"/>
                <a:cs typeface="Arial" panose="020B0604020202090204"/>
              </a:rPr>
              <a:t> </a:t>
            </a:r>
            <a:r>
              <a:rPr sz="2000" dirty="0">
                <a:latin typeface="Arial" panose="020B0604020202090204"/>
                <a:cs typeface="Arial" panose="020B0604020202090204"/>
              </a:rPr>
              <a:t>output</a:t>
            </a:r>
            <a:r>
              <a:rPr sz="2000" spc="-20" dirty="0">
                <a:latin typeface="Arial" panose="020B0604020202090204"/>
                <a:cs typeface="Arial" panose="020B0604020202090204"/>
              </a:rPr>
              <a:t> </a:t>
            </a:r>
            <a:r>
              <a:rPr sz="2000" spc="-25" dirty="0">
                <a:latin typeface="Arial" panose="020B0604020202090204"/>
                <a:cs typeface="Arial" panose="020B0604020202090204"/>
              </a:rPr>
              <a:t>z:</a:t>
            </a:r>
            <a:endParaRPr sz="2000">
              <a:latin typeface="Arial" panose="020B0604020202090204"/>
              <a:cs typeface="Arial" panose="020B0604020202090204"/>
            </a:endParaRPr>
          </a:p>
        </p:txBody>
      </p:sp>
      <p:sp>
        <p:nvSpPr>
          <p:cNvPr id="24" name="object 23"/>
          <p:cNvSpPr txBox="1"/>
          <p:nvPr/>
        </p:nvSpPr>
        <p:spPr>
          <a:xfrm>
            <a:off x="7793699" y="1828800"/>
            <a:ext cx="589280" cy="1244600"/>
          </a:xfrm>
          <a:prstGeom prst="rect">
            <a:avLst/>
          </a:prstGeom>
        </p:spPr>
        <p:txBody>
          <a:bodyPr vert="horz" wrap="square" lIns="0" tIns="12700" rIns="0" bIns="0" rtlCol="0">
            <a:spAutoFit/>
          </a:bodyPr>
          <a:lstStyle/>
          <a:p>
            <a:pPr marL="12700">
              <a:lnSpc>
                <a:spcPct val="100000"/>
              </a:lnSpc>
              <a:spcBef>
                <a:spcPts val="100"/>
              </a:spcBef>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0</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0</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25" name="object 24"/>
          <p:cNvSpPr txBox="1"/>
          <p:nvPr/>
        </p:nvSpPr>
        <p:spPr>
          <a:xfrm>
            <a:off x="7532545" y="3329426"/>
            <a:ext cx="111252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4D</a:t>
            </a:r>
            <a:r>
              <a:rPr sz="2000" spc="-10" dirty="0">
                <a:latin typeface="Arial" panose="020B0604020202090204"/>
                <a:cs typeface="Arial" panose="020B0604020202090204"/>
              </a:rPr>
              <a:t> dL/dz:</a:t>
            </a:r>
            <a:endParaRPr sz="2000">
              <a:latin typeface="Arial" panose="020B0604020202090204"/>
              <a:cs typeface="Arial" panose="020B0604020202090204"/>
            </a:endParaRPr>
          </a:p>
        </p:txBody>
      </p:sp>
      <p:sp>
        <p:nvSpPr>
          <p:cNvPr id="26" name="object 25"/>
          <p:cNvSpPr txBox="1"/>
          <p:nvPr/>
        </p:nvSpPr>
        <p:spPr>
          <a:xfrm>
            <a:off x="7786694" y="3634226"/>
            <a:ext cx="603250" cy="9398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a:t>
            </a:r>
            <a:r>
              <a:rPr sz="2000" spc="-6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-1</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marL="19685">
              <a:lnSpc>
                <a:spcPct val="100000"/>
              </a:lnSpc>
              <a:tabLst>
                <a:tab pos="229870" algn="l"/>
                <a:tab pos="512445"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5</a:t>
            </a:r>
            <a:r>
              <a:rPr sz="2000" dirty="0">
                <a:solidFill>
                  <a:srgbClr val="FF0000"/>
                </a:solidFill>
                <a:latin typeface="Arial" panose="020B0604020202090204"/>
                <a:cs typeface="Arial" panose="020B0604020202090204"/>
              </a:rPr>
              <a:t>	</a:t>
            </a:r>
            <a:r>
              <a:rPr sz="2000" spc="-6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p:txBody>
      </p:sp>
      <p:sp>
        <p:nvSpPr>
          <p:cNvPr id="27" name="object 26"/>
          <p:cNvSpPr txBox="1"/>
          <p:nvPr/>
        </p:nvSpPr>
        <p:spPr>
          <a:xfrm>
            <a:off x="4990228" y="3329426"/>
            <a:ext cx="1719580" cy="1244600"/>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Arial" panose="020B0604020202090204"/>
                <a:cs typeface="Arial" panose="020B0604020202090204"/>
              </a:rPr>
              <a:t>Jacobian</a:t>
            </a:r>
            <a:r>
              <a:rPr sz="2000" spc="-5" dirty="0">
                <a:latin typeface="Arial" panose="020B0604020202090204"/>
                <a:cs typeface="Arial" panose="020B0604020202090204"/>
              </a:rPr>
              <a:t> </a:t>
            </a:r>
            <a:r>
              <a:rPr sz="2000" spc="-10" dirty="0">
                <a:latin typeface="Arial" panose="020B0604020202090204"/>
                <a:cs typeface="Arial" panose="020B0604020202090204"/>
              </a:rPr>
              <a:t>dz/dx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latin typeface="Arial" panose="020B0604020202090204"/>
                <a:cs typeface="Arial" panose="020B0604020202090204"/>
              </a:rPr>
              <a:t>1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 </a:t>
            </a:r>
            <a:r>
              <a:rPr sz="2000" spc="-50" dirty="0">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pP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latin typeface="Arial" panose="020B0604020202090204"/>
                <a:cs typeface="Arial" panose="020B0604020202090204"/>
              </a:rPr>
              <a:t>0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pP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latin typeface="Arial" panose="020B0604020202090204"/>
                <a:cs typeface="Arial" panose="020B0604020202090204"/>
              </a:rPr>
              <a:t>1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p:txBody>
      </p:sp>
      <p:sp>
        <p:nvSpPr>
          <p:cNvPr id="28" name="object 27"/>
          <p:cNvSpPr txBox="1"/>
          <p:nvPr/>
        </p:nvSpPr>
        <p:spPr>
          <a:xfrm>
            <a:off x="9339548" y="3939992"/>
            <a:ext cx="1016000" cy="574040"/>
          </a:xfrm>
          <a:prstGeom prst="rect">
            <a:avLst/>
          </a:prstGeom>
        </p:spPr>
        <p:txBody>
          <a:bodyPr vert="horz" wrap="square" lIns="0" tIns="12700" rIns="0" bIns="0" rtlCol="0">
            <a:spAutoFit/>
          </a:bodyPr>
          <a:lstStyle/>
          <a:p>
            <a:pPr marL="94615" marR="5080" indent="-82550">
              <a:lnSpc>
                <a:spcPct val="100000"/>
              </a:lnSpc>
              <a:spcBef>
                <a:spcPts val="100"/>
              </a:spcBef>
            </a:pPr>
            <a:r>
              <a:rPr sz="1800" spc="-10" dirty="0">
                <a:solidFill>
                  <a:srgbClr val="FF0000"/>
                </a:solidFill>
                <a:latin typeface="Arial" panose="020B0604020202090204"/>
                <a:cs typeface="Arial" panose="020B0604020202090204"/>
              </a:rPr>
              <a:t>Upstream gradient</a:t>
            </a:r>
            <a:endParaRPr sz="1800">
              <a:latin typeface="Arial" panose="020B0604020202090204"/>
              <a:cs typeface="Arial" panose="020B0604020202090204"/>
            </a:endParaRPr>
          </a:p>
        </p:txBody>
      </p:sp>
      <p:grpSp>
        <p:nvGrpSpPr>
          <p:cNvPr id="29" name="object 28"/>
          <p:cNvGrpSpPr/>
          <p:nvPr/>
        </p:nvGrpSpPr>
        <p:grpSpPr>
          <a:xfrm>
            <a:off x="7011027" y="2031155"/>
            <a:ext cx="666750" cy="41275"/>
            <a:chOff x="5716649" y="1287944"/>
            <a:chExt cx="666750" cy="41275"/>
          </a:xfrm>
        </p:grpSpPr>
        <p:sp>
          <p:nvSpPr>
            <p:cNvPr id="30" name="object 29"/>
            <p:cNvSpPr/>
            <p:nvPr/>
          </p:nvSpPr>
          <p:spPr>
            <a:xfrm>
              <a:off x="57166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31" name="object 30"/>
            <p:cNvSpPr/>
            <p:nvPr/>
          </p:nvSpPr>
          <p:spPr>
            <a:xfrm>
              <a:off x="63350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32" name="object 31"/>
            <p:cNvSpPr/>
            <p:nvPr/>
          </p:nvSpPr>
          <p:spPr>
            <a:xfrm>
              <a:off x="63350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33" name="object 32"/>
          <p:cNvGrpSpPr/>
          <p:nvPr/>
        </p:nvGrpSpPr>
        <p:grpSpPr>
          <a:xfrm>
            <a:off x="7011027" y="2313440"/>
            <a:ext cx="666750" cy="41275"/>
            <a:chOff x="5716649" y="1570229"/>
            <a:chExt cx="666750" cy="41275"/>
          </a:xfrm>
        </p:grpSpPr>
        <p:sp>
          <p:nvSpPr>
            <p:cNvPr id="34" name="object 33"/>
            <p:cNvSpPr/>
            <p:nvPr/>
          </p:nvSpPr>
          <p:spPr>
            <a:xfrm>
              <a:off x="57166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35" name="object 34"/>
            <p:cNvSpPr/>
            <p:nvPr/>
          </p:nvSpPr>
          <p:spPr>
            <a:xfrm>
              <a:off x="63350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36" name="object 35"/>
            <p:cNvSpPr/>
            <p:nvPr/>
          </p:nvSpPr>
          <p:spPr>
            <a:xfrm>
              <a:off x="63350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37" name="object 36"/>
          <p:cNvGrpSpPr/>
          <p:nvPr/>
        </p:nvGrpSpPr>
        <p:grpSpPr>
          <a:xfrm>
            <a:off x="7011027" y="2637457"/>
            <a:ext cx="666750" cy="41275"/>
            <a:chOff x="5716649" y="1894246"/>
            <a:chExt cx="666750" cy="41275"/>
          </a:xfrm>
        </p:grpSpPr>
        <p:sp>
          <p:nvSpPr>
            <p:cNvPr id="38" name="object 37"/>
            <p:cNvSpPr/>
            <p:nvPr/>
          </p:nvSpPr>
          <p:spPr>
            <a:xfrm>
              <a:off x="57166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39" name="object 38"/>
            <p:cNvSpPr/>
            <p:nvPr/>
          </p:nvSpPr>
          <p:spPr>
            <a:xfrm>
              <a:off x="63350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40" name="object 39"/>
            <p:cNvSpPr/>
            <p:nvPr/>
          </p:nvSpPr>
          <p:spPr>
            <a:xfrm>
              <a:off x="63350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41" name="object 40"/>
          <p:cNvGrpSpPr/>
          <p:nvPr/>
        </p:nvGrpSpPr>
        <p:grpSpPr>
          <a:xfrm>
            <a:off x="7011027" y="2950882"/>
            <a:ext cx="666750" cy="41275"/>
            <a:chOff x="5716649" y="2207671"/>
            <a:chExt cx="666750" cy="41275"/>
          </a:xfrm>
        </p:grpSpPr>
        <p:sp>
          <p:nvSpPr>
            <p:cNvPr id="42" name="object 41"/>
            <p:cNvSpPr/>
            <p:nvPr/>
          </p:nvSpPr>
          <p:spPr>
            <a:xfrm>
              <a:off x="57166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43" name="object 42"/>
            <p:cNvSpPr/>
            <p:nvPr/>
          </p:nvSpPr>
          <p:spPr>
            <a:xfrm>
              <a:off x="63350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44" name="object 43"/>
            <p:cNvSpPr/>
            <p:nvPr/>
          </p:nvSpPr>
          <p:spPr>
            <a:xfrm>
              <a:off x="63350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45" name="object 44"/>
          <p:cNvGrpSpPr/>
          <p:nvPr/>
        </p:nvGrpSpPr>
        <p:grpSpPr>
          <a:xfrm>
            <a:off x="8467990" y="3783755"/>
            <a:ext cx="666750" cy="41275"/>
            <a:chOff x="7173612" y="3040544"/>
            <a:chExt cx="666750" cy="41275"/>
          </a:xfrm>
        </p:grpSpPr>
        <p:sp>
          <p:nvSpPr>
            <p:cNvPr id="46" name="object 45"/>
            <p:cNvSpPr/>
            <p:nvPr/>
          </p:nvSpPr>
          <p:spPr>
            <a:xfrm>
              <a:off x="7221600" y="3061040"/>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47" name="object 46"/>
            <p:cNvSpPr/>
            <p:nvPr/>
          </p:nvSpPr>
          <p:spPr>
            <a:xfrm>
              <a:off x="7178375" y="3045307"/>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48" name="object 47"/>
            <p:cNvSpPr/>
            <p:nvPr/>
          </p:nvSpPr>
          <p:spPr>
            <a:xfrm>
              <a:off x="7178375" y="3045307"/>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49" name="object 48"/>
          <p:cNvGrpSpPr/>
          <p:nvPr/>
        </p:nvGrpSpPr>
        <p:grpSpPr>
          <a:xfrm>
            <a:off x="8467990" y="4066040"/>
            <a:ext cx="666750" cy="41275"/>
            <a:chOff x="7173612" y="3322829"/>
            <a:chExt cx="666750" cy="41275"/>
          </a:xfrm>
        </p:grpSpPr>
        <p:sp>
          <p:nvSpPr>
            <p:cNvPr id="50" name="object 49"/>
            <p:cNvSpPr/>
            <p:nvPr/>
          </p:nvSpPr>
          <p:spPr>
            <a:xfrm>
              <a:off x="7221600" y="3343324"/>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51" name="object 50"/>
            <p:cNvSpPr/>
            <p:nvPr/>
          </p:nvSpPr>
          <p:spPr>
            <a:xfrm>
              <a:off x="7178375" y="3327592"/>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52" name="object 51"/>
            <p:cNvSpPr/>
            <p:nvPr/>
          </p:nvSpPr>
          <p:spPr>
            <a:xfrm>
              <a:off x="7178375" y="3327592"/>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53" name="object 52"/>
          <p:cNvGrpSpPr/>
          <p:nvPr/>
        </p:nvGrpSpPr>
        <p:grpSpPr>
          <a:xfrm>
            <a:off x="8467990" y="4390058"/>
            <a:ext cx="666750" cy="41275"/>
            <a:chOff x="7173612" y="3646847"/>
            <a:chExt cx="666750" cy="41275"/>
          </a:xfrm>
        </p:grpSpPr>
        <p:sp>
          <p:nvSpPr>
            <p:cNvPr id="54" name="object 53"/>
            <p:cNvSpPr/>
            <p:nvPr/>
          </p:nvSpPr>
          <p:spPr>
            <a:xfrm>
              <a:off x="7221600" y="3667342"/>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55" name="object 54"/>
            <p:cNvSpPr/>
            <p:nvPr/>
          </p:nvSpPr>
          <p:spPr>
            <a:xfrm>
              <a:off x="7178375" y="3651609"/>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56" name="object 55"/>
            <p:cNvSpPr/>
            <p:nvPr/>
          </p:nvSpPr>
          <p:spPr>
            <a:xfrm>
              <a:off x="7178375" y="3651609"/>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57" name="object 56"/>
          <p:cNvGrpSpPr/>
          <p:nvPr/>
        </p:nvGrpSpPr>
        <p:grpSpPr>
          <a:xfrm>
            <a:off x="8467990" y="4703482"/>
            <a:ext cx="666750" cy="41275"/>
            <a:chOff x="7173612" y="3960271"/>
            <a:chExt cx="666750" cy="41275"/>
          </a:xfrm>
        </p:grpSpPr>
        <p:sp>
          <p:nvSpPr>
            <p:cNvPr id="58" name="object 57"/>
            <p:cNvSpPr/>
            <p:nvPr/>
          </p:nvSpPr>
          <p:spPr>
            <a:xfrm>
              <a:off x="7221600" y="3980767"/>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59" name="object 58"/>
            <p:cNvSpPr/>
            <p:nvPr/>
          </p:nvSpPr>
          <p:spPr>
            <a:xfrm>
              <a:off x="7178375" y="3965034"/>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60" name="object 59"/>
            <p:cNvSpPr/>
            <p:nvPr/>
          </p:nvSpPr>
          <p:spPr>
            <a:xfrm>
              <a:off x="7178375" y="3965034"/>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61" name="object 60"/>
          <p:cNvGrpSpPr/>
          <p:nvPr/>
        </p:nvGrpSpPr>
        <p:grpSpPr>
          <a:xfrm>
            <a:off x="7020190" y="3783755"/>
            <a:ext cx="666750" cy="41275"/>
            <a:chOff x="5725812" y="3040544"/>
            <a:chExt cx="666750" cy="41275"/>
          </a:xfrm>
        </p:grpSpPr>
        <p:sp>
          <p:nvSpPr>
            <p:cNvPr id="62" name="object 61"/>
            <p:cNvSpPr/>
            <p:nvPr/>
          </p:nvSpPr>
          <p:spPr>
            <a:xfrm>
              <a:off x="5773800" y="3061040"/>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63" name="object 62"/>
            <p:cNvSpPr/>
            <p:nvPr/>
          </p:nvSpPr>
          <p:spPr>
            <a:xfrm>
              <a:off x="5730574" y="304530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64" name="object 63"/>
            <p:cNvSpPr/>
            <p:nvPr/>
          </p:nvSpPr>
          <p:spPr>
            <a:xfrm>
              <a:off x="5730574" y="304530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65" name="object 64"/>
          <p:cNvGrpSpPr/>
          <p:nvPr/>
        </p:nvGrpSpPr>
        <p:grpSpPr>
          <a:xfrm>
            <a:off x="7020190" y="4066040"/>
            <a:ext cx="666750" cy="41275"/>
            <a:chOff x="5725812" y="3322829"/>
            <a:chExt cx="666750" cy="41275"/>
          </a:xfrm>
        </p:grpSpPr>
        <p:sp>
          <p:nvSpPr>
            <p:cNvPr id="66" name="object 65"/>
            <p:cNvSpPr/>
            <p:nvPr/>
          </p:nvSpPr>
          <p:spPr>
            <a:xfrm>
              <a:off x="5773800" y="3343324"/>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67" name="object 66"/>
            <p:cNvSpPr/>
            <p:nvPr/>
          </p:nvSpPr>
          <p:spPr>
            <a:xfrm>
              <a:off x="5730574" y="332759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68" name="object 67"/>
            <p:cNvSpPr/>
            <p:nvPr/>
          </p:nvSpPr>
          <p:spPr>
            <a:xfrm>
              <a:off x="5730574" y="332759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69" name="object 68"/>
          <p:cNvGrpSpPr/>
          <p:nvPr/>
        </p:nvGrpSpPr>
        <p:grpSpPr>
          <a:xfrm>
            <a:off x="7020190" y="4390058"/>
            <a:ext cx="666750" cy="41275"/>
            <a:chOff x="5725812" y="3646847"/>
            <a:chExt cx="666750" cy="41275"/>
          </a:xfrm>
        </p:grpSpPr>
        <p:sp>
          <p:nvSpPr>
            <p:cNvPr id="70" name="object 69"/>
            <p:cNvSpPr/>
            <p:nvPr/>
          </p:nvSpPr>
          <p:spPr>
            <a:xfrm>
              <a:off x="5773800" y="3667342"/>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71" name="object 70"/>
            <p:cNvSpPr/>
            <p:nvPr/>
          </p:nvSpPr>
          <p:spPr>
            <a:xfrm>
              <a:off x="5730574" y="3651609"/>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72" name="object 71"/>
            <p:cNvSpPr/>
            <p:nvPr/>
          </p:nvSpPr>
          <p:spPr>
            <a:xfrm>
              <a:off x="5730574" y="3651609"/>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73" name="object 72"/>
          <p:cNvGrpSpPr/>
          <p:nvPr/>
        </p:nvGrpSpPr>
        <p:grpSpPr>
          <a:xfrm>
            <a:off x="7020190" y="4703482"/>
            <a:ext cx="666750" cy="41275"/>
            <a:chOff x="5725812" y="3960271"/>
            <a:chExt cx="666750" cy="41275"/>
          </a:xfrm>
        </p:grpSpPr>
        <p:sp>
          <p:nvSpPr>
            <p:cNvPr id="74" name="object 73"/>
            <p:cNvSpPr/>
            <p:nvPr/>
          </p:nvSpPr>
          <p:spPr>
            <a:xfrm>
              <a:off x="5773800" y="3980767"/>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75" name="object 74"/>
            <p:cNvSpPr/>
            <p:nvPr/>
          </p:nvSpPr>
          <p:spPr>
            <a:xfrm>
              <a:off x="5730574" y="3965034"/>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76" name="object 75"/>
            <p:cNvSpPr/>
            <p:nvPr/>
          </p:nvSpPr>
          <p:spPr>
            <a:xfrm>
              <a:off x="5730574" y="3965034"/>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sp>
        <p:nvSpPr>
          <p:cNvPr id="77" name="object 76"/>
          <p:cNvSpPr txBox="1"/>
          <p:nvPr/>
        </p:nvSpPr>
        <p:spPr>
          <a:xfrm>
            <a:off x="4990228" y="4572686"/>
            <a:ext cx="1083945" cy="309245"/>
          </a:xfrm>
          <a:prstGeom prst="rect">
            <a:avLst/>
          </a:prstGeom>
        </p:spPr>
        <p:txBody>
          <a:bodyPr vert="horz" wrap="square" lIns="0" tIns="0" rIns="0" bIns="0" rtlCol="0">
            <a:spAutoFit/>
          </a:bodyPr>
          <a:lstStyle/>
          <a:p>
            <a:pPr marL="12700">
              <a:lnSpc>
                <a:spcPts val="2310"/>
              </a:lnSpc>
            </a:pP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 </a:t>
            </a:r>
            <a:r>
              <a:rPr sz="2000" dirty="0">
                <a:latin typeface="Arial" panose="020B0604020202090204"/>
                <a:cs typeface="Arial" panose="020B0604020202090204"/>
              </a:rPr>
              <a:t>0</a:t>
            </a:r>
            <a:r>
              <a:rPr sz="2000" spc="-5" dirty="0">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p:txBody>
      </p:sp>
      <p:sp>
        <p:nvSpPr>
          <p:cNvPr id="78" name="object 77"/>
          <p:cNvSpPr txBox="1"/>
          <p:nvPr/>
        </p:nvSpPr>
        <p:spPr>
          <a:xfrm>
            <a:off x="7793698" y="4572686"/>
            <a:ext cx="589280" cy="309245"/>
          </a:xfrm>
          <a:prstGeom prst="rect">
            <a:avLst/>
          </a:prstGeom>
        </p:spPr>
        <p:txBody>
          <a:bodyPr vert="horz" wrap="square" lIns="0" tIns="0" rIns="0" bIns="0" rtlCol="0">
            <a:spAutoFit/>
          </a:bodyPr>
          <a:lstStyle/>
          <a:p>
            <a:pPr marL="12700">
              <a:lnSpc>
                <a:spcPts val="2310"/>
              </a:lnSpc>
              <a:tabLst>
                <a:tab pos="223520" algn="l"/>
                <a:tab pos="504825"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9</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77" grpId="0"/>
      <p:bldP spid="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S-type: Sigmoid function</a:t>
            </a:r>
          </a:p>
        </p:txBody>
      </p:sp>
      <p:sp>
        <p:nvSpPr>
          <p:cNvPr id="13" name="object 3"/>
          <p:cNvSpPr txBox="1"/>
          <p:nvPr>
            <p:custDataLst>
              <p:tags r:id="rId1"/>
            </p:custDataLst>
          </p:nvPr>
        </p:nvSpPr>
        <p:spPr>
          <a:xfrm>
            <a:off x="1694325" y="4038738"/>
            <a:ext cx="1226185"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Arial" panose="020B0604020202090204"/>
                <a:cs typeface="Arial" panose="020B0604020202090204"/>
              </a:rPr>
              <a:t>Sigmoid</a:t>
            </a:r>
            <a:endParaRPr sz="2400">
              <a:latin typeface="Arial" panose="020B0604020202090204"/>
              <a:cs typeface="Arial" panose="020B0604020202090204"/>
            </a:endParaRPr>
          </a:p>
        </p:txBody>
      </p:sp>
      <p:pic>
        <p:nvPicPr>
          <p:cNvPr id="14" name="object 7"/>
          <p:cNvPicPr/>
          <p:nvPr>
            <p:custDataLst>
              <p:tags r:id="rId2"/>
            </p:custDataLst>
          </p:nvPr>
        </p:nvPicPr>
        <p:blipFill>
          <a:blip r:embed="rId5" cstate="print"/>
          <a:stretch>
            <a:fillRect/>
          </a:stretch>
        </p:blipFill>
        <p:spPr>
          <a:xfrm>
            <a:off x="1219088" y="1981449"/>
            <a:ext cx="2386933" cy="1818643"/>
          </a:xfrm>
          <a:prstGeom prst="rect">
            <a:avLst/>
          </a:prstGeom>
        </p:spPr>
      </p:pic>
      <p:sp>
        <p:nvSpPr>
          <p:cNvPr id="19" name="Text Box 18"/>
          <p:cNvSpPr txBox="1"/>
          <p:nvPr/>
        </p:nvSpPr>
        <p:spPr>
          <a:xfrm>
            <a:off x="4648200" y="1995445"/>
            <a:ext cx="6538595" cy="1550670"/>
          </a:xfrm>
          <a:prstGeom prst="rect">
            <a:avLst/>
          </a:prstGeom>
          <a:noFill/>
        </p:spPr>
        <p:txBody>
          <a:bodyPr wrap="square" rtlCol="0" anchor="t">
            <a:noAutofit/>
          </a:bodyPr>
          <a:lstStyle/>
          <a:p>
            <a:pPr marL="469900" indent="-313690">
              <a:lnSpc>
                <a:spcPct val="100000"/>
              </a:lnSpc>
              <a:spcBef>
                <a:spcPts val="100"/>
              </a:spcBef>
              <a:buChar char="-"/>
              <a:tabLst>
                <a:tab pos="469265" algn="l"/>
                <a:tab pos="469900" algn="l"/>
              </a:tabLst>
            </a:pPr>
            <a:r>
              <a:rPr sz="2400" dirty="0">
                <a:sym typeface="+mn-ea"/>
              </a:rPr>
              <a:t>Squashes</a:t>
            </a:r>
            <a:r>
              <a:rPr sz="2400" spc="-35" dirty="0">
                <a:sym typeface="+mn-ea"/>
              </a:rPr>
              <a:t> </a:t>
            </a:r>
            <a:r>
              <a:rPr sz="2400" dirty="0">
                <a:sym typeface="+mn-ea"/>
              </a:rPr>
              <a:t>numbers</a:t>
            </a:r>
            <a:r>
              <a:rPr sz="2400" spc="-20" dirty="0">
                <a:sym typeface="+mn-ea"/>
              </a:rPr>
              <a:t> </a:t>
            </a:r>
            <a:r>
              <a:rPr sz="2400" dirty="0">
                <a:sym typeface="+mn-ea"/>
              </a:rPr>
              <a:t>to</a:t>
            </a:r>
            <a:r>
              <a:rPr sz="2400" spc="-25" dirty="0">
                <a:sym typeface="+mn-ea"/>
              </a:rPr>
              <a:t> </a:t>
            </a:r>
            <a:r>
              <a:rPr sz="2400" dirty="0">
                <a:sym typeface="+mn-ea"/>
              </a:rPr>
              <a:t>range</a:t>
            </a:r>
            <a:r>
              <a:rPr sz="2400" spc="-20" dirty="0">
                <a:sym typeface="+mn-ea"/>
              </a:rPr>
              <a:t> </a:t>
            </a:r>
            <a:r>
              <a:rPr sz="2400" spc="-10" dirty="0">
                <a:sym typeface="+mn-ea"/>
              </a:rPr>
              <a:t>[0,1]</a:t>
            </a:r>
            <a:endParaRPr sz="2400" spc="-10" dirty="0"/>
          </a:p>
          <a:p>
            <a:pPr marL="469900" marR="5080" indent="-313690">
              <a:lnSpc>
                <a:spcPct val="100000"/>
              </a:lnSpc>
              <a:buChar char="-"/>
              <a:tabLst>
                <a:tab pos="469265" algn="l"/>
                <a:tab pos="469900" algn="l"/>
              </a:tabLst>
            </a:pPr>
            <a:r>
              <a:rPr sz="2400" dirty="0">
                <a:sym typeface="+mn-ea"/>
              </a:rPr>
              <a:t>Historically</a:t>
            </a:r>
            <a:r>
              <a:rPr sz="2400" spc="-35" dirty="0">
                <a:sym typeface="+mn-ea"/>
              </a:rPr>
              <a:t> </a:t>
            </a:r>
            <a:r>
              <a:rPr sz="2400" dirty="0">
                <a:sym typeface="+mn-ea"/>
              </a:rPr>
              <a:t>popular</a:t>
            </a:r>
            <a:r>
              <a:rPr sz="2400" spc="-35" dirty="0">
                <a:sym typeface="+mn-ea"/>
              </a:rPr>
              <a:t> </a:t>
            </a:r>
            <a:r>
              <a:rPr sz="2400" dirty="0">
                <a:sym typeface="+mn-ea"/>
              </a:rPr>
              <a:t>since</a:t>
            </a:r>
            <a:r>
              <a:rPr sz="2400" spc="-30" dirty="0">
                <a:sym typeface="+mn-ea"/>
              </a:rPr>
              <a:t> </a:t>
            </a:r>
            <a:r>
              <a:rPr sz="2400" spc="-20" dirty="0">
                <a:sym typeface="+mn-ea"/>
              </a:rPr>
              <a:t>they </a:t>
            </a:r>
            <a:r>
              <a:rPr sz="2400" dirty="0">
                <a:sym typeface="+mn-ea"/>
              </a:rPr>
              <a:t>have</a:t>
            </a:r>
            <a:r>
              <a:rPr sz="2400" spc="-40" dirty="0">
                <a:sym typeface="+mn-ea"/>
              </a:rPr>
              <a:t> </a:t>
            </a:r>
            <a:r>
              <a:rPr sz="2400" dirty="0">
                <a:sym typeface="+mn-ea"/>
              </a:rPr>
              <a:t>nice</a:t>
            </a:r>
            <a:r>
              <a:rPr sz="2400" spc="-30" dirty="0">
                <a:sym typeface="+mn-ea"/>
              </a:rPr>
              <a:t> </a:t>
            </a:r>
            <a:r>
              <a:rPr sz="2400" dirty="0">
                <a:sym typeface="+mn-ea"/>
              </a:rPr>
              <a:t>interpretation</a:t>
            </a:r>
            <a:r>
              <a:rPr sz="2400" spc="-30" dirty="0">
                <a:sym typeface="+mn-ea"/>
              </a:rPr>
              <a:t> </a:t>
            </a:r>
            <a:r>
              <a:rPr sz="2400" dirty="0">
                <a:sym typeface="+mn-ea"/>
              </a:rPr>
              <a:t>as</a:t>
            </a:r>
            <a:r>
              <a:rPr sz="2400" spc="-30" dirty="0">
                <a:sym typeface="+mn-ea"/>
              </a:rPr>
              <a:t> </a:t>
            </a:r>
            <a:r>
              <a:rPr sz="2400" spc="-50" dirty="0">
                <a:sym typeface="+mn-ea"/>
              </a:rPr>
              <a:t>a </a:t>
            </a:r>
            <a:r>
              <a:rPr sz="2400" dirty="0">
                <a:sym typeface="+mn-ea"/>
              </a:rPr>
              <a:t>saturating</a:t>
            </a:r>
            <a:r>
              <a:rPr sz="2400" spc="-30" dirty="0">
                <a:sym typeface="+mn-ea"/>
              </a:rPr>
              <a:t> </a:t>
            </a:r>
            <a:r>
              <a:rPr sz="2400" dirty="0">
                <a:sym typeface="+mn-ea"/>
              </a:rPr>
              <a:t>“firing</a:t>
            </a:r>
            <a:r>
              <a:rPr sz="2400" spc="-20" dirty="0">
                <a:sym typeface="+mn-ea"/>
              </a:rPr>
              <a:t> </a:t>
            </a:r>
            <a:r>
              <a:rPr sz="2400" dirty="0">
                <a:sym typeface="+mn-ea"/>
              </a:rPr>
              <a:t>rate”</a:t>
            </a:r>
            <a:r>
              <a:rPr sz="2400" spc="-20" dirty="0">
                <a:sym typeface="+mn-ea"/>
              </a:rPr>
              <a:t> </a:t>
            </a:r>
            <a:r>
              <a:rPr sz="2400" dirty="0">
                <a:sym typeface="+mn-ea"/>
              </a:rPr>
              <a:t>of</a:t>
            </a:r>
            <a:r>
              <a:rPr sz="2400" spc="-20" dirty="0">
                <a:sym typeface="+mn-ea"/>
              </a:rPr>
              <a:t> </a:t>
            </a:r>
            <a:r>
              <a:rPr sz="2400" dirty="0">
                <a:sym typeface="+mn-ea"/>
              </a:rPr>
              <a:t>a</a:t>
            </a:r>
            <a:r>
              <a:rPr sz="2400" spc="-20" dirty="0">
                <a:sym typeface="+mn-ea"/>
              </a:rPr>
              <a:t> </a:t>
            </a:r>
            <a:r>
              <a:rPr sz="2400" spc="-10" dirty="0">
                <a:sym typeface="+mn-ea"/>
              </a:rPr>
              <a:t>neuron</a:t>
            </a:r>
            <a:endParaRPr lang="en-US" sz="2400" spc="-10" dirty="0">
              <a:sym typeface="+mn-ea"/>
            </a:endParaRPr>
          </a:p>
        </p:txBody>
      </p:sp>
      <p:pic>
        <p:nvPicPr>
          <p:cNvPr id="21" name="object 4"/>
          <p:cNvPicPr/>
          <p:nvPr>
            <p:custDataLst>
              <p:tags r:id="rId3"/>
            </p:custDataLst>
          </p:nvPr>
        </p:nvPicPr>
        <p:blipFill>
          <a:blip r:embed="rId6" cstate="print"/>
          <a:stretch>
            <a:fillRect/>
          </a:stretch>
        </p:blipFill>
        <p:spPr>
          <a:xfrm>
            <a:off x="1219240" y="4876915"/>
            <a:ext cx="2673085" cy="45270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9E0D12B-428A-9391-EF49-61EF17C8CB12}"/>
                  </a:ext>
                </a:extLst>
              </p:cNvPr>
              <p:cNvSpPr txBox="1"/>
              <p:nvPr/>
            </p:nvSpPr>
            <p:spPr>
              <a:xfrm>
                <a:off x="990600" y="5410200"/>
                <a:ext cx="3733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b="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𝜎</m:t>
                          </m:r>
                        </m:e>
                        <m:sup>
                          <m:r>
                            <a:rPr kumimoji="1" lang="en-US" altLang="zh-CN" sz="2400" b="0" i="1" smtClean="0">
                              <a:solidFill>
                                <a:srgbClr val="FF0000"/>
                              </a:solidFill>
                              <a:latin typeface="Cambria Math" panose="02040503050406030204" pitchFamily="18" charset="0"/>
                            </a:rPr>
                            <m:t>′</m:t>
                          </m:r>
                        </m:sup>
                      </m:sSup>
                      <m:d>
                        <m:dPr>
                          <m:ctrlPr>
                            <a:rPr kumimoji="1" lang="en-US" altLang="zh-CN" sz="2400" b="0" i="1" smtClean="0">
                              <a:solidFill>
                                <a:srgbClr val="FF0000"/>
                              </a:solidFill>
                              <a:latin typeface="Cambria Math" panose="02040503050406030204" pitchFamily="18" charset="0"/>
                            </a:rPr>
                          </m:ctrlPr>
                        </m:dPr>
                        <m:e>
                          <m:r>
                            <a:rPr kumimoji="1" lang="en-US" altLang="zh-CN" sz="2400" b="0" i="1" smtClean="0">
                              <a:solidFill>
                                <a:srgbClr val="FF0000"/>
                              </a:solidFill>
                              <a:latin typeface="Cambria Math" panose="02040503050406030204" pitchFamily="18" charset="0"/>
                            </a:rPr>
                            <m:t>𝑥</m:t>
                          </m:r>
                        </m:e>
                      </m:d>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𝜎</m:t>
                      </m:r>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𝑥</m:t>
                      </m:r>
                      <m:r>
                        <a:rPr kumimoji="1" lang="en-US" altLang="zh-CN" sz="2400" b="0" i="1" smtClean="0">
                          <a:solidFill>
                            <a:srgbClr val="FF0000"/>
                          </a:solidFill>
                          <a:latin typeface="Cambria Math" panose="02040503050406030204" pitchFamily="18" charset="0"/>
                        </a:rPr>
                        <m:t>)(1−</m:t>
                      </m:r>
                      <m:r>
                        <a:rPr kumimoji="1" lang="en-US" altLang="zh-CN" sz="2400" b="0" i="1" smtClean="0">
                          <a:solidFill>
                            <a:srgbClr val="FF0000"/>
                          </a:solidFill>
                          <a:latin typeface="Cambria Math" panose="02040503050406030204" pitchFamily="18" charset="0"/>
                        </a:rPr>
                        <m:t>𝜎</m:t>
                      </m:r>
                      <m:d>
                        <m:dPr>
                          <m:ctrlPr>
                            <a:rPr kumimoji="1" lang="en-US" altLang="zh-CN" sz="2400" b="0" i="1" smtClean="0">
                              <a:solidFill>
                                <a:srgbClr val="FF0000"/>
                              </a:solidFill>
                              <a:latin typeface="Cambria Math" panose="02040503050406030204" pitchFamily="18" charset="0"/>
                            </a:rPr>
                          </m:ctrlPr>
                        </m:dPr>
                        <m:e>
                          <m:r>
                            <a:rPr kumimoji="1" lang="en-US" altLang="zh-CN" sz="2400" b="0" i="1" smtClean="0">
                              <a:solidFill>
                                <a:srgbClr val="FF0000"/>
                              </a:solidFill>
                              <a:latin typeface="Cambria Math" panose="02040503050406030204" pitchFamily="18" charset="0"/>
                            </a:rPr>
                            <m:t>𝑥</m:t>
                          </m:r>
                        </m:e>
                      </m:d>
                      <m:r>
                        <a:rPr kumimoji="1" lang="en-US" altLang="zh-CN" sz="2400" b="0" i="1" smtClean="0">
                          <a:solidFill>
                            <a:srgbClr val="FF0000"/>
                          </a:solidFill>
                          <a:latin typeface="Cambria Math" panose="02040503050406030204" pitchFamily="18" charset="0"/>
                        </a:rPr>
                        <m:t>)</m:t>
                      </m:r>
                    </m:oMath>
                  </m:oMathPara>
                </a14:m>
                <a:endParaRPr kumimoji="1" lang="zh-CN" altLang="en-US" sz="2400" dirty="0">
                  <a:solidFill>
                    <a:srgbClr val="FF0000"/>
                  </a:solidFill>
                </a:endParaRPr>
              </a:p>
            </p:txBody>
          </p:sp>
        </mc:Choice>
        <mc:Fallback xmlns="">
          <p:sp>
            <p:nvSpPr>
              <p:cNvPr id="3" name="文本框 2">
                <a:extLst>
                  <a:ext uri="{FF2B5EF4-FFF2-40B4-BE49-F238E27FC236}">
                    <a16:creationId xmlns:a16="http://schemas.microsoft.com/office/drawing/2014/main" id="{E9E0D12B-428A-9391-EF49-61EF17C8CB12}"/>
                  </a:ext>
                </a:extLst>
              </p:cNvPr>
              <p:cNvSpPr txBox="1">
                <a:spLocks noRot="1" noChangeAspect="1" noMove="1" noResize="1" noEditPoints="1" noAdjustHandles="1" noChangeArrowheads="1" noChangeShapeType="1" noTextEdit="1"/>
              </p:cNvSpPr>
              <p:nvPr/>
            </p:nvSpPr>
            <p:spPr>
              <a:xfrm>
                <a:off x="990600" y="5410200"/>
                <a:ext cx="3733800" cy="461665"/>
              </a:xfrm>
              <a:prstGeom prst="rect">
                <a:avLst/>
              </a:prstGeom>
              <a:blipFill>
                <a:blip r:embed="rId7"/>
                <a:stretch>
                  <a:fillRect b="-16216"/>
                </a:stretch>
              </a:blipFill>
            </p:spPr>
            <p:txBody>
              <a:bodyPr/>
              <a:lstStyle/>
              <a:p>
                <a:r>
                  <a:rPr lang="zh-CN"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Vectors</a:t>
            </a:r>
            <a:endParaRPr lang="en-US" dirty="0"/>
          </a:p>
        </p:txBody>
      </p:sp>
      <p:sp>
        <p:nvSpPr>
          <p:cNvPr id="79" name="object 2"/>
          <p:cNvSpPr txBox="1"/>
          <p:nvPr/>
        </p:nvSpPr>
        <p:spPr>
          <a:xfrm>
            <a:off x="4880774" y="1928936"/>
            <a:ext cx="2040889" cy="1268730"/>
          </a:xfrm>
          <a:prstGeom prst="rect">
            <a:avLst/>
          </a:prstGeom>
          <a:solidFill>
            <a:srgbClr val="F3F3F3"/>
          </a:solidFill>
          <a:ln w="9524">
            <a:solidFill>
              <a:srgbClr val="595959"/>
            </a:solidFill>
          </a:ln>
        </p:spPr>
        <p:txBody>
          <a:bodyPr vert="horz" wrap="square" lIns="0" tIns="2540" rIns="0" bIns="0" rtlCol="0">
            <a:spAutoFit/>
          </a:bodyPr>
          <a:lstStyle/>
          <a:p>
            <a:pPr>
              <a:lnSpc>
                <a:spcPct val="100000"/>
              </a:lnSpc>
              <a:spcBef>
                <a:spcPts val="20"/>
              </a:spcBef>
            </a:pPr>
            <a:endParaRPr sz="1950">
              <a:latin typeface="Times New Roman" panose="02020703060505090304"/>
              <a:cs typeface="Times New Roman" panose="02020703060505090304"/>
            </a:endParaRPr>
          </a:p>
          <a:p>
            <a:pPr marL="116205">
              <a:lnSpc>
                <a:spcPct val="100000"/>
              </a:lnSpc>
              <a:spcBef>
                <a:spcPts val="5"/>
              </a:spcBef>
            </a:pPr>
            <a:r>
              <a:rPr sz="2200" dirty="0">
                <a:latin typeface="Arial" panose="020B0604020202090204"/>
                <a:cs typeface="Arial" panose="020B0604020202090204"/>
              </a:rPr>
              <a:t>f(x)</a:t>
            </a:r>
            <a:r>
              <a:rPr sz="2200" spc="-10" dirty="0">
                <a:latin typeface="Arial" panose="020B0604020202090204"/>
                <a:cs typeface="Arial" panose="020B0604020202090204"/>
              </a:rPr>
              <a:t> </a:t>
            </a:r>
            <a:r>
              <a:rPr sz="2200" dirty="0">
                <a:latin typeface="Arial" panose="020B0604020202090204"/>
                <a:cs typeface="Arial" panose="020B0604020202090204"/>
              </a:rPr>
              <a:t>=</a:t>
            </a:r>
            <a:r>
              <a:rPr sz="2200" spc="-5" dirty="0">
                <a:latin typeface="Arial" panose="020B0604020202090204"/>
                <a:cs typeface="Arial" panose="020B0604020202090204"/>
              </a:rPr>
              <a:t> </a:t>
            </a:r>
            <a:r>
              <a:rPr sz="2200" spc="-10" dirty="0">
                <a:latin typeface="Arial" panose="020B0604020202090204"/>
                <a:cs typeface="Arial" panose="020B0604020202090204"/>
              </a:rPr>
              <a:t>max(0,x)</a:t>
            </a:r>
            <a:endParaRPr sz="2200">
              <a:latin typeface="Arial" panose="020B0604020202090204"/>
              <a:cs typeface="Arial" panose="020B0604020202090204"/>
            </a:endParaRPr>
          </a:p>
          <a:p>
            <a:pPr marL="150495">
              <a:lnSpc>
                <a:spcPct val="100000"/>
              </a:lnSpc>
            </a:pPr>
            <a:r>
              <a:rPr sz="2200" i="1" spc="-10" dirty="0">
                <a:latin typeface="Arial" panose="020B0604020202090204"/>
                <a:cs typeface="Arial" panose="020B0604020202090204"/>
              </a:rPr>
              <a:t>(elementwise)</a:t>
            </a:r>
            <a:endParaRPr sz="2200">
              <a:latin typeface="Arial" panose="020B0604020202090204"/>
              <a:cs typeface="Arial" panose="020B0604020202090204"/>
            </a:endParaRPr>
          </a:p>
        </p:txBody>
      </p:sp>
      <p:grpSp>
        <p:nvGrpSpPr>
          <p:cNvPr id="80" name="object 3"/>
          <p:cNvGrpSpPr/>
          <p:nvPr/>
        </p:nvGrpSpPr>
        <p:grpSpPr>
          <a:xfrm>
            <a:off x="4129099" y="2031155"/>
            <a:ext cx="666750" cy="41275"/>
            <a:chOff x="2821049" y="1287944"/>
            <a:chExt cx="666750" cy="41275"/>
          </a:xfrm>
        </p:grpSpPr>
        <p:sp>
          <p:nvSpPr>
            <p:cNvPr id="81" name="object 4"/>
            <p:cNvSpPr/>
            <p:nvPr/>
          </p:nvSpPr>
          <p:spPr>
            <a:xfrm>
              <a:off x="28210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82" name="object 5"/>
            <p:cNvSpPr/>
            <p:nvPr/>
          </p:nvSpPr>
          <p:spPr>
            <a:xfrm>
              <a:off x="34394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83" name="object 6"/>
            <p:cNvSpPr/>
            <p:nvPr/>
          </p:nvSpPr>
          <p:spPr>
            <a:xfrm>
              <a:off x="34394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84" name="object 7"/>
          <p:cNvGrpSpPr/>
          <p:nvPr/>
        </p:nvGrpSpPr>
        <p:grpSpPr>
          <a:xfrm>
            <a:off x="4129099" y="2313440"/>
            <a:ext cx="666750" cy="41275"/>
            <a:chOff x="2821049" y="1570229"/>
            <a:chExt cx="666750" cy="41275"/>
          </a:xfrm>
        </p:grpSpPr>
        <p:sp>
          <p:nvSpPr>
            <p:cNvPr id="85" name="object 8"/>
            <p:cNvSpPr/>
            <p:nvPr/>
          </p:nvSpPr>
          <p:spPr>
            <a:xfrm>
              <a:off x="28210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86" name="object 9"/>
            <p:cNvSpPr/>
            <p:nvPr/>
          </p:nvSpPr>
          <p:spPr>
            <a:xfrm>
              <a:off x="34394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87" name="object 10"/>
            <p:cNvSpPr/>
            <p:nvPr/>
          </p:nvSpPr>
          <p:spPr>
            <a:xfrm>
              <a:off x="34394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88" name="object 11"/>
          <p:cNvGrpSpPr/>
          <p:nvPr/>
        </p:nvGrpSpPr>
        <p:grpSpPr>
          <a:xfrm>
            <a:off x="4129099" y="2637457"/>
            <a:ext cx="666750" cy="41275"/>
            <a:chOff x="2821049" y="1894246"/>
            <a:chExt cx="666750" cy="41275"/>
          </a:xfrm>
        </p:grpSpPr>
        <p:sp>
          <p:nvSpPr>
            <p:cNvPr id="89" name="object 12"/>
            <p:cNvSpPr/>
            <p:nvPr/>
          </p:nvSpPr>
          <p:spPr>
            <a:xfrm>
              <a:off x="28210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90" name="object 13"/>
            <p:cNvSpPr/>
            <p:nvPr/>
          </p:nvSpPr>
          <p:spPr>
            <a:xfrm>
              <a:off x="34394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91" name="object 14"/>
            <p:cNvSpPr/>
            <p:nvPr/>
          </p:nvSpPr>
          <p:spPr>
            <a:xfrm>
              <a:off x="34394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92" name="object 15"/>
          <p:cNvGrpSpPr/>
          <p:nvPr/>
        </p:nvGrpSpPr>
        <p:grpSpPr>
          <a:xfrm>
            <a:off x="4129099" y="2950882"/>
            <a:ext cx="666750" cy="41275"/>
            <a:chOff x="2821049" y="2207671"/>
            <a:chExt cx="666750" cy="41275"/>
          </a:xfrm>
        </p:grpSpPr>
        <p:sp>
          <p:nvSpPr>
            <p:cNvPr id="93" name="object 16"/>
            <p:cNvSpPr/>
            <p:nvPr/>
          </p:nvSpPr>
          <p:spPr>
            <a:xfrm>
              <a:off x="28210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94" name="object 17"/>
            <p:cNvSpPr/>
            <p:nvPr/>
          </p:nvSpPr>
          <p:spPr>
            <a:xfrm>
              <a:off x="34394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95" name="object 18"/>
            <p:cNvSpPr/>
            <p:nvPr/>
          </p:nvSpPr>
          <p:spPr>
            <a:xfrm>
              <a:off x="34394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96" name="object 19"/>
          <p:cNvSpPr txBox="1"/>
          <p:nvPr/>
        </p:nvSpPr>
        <p:spPr>
          <a:xfrm>
            <a:off x="3088942" y="1524000"/>
            <a:ext cx="123888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4D</a:t>
            </a:r>
            <a:r>
              <a:rPr sz="2000" spc="-20" dirty="0">
                <a:latin typeface="Arial" panose="020B0604020202090204"/>
                <a:cs typeface="Arial" panose="020B0604020202090204"/>
              </a:rPr>
              <a:t> </a:t>
            </a:r>
            <a:r>
              <a:rPr sz="2000" dirty="0">
                <a:latin typeface="Arial" panose="020B0604020202090204"/>
                <a:cs typeface="Arial" panose="020B0604020202090204"/>
              </a:rPr>
              <a:t>input</a:t>
            </a:r>
            <a:r>
              <a:rPr sz="2000" spc="-15" dirty="0">
                <a:latin typeface="Arial" panose="020B0604020202090204"/>
                <a:cs typeface="Arial" panose="020B0604020202090204"/>
              </a:rPr>
              <a:t> </a:t>
            </a:r>
            <a:r>
              <a:rPr sz="2000" spc="-25" dirty="0">
                <a:latin typeface="Arial" panose="020B0604020202090204"/>
                <a:cs typeface="Arial" panose="020B0604020202090204"/>
              </a:rPr>
              <a:t>x:</a:t>
            </a:r>
            <a:endParaRPr sz="2000">
              <a:latin typeface="Arial" panose="020B0604020202090204"/>
              <a:cs typeface="Arial" panose="020B0604020202090204"/>
            </a:endParaRPr>
          </a:p>
        </p:txBody>
      </p:sp>
      <p:sp>
        <p:nvSpPr>
          <p:cNvPr id="97" name="object 20"/>
          <p:cNvSpPr txBox="1"/>
          <p:nvPr/>
        </p:nvSpPr>
        <p:spPr>
          <a:xfrm>
            <a:off x="3406566" y="1828800"/>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51943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9685">
              <a:lnSpc>
                <a:spcPct val="100000"/>
              </a:lnSpc>
              <a:tabLst>
                <a:tab pos="229870" algn="l"/>
                <a:tab pos="51244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99" name="object 22"/>
          <p:cNvSpPr txBox="1"/>
          <p:nvPr/>
        </p:nvSpPr>
        <p:spPr>
          <a:xfrm>
            <a:off x="7405072" y="1524000"/>
            <a:ext cx="139446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4D</a:t>
            </a:r>
            <a:r>
              <a:rPr sz="2000" spc="-20" dirty="0">
                <a:latin typeface="Arial" panose="020B0604020202090204"/>
                <a:cs typeface="Arial" panose="020B0604020202090204"/>
              </a:rPr>
              <a:t> </a:t>
            </a:r>
            <a:r>
              <a:rPr sz="2000" dirty="0">
                <a:latin typeface="Arial" panose="020B0604020202090204"/>
                <a:cs typeface="Arial" panose="020B0604020202090204"/>
              </a:rPr>
              <a:t>output</a:t>
            </a:r>
            <a:r>
              <a:rPr sz="2000" spc="-20" dirty="0">
                <a:latin typeface="Arial" panose="020B0604020202090204"/>
                <a:cs typeface="Arial" panose="020B0604020202090204"/>
              </a:rPr>
              <a:t> </a:t>
            </a:r>
            <a:r>
              <a:rPr sz="2000" spc="-25" dirty="0">
                <a:latin typeface="Arial" panose="020B0604020202090204"/>
                <a:cs typeface="Arial" panose="020B0604020202090204"/>
              </a:rPr>
              <a:t>z:</a:t>
            </a:r>
            <a:endParaRPr sz="2000">
              <a:latin typeface="Arial" panose="020B0604020202090204"/>
              <a:cs typeface="Arial" panose="020B0604020202090204"/>
            </a:endParaRPr>
          </a:p>
        </p:txBody>
      </p:sp>
      <p:sp>
        <p:nvSpPr>
          <p:cNvPr id="100" name="object 23"/>
          <p:cNvSpPr txBox="1"/>
          <p:nvPr/>
        </p:nvSpPr>
        <p:spPr>
          <a:xfrm>
            <a:off x="7807371" y="1828800"/>
            <a:ext cx="589280" cy="1244600"/>
          </a:xfrm>
          <a:prstGeom prst="rect">
            <a:avLst/>
          </a:prstGeom>
        </p:spPr>
        <p:txBody>
          <a:bodyPr vert="horz" wrap="square" lIns="0" tIns="12700" rIns="0" bIns="0" rtlCol="0">
            <a:spAutoFit/>
          </a:bodyPr>
          <a:lstStyle/>
          <a:p>
            <a:pPr marL="12700">
              <a:lnSpc>
                <a:spcPct val="100000"/>
              </a:lnSpc>
              <a:spcBef>
                <a:spcPts val="100"/>
              </a:spcBef>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0</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0</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101" name="object 24"/>
          <p:cNvSpPr txBox="1"/>
          <p:nvPr/>
        </p:nvSpPr>
        <p:spPr>
          <a:xfrm>
            <a:off x="7546217" y="3329426"/>
            <a:ext cx="111252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4D</a:t>
            </a:r>
            <a:r>
              <a:rPr sz="2000" spc="-10" dirty="0">
                <a:latin typeface="Arial" panose="020B0604020202090204"/>
                <a:cs typeface="Arial" panose="020B0604020202090204"/>
              </a:rPr>
              <a:t> dL/dz:</a:t>
            </a:r>
            <a:endParaRPr sz="2000">
              <a:latin typeface="Arial" panose="020B0604020202090204"/>
              <a:cs typeface="Arial" panose="020B0604020202090204"/>
            </a:endParaRPr>
          </a:p>
        </p:txBody>
      </p:sp>
      <p:sp>
        <p:nvSpPr>
          <p:cNvPr id="102" name="object 25"/>
          <p:cNvSpPr txBox="1"/>
          <p:nvPr/>
        </p:nvSpPr>
        <p:spPr>
          <a:xfrm>
            <a:off x="7800366" y="3634226"/>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a:t>
            </a:r>
            <a:r>
              <a:rPr sz="2000" spc="-6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-1</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marL="19685">
              <a:lnSpc>
                <a:spcPct val="100000"/>
              </a:lnSpc>
              <a:tabLst>
                <a:tab pos="229870" algn="l"/>
                <a:tab pos="512445"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5</a:t>
            </a:r>
            <a:r>
              <a:rPr sz="2000" dirty="0">
                <a:solidFill>
                  <a:srgbClr val="FF0000"/>
                </a:solidFill>
                <a:latin typeface="Arial" panose="020B0604020202090204"/>
                <a:cs typeface="Arial" panose="020B0604020202090204"/>
              </a:rPr>
              <a:t>	</a:t>
            </a:r>
            <a:r>
              <a:rPr sz="2000" spc="-6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marL="19685">
              <a:lnSpc>
                <a:spcPct val="100000"/>
              </a:lnSpc>
              <a:tabLst>
                <a:tab pos="229870" algn="l"/>
                <a:tab pos="512445"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9</a:t>
            </a:r>
            <a:r>
              <a:rPr sz="2000" dirty="0">
                <a:solidFill>
                  <a:srgbClr val="FF0000"/>
                </a:solidFill>
                <a:latin typeface="Arial" panose="020B0604020202090204"/>
                <a:cs typeface="Arial" panose="020B0604020202090204"/>
              </a:rPr>
              <a:t>	</a:t>
            </a:r>
            <a:r>
              <a:rPr sz="2000" spc="-6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p:txBody>
      </p:sp>
      <p:sp>
        <p:nvSpPr>
          <p:cNvPr id="103" name="object 26"/>
          <p:cNvSpPr txBox="1"/>
          <p:nvPr/>
        </p:nvSpPr>
        <p:spPr>
          <a:xfrm>
            <a:off x="5003900" y="3329426"/>
            <a:ext cx="1661795" cy="1549400"/>
          </a:xfrm>
          <a:prstGeom prst="rect">
            <a:avLst/>
          </a:prstGeom>
        </p:spPr>
        <p:txBody>
          <a:bodyPr vert="horz" wrap="square" lIns="0" tIns="12700" rIns="0" bIns="0" rtlCol="0">
            <a:spAutoFit/>
          </a:bodyPr>
          <a:lstStyle/>
          <a:p>
            <a:pPr marL="12700" marR="19050">
              <a:lnSpc>
                <a:spcPct val="100000"/>
              </a:lnSpc>
              <a:spcBef>
                <a:spcPts val="100"/>
              </a:spcBef>
              <a:tabLst>
                <a:tab pos="1563370" algn="l"/>
              </a:tabLst>
            </a:pPr>
            <a:r>
              <a:rPr sz="2000" dirty="0">
                <a:latin typeface="Arial" panose="020B0604020202090204"/>
                <a:cs typeface="Arial" panose="020B0604020202090204"/>
              </a:rPr>
              <a:t>[dz/dx]</a:t>
            </a:r>
            <a:r>
              <a:rPr sz="2000" spc="-35" dirty="0">
                <a:latin typeface="Arial" panose="020B0604020202090204"/>
                <a:cs typeface="Arial" panose="020B0604020202090204"/>
              </a:rPr>
              <a:t> </a:t>
            </a:r>
            <a:r>
              <a:rPr sz="2000" spc="-10" dirty="0">
                <a:latin typeface="Arial" panose="020B0604020202090204"/>
                <a:cs typeface="Arial" panose="020B0604020202090204"/>
              </a:rPr>
              <a:t>[dL/dz]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latin typeface="Arial" panose="020B0604020202090204"/>
                <a:cs typeface="Arial" panose="020B0604020202090204"/>
              </a:rPr>
              <a:t>1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spc="-50" dirty="0">
                <a:latin typeface="Arial" panose="020B0604020202090204"/>
                <a:cs typeface="Arial" panose="020B0604020202090204"/>
              </a:rPr>
              <a:t>4</a:t>
            </a:r>
            <a:r>
              <a:rPr sz="2000" dirty="0">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pP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latin typeface="Arial" panose="020B0604020202090204"/>
                <a:cs typeface="Arial" panose="020B0604020202090204"/>
              </a:rPr>
              <a:t>0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latin typeface="Arial" panose="020B0604020202090204"/>
                <a:cs typeface="Arial" panose="020B0604020202090204"/>
              </a:rPr>
              <a:t>-1</a:t>
            </a:r>
            <a:r>
              <a:rPr sz="2000" spc="-5" dirty="0">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1563370" algn="l"/>
              </a:tabLst>
            </a:pP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latin typeface="Arial" panose="020B0604020202090204"/>
                <a:cs typeface="Arial" panose="020B0604020202090204"/>
              </a:rPr>
              <a:t>1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spc="-50" dirty="0">
                <a:latin typeface="Arial" panose="020B0604020202090204"/>
                <a:cs typeface="Arial" panose="020B0604020202090204"/>
              </a:rPr>
              <a:t>5</a:t>
            </a:r>
            <a:r>
              <a:rPr sz="2000" dirty="0">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1563370" algn="l"/>
              </a:tabLst>
            </a:pP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a:t>
            </a:r>
            <a:r>
              <a:rPr sz="2000" spc="-5" dirty="0">
                <a:solidFill>
                  <a:srgbClr val="999999"/>
                </a:solidFill>
                <a:latin typeface="Arial" panose="020B0604020202090204"/>
                <a:cs typeface="Arial" panose="020B0604020202090204"/>
              </a:rPr>
              <a:t> </a:t>
            </a:r>
            <a:r>
              <a:rPr sz="2000" dirty="0">
                <a:solidFill>
                  <a:srgbClr val="999999"/>
                </a:solidFill>
                <a:latin typeface="Arial" panose="020B0604020202090204"/>
                <a:cs typeface="Arial" panose="020B0604020202090204"/>
              </a:rPr>
              <a:t>0 </a:t>
            </a:r>
            <a:r>
              <a:rPr sz="2000" dirty="0">
                <a:latin typeface="Arial" panose="020B0604020202090204"/>
                <a:cs typeface="Arial" panose="020B0604020202090204"/>
              </a:rPr>
              <a:t>0</a:t>
            </a:r>
            <a:r>
              <a:rPr sz="2000" spc="-5" dirty="0">
                <a:latin typeface="Arial" panose="020B0604020202090204"/>
                <a:cs typeface="Arial" panose="020B0604020202090204"/>
              </a:rPr>
              <a:t>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dirty="0">
                <a:latin typeface="Arial" panose="020B0604020202090204"/>
                <a:cs typeface="Arial" panose="020B0604020202090204"/>
              </a:rPr>
              <a:t>[</a:t>
            </a:r>
            <a:r>
              <a:rPr sz="2000" spc="-5" dirty="0">
                <a:latin typeface="Arial" panose="020B0604020202090204"/>
                <a:cs typeface="Arial" panose="020B0604020202090204"/>
              </a:rPr>
              <a:t> </a:t>
            </a:r>
            <a:r>
              <a:rPr sz="2000" spc="-50" dirty="0">
                <a:latin typeface="Arial" panose="020B0604020202090204"/>
                <a:cs typeface="Arial" panose="020B0604020202090204"/>
              </a:rPr>
              <a:t>9</a:t>
            </a:r>
            <a:r>
              <a:rPr sz="2000" dirty="0">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p:txBody>
      </p:sp>
      <p:sp>
        <p:nvSpPr>
          <p:cNvPr id="104" name="object 27"/>
          <p:cNvSpPr txBox="1"/>
          <p:nvPr/>
        </p:nvSpPr>
        <p:spPr>
          <a:xfrm>
            <a:off x="9353220" y="3939992"/>
            <a:ext cx="1016000" cy="574040"/>
          </a:xfrm>
          <a:prstGeom prst="rect">
            <a:avLst/>
          </a:prstGeom>
        </p:spPr>
        <p:txBody>
          <a:bodyPr vert="horz" wrap="square" lIns="0" tIns="12700" rIns="0" bIns="0" rtlCol="0">
            <a:spAutoFit/>
          </a:bodyPr>
          <a:lstStyle/>
          <a:p>
            <a:pPr marL="94615" marR="5080" indent="-82550">
              <a:lnSpc>
                <a:spcPct val="100000"/>
              </a:lnSpc>
              <a:spcBef>
                <a:spcPts val="100"/>
              </a:spcBef>
            </a:pPr>
            <a:r>
              <a:rPr sz="1800" spc="-10" dirty="0">
                <a:solidFill>
                  <a:srgbClr val="FF0000"/>
                </a:solidFill>
                <a:latin typeface="Arial" panose="020B0604020202090204"/>
                <a:cs typeface="Arial" panose="020B0604020202090204"/>
              </a:rPr>
              <a:t>Upstream gradient</a:t>
            </a:r>
            <a:endParaRPr sz="1800">
              <a:latin typeface="Arial" panose="020B0604020202090204"/>
              <a:cs typeface="Arial" panose="020B0604020202090204"/>
            </a:endParaRPr>
          </a:p>
        </p:txBody>
      </p:sp>
      <p:grpSp>
        <p:nvGrpSpPr>
          <p:cNvPr id="105" name="object 28"/>
          <p:cNvGrpSpPr/>
          <p:nvPr/>
        </p:nvGrpSpPr>
        <p:grpSpPr>
          <a:xfrm>
            <a:off x="7024699" y="2031155"/>
            <a:ext cx="666750" cy="41275"/>
            <a:chOff x="5716649" y="1287944"/>
            <a:chExt cx="666750" cy="41275"/>
          </a:xfrm>
        </p:grpSpPr>
        <p:sp>
          <p:nvSpPr>
            <p:cNvPr id="106" name="object 29"/>
            <p:cNvSpPr/>
            <p:nvPr/>
          </p:nvSpPr>
          <p:spPr>
            <a:xfrm>
              <a:off x="57166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07" name="object 30"/>
            <p:cNvSpPr/>
            <p:nvPr/>
          </p:nvSpPr>
          <p:spPr>
            <a:xfrm>
              <a:off x="63350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08" name="object 31"/>
            <p:cNvSpPr/>
            <p:nvPr/>
          </p:nvSpPr>
          <p:spPr>
            <a:xfrm>
              <a:off x="63350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09" name="object 32"/>
          <p:cNvGrpSpPr/>
          <p:nvPr/>
        </p:nvGrpSpPr>
        <p:grpSpPr>
          <a:xfrm>
            <a:off x="7024699" y="2313440"/>
            <a:ext cx="666750" cy="41275"/>
            <a:chOff x="5716649" y="1570229"/>
            <a:chExt cx="666750" cy="41275"/>
          </a:xfrm>
        </p:grpSpPr>
        <p:sp>
          <p:nvSpPr>
            <p:cNvPr id="110" name="object 33"/>
            <p:cNvSpPr/>
            <p:nvPr/>
          </p:nvSpPr>
          <p:spPr>
            <a:xfrm>
              <a:off x="57166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11" name="object 34"/>
            <p:cNvSpPr/>
            <p:nvPr/>
          </p:nvSpPr>
          <p:spPr>
            <a:xfrm>
              <a:off x="63350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12" name="object 35"/>
            <p:cNvSpPr/>
            <p:nvPr/>
          </p:nvSpPr>
          <p:spPr>
            <a:xfrm>
              <a:off x="63350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13" name="object 36"/>
          <p:cNvGrpSpPr/>
          <p:nvPr/>
        </p:nvGrpSpPr>
        <p:grpSpPr>
          <a:xfrm>
            <a:off x="7024699" y="2637457"/>
            <a:ext cx="666750" cy="41275"/>
            <a:chOff x="5716649" y="1894246"/>
            <a:chExt cx="666750" cy="41275"/>
          </a:xfrm>
        </p:grpSpPr>
        <p:sp>
          <p:nvSpPr>
            <p:cNvPr id="114" name="object 37"/>
            <p:cNvSpPr/>
            <p:nvPr/>
          </p:nvSpPr>
          <p:spPr>
            <a:xfrm>
              <a:off x="57166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15" name="object 38"/>
            <p:cNvSpPr/>
            <p:nvPr/>
          </p:nvSpPr>
          <p:spPr>
            <a:xfrm>
              <a:off x="63350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16" name="object 39"/>
            <p:cNvSpPr/>
            <p:nvPr/>
          </p:nvSpPr>
          <p:spPr>
            <a:xfrm>
              <a:off x="63350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17" name="object 40"/>
          <p:cNvGrpSpPr/>
          <p:nvPr/>
        </p:nvGrpSpPr>
        <p:grpSpPr>
          <a:xfrm>
            <a:off x="7024699" y="2950882"/>
            <a:ext cx="666750" cy="41275"/>
            <a:chOff x="5716649" y="2207671"/>
            <a:chExt cx="666750" cy="41275"/>
          </a:xfrm>
        </p:grpSpPr>
        <p:sp>
          <p:nvSpPr>
            <p:cNvPr id="118" name="object 41"/>
            <p:cNvSpPr/>
            <p:nvPr/>
          </p:nvSpPr>
          <p:spPr>
            <a:xfrm>
              <a:off x="57166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19" name="object 42"/>
            <p:cNvSpPr/>
            <p:nvPr/>
          </p:nvSpPr>
          <p:spPr>
            <a:xfrm>
              <a:off x="63350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20" name="object 43"/>
            <p:cNvSpPr/>
            <p:nvPr/>
          </p:nvSpPr>
          <p:spPr>
            <a:xfrm>
              <a:off x="63350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21" name="object 44"/>
          <p:cNvGrpSpPr/>
          <p:nvPr/>
        </p:nvGrpSpPr>
        <p:grpSpPr>
          <a:xfrm>
            <a:off x="8481662" y="3783755"/>
            <a:ext cx="666750" cy="41275"/>
            <a:chOff x="7173612" y="3040544"/>
            <a:chExt cx="666750" cy="41275"/>
          </a:xfrm>
        </p:grpSpPr>
        <p:sp>
          <p:nvSpPr>
            <p:cNvPr id="122" name="object 45"/>
            <p:cNvSpPr/>
            <p:nvPr/>
          </p:nvSpPr>
          <p:spPr>
            <a:xfrm>
              <a:off x="7221600" y="3061040"/>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123" name="object 46"/>
            <p:cNvSpPr/>
            <p:nvPr/>
          </p:nvSpPr>
          <p:spPr>
            <a:xfrm>
              <a:off x="7178375" y="3045307"/>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124" name="object 47"/>
            <p:cNvSpPr/>
            <p:nvPr/>
          </p:nvSpPr>
          <p:spPr>
            <a:xfrm>
              <a:off x="7178375" y="3045307"/>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125" name="object 48"/>
          <p:cNvGrpSpPr/>
          <p:nvPr/>
        </p:nvGrpSpPr>
        <p:grpSpPr>
          <a:xfrm>
            <a:off x="8481662" y="4066040"/>
            <a:ext cx="666750" cy="41275"/>
            <a:chOff x="7173612" y="3322829"/>
            <a:chExt cx="666750" cy="41275"/>
          </a:xfrm>
        </p:grpSpPr>
        <p:sp>
          <p:nvSpPr>
            <p:cNvPr id="126" name="object 49"/>
            <p:cNvSpPr/>
            <p:nvPr/>
          </p:nvSpPr>
          <p:spPr>
            <a:xfrm>
              <a:off x="7221600" y="3343324"/>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127" name="object 50"/>
            <p:cNvSpPr/>
            <p:nvPr/>
          </p:nvSpPr>
          <p:spPr>
            <a:xfrm>
              <a:off x="7178375" y="3327592"/>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128" name="object 51"/>
            <p:cNvSpPr/>
            <p:nvPr/>
          </p:nvSpPr>
          <p:spPr>
            <a:xfrm>
              <a:off x="7178375" y="3327592"/>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129" name="object 52"/>
          <p:cNvGrpSpPr/>
          <p:nvPr/>
        </p:nvGrpSpPr>
        <p:grpSpPr>
          <a:xfrm>
            <a:off x="8481662" y="4390058"/>
            <a:ext cx="666750" cy="41275"/>
            <a:chOff x="7173612" y="3646847"/>
            <a:chExt cx="666750" cy="41275"/>
          </a:xfrm>
        </p:grpSpPr>
        <p:sp>
          <p:nvSpPr>
            <p:cNvPr id="130" name="object 53"/>
            <p:cNvSpPr/>
            <p:nvPr/>
          </p:nvSpPr>
          <p:spPr>
            <a:xfrm>
              <a:off x="7221600" y="3667342"/>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131" name="object 54"/>
            <p:cNvSpPr/>
            <p:nvPr/>
          </p:nvSpPr>
          <p:spPr>
            <a:xfrm>
              <a:off x="7178375" y="3651609"/>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132" name="object 55"/>
            <p:cNvSpPr/>
            <p:nvPr/>
          </p:nvSpPr>
          <p:spPr>
            <a:xfrm>
              <a:off x="7178375" y="3651609"/>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133" name="object 56"/>
          <p:cNvGrpSpPr/>
          <p:nvPr/>
        </p:nvGrpSpPr>
        <p:grpSpPr>
          <a:xfrm>
            <a:off x="8481662" y="4703482"/>
            <a:ext cx="666750" cy="41275"/>
            <a:chOff x="7173612" y="3960271"/>
            <a:chExt cx="666750" cy="41275"/>
          </a:xfrm>
        </p:grpSpPr>
        <p:sp>
          <p:nvSpPr>
            <p:cNvPr id="134" name="object 57"/>
            <p:cNvSpPr/>
            <p:nvPr/>
          </p:nvSpPr>
          <p:spPr>
            <a:xfrm>
              <a:off x="7221600" y="3980767"/>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135" name="object 58"/>
            <p:cNvSpPr/>
            <p:nvPr/>
          </p:nvSpPr>
          <p:spPr>
            <a:xfrm>
              <a:off x="7178375" y="3965034"/>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136" name="object 59"/>
            <p:cNvSpPr/>
            <p:nvPr/>
          </p:nvSpPr>
          <p:spPr>
            <a:xfrm>
              <a:off x="7178375" y="3965034"/>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137" name="object 60"/>
          <p:cNvGrpSpPr/>
          <p:nvPr/>
        </p:nvGrpSpPr>
        <p:grpSpPr>
          <a:xfrm>
            <a:off x="7033862" y="3783755"/>
            <a:ext cx="666750" cy="41275"/>
            <a:chOff x="5725812" y="3040544"/>
            <a:chExt cx="666750" cy="41275"/>
          </a:xfrm>
        </p:grpSpPr>
        <p:sp>
          <p:nvSpPr>
            <p:cNvPr id="138" name="object 61"/>
            <p:cNvSpPr/>
            <p:nvPr/>
          </p:nvSpPr>
          <p:spPr>
            <a:xfrm>
              <a:off x="5773800" y="3061040"/>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139" name="object 62"/>
            <p:cNvSpPr/>
            <p:nvPr/>
          </p:nvSpPr>
          <p:spPr>
            <a:xfrm>
              <a:off x="5730574" y="304530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40" name="object 63"/>
            <p:cNvSpPr/>
            <p:nvPr/>
          </p:nvSpPr>
          <p:spPr>
            <a:xfrm>
              <a:off x="5730574" y="304530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141" name="object 64"/>
          <p:cNvGrpSpPr/>
          <p:nvPr/>
        </p:nvGrpSpPr>
        <p:grpSpPr>
          <a:xfrm>
            <a:off x="7033862" y="4066040"/>
            <a:ext cx="666750" cy="41275"/>
            <a:chOff x="5725812" y="3322829"/>
            <a:chExt cx="666750" cy="41275"/>
          </a:xfrm>
        </p:grpSpPr>
        <p:sp>
          <p:nvSpPr>
            <p:cNvPr id="142" name="object 65"/>
            <p:cNvSpPr/>
            <p:nvPr/>
          </p:nvSpPr>
          <p:spPr>
            <a:xfrm>
              <a:off x="5773800" y="3343324"/>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143" name="object 66"/>
            <p:cNvSpPr/>
            <p:nvPr/>
          </p:nvSpPr>
          <p:spPr>
            <a:xfrm>
              <a:off x="5730574" y="332759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44" name="object 67"/>
            <p:cNvSpPr/>
            <p:nvPr/>
          </p:nvSpPr>
          <p:spPr>
            <a:xfrm>
              <a:off x="5730574" y="332759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145" name="object 68"/>
          <p:cNvGrpSpPr/>
          <p:nvPr/>
        </p:nvGrpSpPr>
        <p:grpSpPr>
          <a:xfrm>
            <a:off x="7033862" y="4390058"/>
            <a:ext cx="666750" cy="41275"/>
            <a:chOff x="5725812" y="3646847"/>
            <a:chExt cx="666750" cy="41275"/>
          </a:xfrm>
        </p:grpSpPr>
        <p:sp>
          <p:nvSpPr>
            <p:cNvPr id="146" name="object 69"/>
            <p:cNvSpPr/>
            <p:nvPr/>
          </p:nvSpPr>
          <p:spPr>
            <a:xfrm>
              <a:off x="5773800" y="3667342"/>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147" name="object 70"/>
            <p:cNvSpPr/>
            <p:nvPr/>
          </p:nvSpPr>
          <p:spPr>
            <a:xfrm>
              <a:off x="5730574" y="3651609"/>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48" name="object 71"/>
            <p:cNvSpPr/>
            <p:nvPr/>
          </p:nvSpPr>
          <p:spPr>
            <a:xfrm>
              <a:off x="5730574" y="3651609"/>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149" name="object 72"/>
          <p:cNvGrpSpPr/>
          <p:nvPr/>
        </p:nvGrpSpPr>
        <p:grpSpPr>
          <a:xfrm>
            <a:off x="7033862" y="4703482"/>
            <a:ext cx="666750" cy="41275"/>
            <a:chOff x="5725812" y="3960271"/>
            <a:chExt cx="666750" cy="41275"/>
          </a:xfrm>
        </p:grpSpPr>
        <p:sp>
          <p:nvSpPr>
            <p:cNvPr id="150" name="object 73"/>
            <p:cNvSpPr/>
            <p:nvPr/>
          </p:nvSpPr>
          <p:spPr>
            <a:xfrm>
              <a:off x="5773800" y="3980767"/>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151" name="object 74"/>
            <p:cNvSpPr/>
            <p:nvPr/>
          </p:nvSpPr>
          <p:spPr>
            <a:xfrm>
              <a:off x="5730574" y="3965034"/>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52" name="object 75"/>
            <p:cNvSpPr/>
            <p:nvPr/>
          </p:nvSpPr>
          <p:spPr>
            <a:xfrm>
              <a:off x="5730574" y="3965034"/>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153" name="object 76"/>
          <p:cNvGrpSpPr/>
          <p:nvPr/>
        </p:nvGrpSpPr>
        <p:grpSpPr>
          <a:xfrm>
            <a:off x="4214462" y="3783755"/>
            <a:ext cx="666750" cy="41275"/>
            <a:chOff x="2906412" y="3040544"/>
            <a:chExt cx="666750" cy="41275"/>
          </a:xfrm>
        </p:grpSpPr>
        <p:sp>
          <p:nvSpPr>
            <p:cNvPr id="154" name="object 77"/>
            <p:cNvSpPr/>
            <p:nvPr/>
          </p:nvSpPr>
          <p:spPr>
            <a:xfrm>
              <a:off x="2954400" y="3061040"/>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155" name="object 78"/>
            <p:cNvSpPr/>
            <p:nvPr/>
          </p:nvSpPr>
          <p:spPr>
            <a:xfrm>
              <a:off x="2911174" y="304530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56" name="object 79"/>
            <p:cNvSpPr/>
            <p:nvPr/>
          </p:nvSpPr>
          <p:spPr>
            <a:xfrm>
              <a:off x="2911174" y="304530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157" name="object 80"/>
          <p:cNvGrpSpPr/>
          <p:nvPr/>
        </p:nvGrpSpPr>
        <p:grpSpPr>
          <a:xfrm>
            <a:off x="4214462" y="4066040"/>
            <a:ext cx="666750" cy="41275"/>
            <a:chOff x="2906412" y="3322829"/>
            <a:chExt cx="666750" cy="41275"/>
          </a:xfrm>
        </p:grpSpPr>
        <p:sp>
          <p:nvSpPr>
            <p:cNvPr id="158" name="object 81"/>
            <p:cNvSpPr/>
            <p:nvPr/>
          </p:nvSpPr>
          <p:spPr>
            <a:xfrm>
              <a:off x="2954400" y="3343324"/>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159" name="object 82"/>
            <p:cNvSpPr/>
            <p:nvPr/>
          </p:nvSpPr>
          <p:spPr>
            <a:xfrm>
              <a:off x="2911174" y="332759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60" name="object 83"/>
            <p:cNvSpPr/>
            <p:nvPr/>
          </p:nvSpPr>
          <p:spPr>
            <a:xfrm>
              <a:off x="2911174" y="332759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161" name="object 84"/>
          <p:cNvGrpSpPr/>
          <p:nvPr/>
        </p:nvGrpSpPr>
        <p:grpSpPr>
          <a:xfrm>
            <a:off x="4214462" y="4390058"/>
            <a:ext cx="666750" cy="41275"/>
            <a:chOff x="2906412" y="3646847"/>
            <a:chExt cx="666750" cy="41275"/>
          </a:xfrm>
        </p:grpSpPr>
        <p:sp>
          <p:nvSpPr>
            <p:cNvPr id="162" name="object 85"/>
            <p:cNvSpPr/>
            <p:nvPr/>
          </p:nvSpPr>
          <p:spPr>
            <a:xfrm>
              <a:off x="2954400" y="3667342"/>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163" name="object 86"/>
            <p:cNvSpPr/>
            <p:nvPr/>
          </p:nvSpPr>
          <p:spPr>
            <a:xfrm>
              <a:off x="2911174" y="3651609"/>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64" name="object 87"/>
            <p:cNvSpPr/>
            <p:nvPr/>
          </p:nvSpPr>
          <p:spPr>
            <a:xfrm>
              <a:off x="2911174" y="3651609"/>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165" name="object 88"/>
          <p:cNvGrpSpPr/>
          <p:nvPr/>
        </p:nvGrpSpPr>
        <p:grpSpPr>
          <a:xfrm>
            <a:off x="4214462" y="4703482"/>
            <a:ext cx="666750" cy="41275"/>
            <a:chOff x="2906412" y="3960271"/>
            <a:chExt cx="666750" cy="41275"/>
          </a:xfrm>
        </p:grpSpPr>
        <p:sp>
          <p:nvSpPr>
            <p:cNvPr id="166" name="object 89"/>
            <p:cNvSpPr/>
            <p:nvPr/>
          </p:nvSpPr>
          <p:spPr>
            <a:xfrm>
              <a:off x="2954400" y="3980767"/>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a:endParaRPr/>
            </a:p>
          </p:txBody>
        </p:sp>
        <p:sp>
          <p:nvSpPr>
            <p:cNvPr id="167" name="object 90"/>
            <p:cNvSpPr/>
            <p:nvPr/>
          </p:nvSpPr>
          <p:spPr>
            <a:xfrm>
              <a:off x="2911174" y="3965034"/>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68" name="object 91"/>
            <p:cNvSpPr/>
            <p:nvPr/>
          </p:nvSpPr>
          <p:spPr>
            <a:xfrm>
              <a:off x="2911174" y="3965034"/>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sp>
        <p:nvSpPr>
          <p:cNvPr id="169" name="object 92"/>
          <p:cNvSpPr txBox="1"/>
          <p:nvPr/>
        </p:nvSpPr>
        <p:spPr>
          <a:xfrm>
            <a:off x="1447800" y="2399849"/>
            <a:ext cx="1586230" cy="1518920"/>
          </a:xfrm>
          <a:prstGeom prst="rect">
            <a:avLst/>
          </a:prstGeom>
        </p:spPr>
        <p:txBody>
          <a:bodyPr vert="horz" wrap="square" lIns="0" tIns="12700" rIns="0" bIns="0" rtlCol="0">
            <a:spAutoFit/>
          </a:bodyPr>
          <a:lstStyle/>
          <a:p>
            <a:pPr marL="12700" marR="5080">
              <a:lnSpc>
                <a:spcPct val="100000"/>
              </a:lnSpc>
              <a:spcBef>
                <a:spcPts val="100"/>
              </a:spcBef>
            </a:pPr>
            <a:r>
              <a:rPr sz="1400" dirty="0">
                <a:solidFill>
                  <a:srgbClr val="0000FF"/>
                </a:solidFill>
                <a:latin typeface="Arial" panose="020B0604020202090204"/>
                <a:cs typeface="Arial" panose="020B0604020202090204"/>
              </a:rPr>
              <a:t>Jacobian</a:t>
            </a:r>
            <a:r>
              <a:rPr sz="1400" spc="-10" dirty="0">
                <a:solidFill>
                  <a:srgbClr val="0000FF"/>
                </a:solidFill>
                <a:latin typeface="Arial" panose="020B0604020202090204"/>
                <a:cs typeface="Arial" panose="020B0604020202090204"/>
              </a:rPr>
              <a:t> </a:t>
            </a:r>
            <a:r>
              <a:rPr sz="1400" dirty="0">
                <a:solidFill>
                  <a:srgbClr val="0000FF"/>
                </a:solidFill>
                <a:latin typeface="Arial" panose="020B0604020202090204"/>
                <a:cs typeface="Arial" panose="020B0604020202090204"/>
              </a:rPr>
              <a:t>is</a:t>
            </a:r>
            <a:r>
              <a:rPr sz="1400" spc="-5" dirty="0">
                <a:solidFill>
                  <a:srgbClr val="0000FF"/>
                </a:solidFill>
                <a:latin typeface="Arial" panose="020B0604020202090204"/>
                <a:cs typeface="Arial" panose="020B0604020202090204"/>
              </a:rPr>
              <a:t> </a:t>
            </a:r>
            <a:r>
              <a:rPr sz="1400" b="1" spc="-10" dirty="0">
                <a:solidFill>
                  <a:srgbClr val="0000FF"/>
                </a:solidFill>
                <a:latin typeface="Arial" panose="020B0604020202090204"/>
                <a:cs typeface="Arial" panose="020B0604020202090204"/>
              </a:rPr>
              <a:t>sparse</a:t>
            </a:r>
            <a:r>
              <a:rPr sz="1400" spc="-10" dirty="0">
                <a:solidFill>
                  <a:srgbClr val="0000FF"/>
                </a:solidFill>
                <a:latin typeface="Arial" panose="020B0604020202090204"/>
                <a:cs typeface="Arial" panose="020B0604020202090204"/>
              </a:rPr>
              <a:t>: off-</a:t>
            </a:r>
            <a:r>
              <a:rPr sz="1400" dirty="0">
                <a:solidFill>
                  <a:srgbClr val="0000FF"/>
                </a:solidFill>
                <a:latin typeface="Arial" panose="020B0604020202090204"/>
                <a:cs typeface="Arial" panose="020B0604020202090204"/>
              </a:rPr>
              <a:t>diagonal</a:t>
            </a:r>
            <a:r>
              <a:rPr sz="1400" spc="-5" dirty="0">
                <a:solidFill>
                  <a:srgbClr val="0000FF"/>
                </a:solidFill>
                <a:latin typeface="Arial" panose="020B0604020202090204"/>
                <a:cs typeface="Arial" panose="020B0604020202090204"/>
              </a:rPr>
              <a:t> </a:t>
            </a:r>
            <a:r>
              <a:rPr sz="1400" spc="-10" dirty="0">
                <a:solidFill>
                  <a:srgbClr val="0000FF"/>
                </a:solidFill>
                <a:latin typeface="Arial" panose="020B0604020202090204"/>
                <a:cs typeface="Arial" panose="020B0604020202090204"/>
              </a:rPr>
              <a:t>entries </a:t>
            </a:r>
            <a:r>
              <a:rPr sz="1400" dirty="0">
                <a:solidFill>
                  <a:srgbClr val="0000FF"/>
                </a:solidFill>
                <a:latin typeface="Arial" panose="020B0604020202090204"/>
                <a:cs typeface="Arial" panose="020B0604020202090204"/>
              </a:rPr>
              <a:t>always</a:t>
            </a:r>
            <a:r>
              <a:rPr sz="1400" spc="-20" dirty="0">
                <a:solidFill>
                  <a:srgbClr val="0000FF"/>
                </a:solidFill>
                <a:latin typeface="Arial" panose="020B0604020202090204"/>
                <a:cs typeface="Arial" panose="020B0604020202090204"/>
              </a:rPr>
              <a:t> </a:t>
            </a:r>
            <a:r>
              <a:rPr sz="1400" dirty="0">
                <a:solidFill>
                  <a:srgbClr val="0000FF"/>
                </a:solidFill>
                <a:latin typeface="Arial" panose="020B0604020202090204"/>
                <a:cs typeface="Arial" panose="020B0604020202090204"/>
              </a:rPr>
              <a:t>zero!</a:t>
            </a:r>
            <a:r>
              <a:rPr sz="1400" spc="-15" dirty="0">
                <a:solidFill>
                  <a:srgbClr val="0000FF"/>
                </a:solidFill>
                <a:latin typeface="Arial" panose="020B0604020202090204"/>
                <a:cs typeface="Arial" panose="020B0604020202090204"/>
              </a:rPr>
              <a:t> </a:t>
            </a:r>
            <a:r>
              <a:rPr sz="1400" spc="-10" dirty="0">
                <a:solidFill>
                  <a:srgbClr val="0000FF"/>
                </a:solidFill>
                <a:latin typeface="Arial" panose="020B0604020202090204"/>
                <a:cs typeface="Arial" panose="020B0604020202090204"/>
              </a:rPr>
              <a:t>Never </a:t>
            </a:r>
            <a:r>
              <a:rPr sz="1400" b="1" dirty="0">
                <a:solidFill>
                  <a:srgbClr val="0000FF"/>
                </a:solidFill>
                <a:latin typeface="Arial" panose="020B0604020202090204"/>
                <a:cs typeface="Arial" panose="020B0604020202090204"/>
              </a:rPr>
              <a:t>explicitly</a:t>
            </a:r>
            <a:r>
              <a:rPr sz="1400" b="1" spc="-50" dirty="0">
                <a:solidFill>
                  <a:srgbClr val="0000FF"/>
                </a:solidFill>
                <a:latin typeface="Arial" panose="020B0604020202090204"/>
                <a:cs typeface="Arial" panose="020B0604020202090204"/>
              </a:rPr>
              <a:t> </a:t>
            </a:r>
            <a:r>
              <a:rPr sz="1400" spc="-20" dirty="0">
                <a:solidFill>
                  <a:srgbClr val="0000FF"/>
                </a:solidFill>
                <a:latin typeface="Arial" panose="020B0604020202090204"/>
                <a:cs typeface="Arial" panose="020B0604020202090204"/>
              </a:rPr>
              <a:t>form </a:t>
            </a:r>
            <a:r>
              <a:rPr sz="1400" dirty="0">
                <a:solidFill>
                  <a:srgbClr val="0000FF"/>
                </a:solidFill>
                <a:latin typeface="Arial" panose="020B0604020202090204"/>
                <a:cs typeface="Arial" panose="020B0604020202090204"/>
              </a:rPr>
              <a:t>Jacobian</a:t>
            </a:r>
            <a:r>
              <a:rPr sz="1400" spc="-5" dirty="0">
                <a:solidFill>
                  <a:srgbClr val="0000FF"/>
                </a:solidFill>
                <a:latin typeface="Arial" panose="020B0604020202090204"/>
                <a:cs typeface="Arial" panose="020B0604020202090204"/>
              </a:rPr>
              <a:t> </a:t>
            </a:r>
            <a:r>
              <a:rPr sz="1400" dirty="0">
                <a:solidFill>
                  <a:srgbClr val="0000FF"/>
                </a:solidFill>
                <a:latin typeface="Arial" panose="020B0604020202090204"/>
                <a:cs typeface="Arial" panose="020B0604020202090204"/>
              </a:rPr>
              <a:t>--</a:t>
            </a:r>
            <a:r>
              <a:rPr sz="1400" spc="-5" dirty="0">
                <a:solidFill>
                  <a:srgbClr val="0000FF"/>
                </a:solidFill>
                <a:latin typeface="Arial" panose="020B0604020202090204"/>
                <a:cs typeface="Arial" panose="020B0604020202090204"/>
              </a:rPr>
              <a:t> </a:t>
            </a:r>
            <a:r>
              <a:rPr sz="1400" spc="-10" dirty="0">
                <a:solidFill>
                  <a:srgbClr val="0000FF"/>
                </a:solidFill>
                <a:latin typeface="Arial" panose="020B0604020202090204"/>
                <a:cs typeface="Arial" panose="020B0604020202090204"/>
              </a:rPr>
              <a:t>instead </a:t>
            </a:r>
            <a:r>
              <a:rPr sz="1400" dirty="0">
                <a:solidFill>
                  <a:srgbClr val="0000FF"/>
                </a:solidFill>
                <a:latin typeface="Arial" panose="020B0604020202090204"/>
                <a:cs typeface="Arial" panose="020B0604020202090204"/>
              </a:rPr>
              <a:t>use</a:t>
            </a:r>
            <a:r>
              <a:rPr sz="1400" spc="-15" dirty="0">
                <a:solidFill>
                  <a:srgbClr val="0000FF"/>
                </a:solidFill>
                <a:latin typeface="Arial" panose="020B0604020202090204"/>
                <a:cs typeface="Arial" panose="020B0604020202090204"/>
              </a:rPr>
              <a:t> </a:t>
            </a:r>
            <a:r>
              <a:rPr sz="1400" b="1" spc="-10" dirty="0">
                <a:solidFill>
                  <a:srgbClr val="0000FF"/>
                </a:solidFill>
                <a:latin typeface="Arial" panose="020B0604020202090204"/>
                <a:cs typeface="Arial" panose="020B0604020202090204"/>
              </a:rPr>
              <a:t>implicit </a:t>
            </a:r>
            <a:r>
              <a:rPr sz="1400" spc="-10" dirty="0">
                <a:solidFill>
                  <a:srgbClr val="0000FF"/>
                </a:solidFill>
                <a:latin typeface="Arial" panose="020B0604020202090204"/>
                <a:cs typeface="Arial" panose="020B0604020202090204"/>
              </a:rPr>
              <a:t>multiplication</a:t>
            </a:r>
            <a:endParaRPr sz="1400">
              <a:latin typeface="Arial" panose="020B0604020202090204"/>
              <a:cs typeface="Arial" panose="020B0604020202090204"/>
            </a:endParaRPr>
          </a:p>
        </p:txBody>
      </p:sp>
      <p:sp>
        <p:nvSpPr>
          <p:cNvPr id="170" name="object 93"/>
          <p:cNvSpPr txBox="1"/>
          <p:nvPr/>
        </p:nvSpPr>
        <p:spPr>
          <a:xfrm>
            <a:off x="3152417" y="3329426"/>
            <a:ext cx="1112520" cy="1549400"/>
          </a:xfrm>
          <a:prstGeom prst="rect">
            <a:avLst/>
          </a:prstGeom>
        </p:spPr>
        <p:txBody>
          <a:bodyPr vert="horz" wrap="square" lIns="0" tIns="12700" rIns="0" bIns="0" rtlCol="0">
            <a:spAutoFit/>
          </a:bodyPr>
          <a:lstStyle/>
          <a:p>
            <a:pPr marL="12065" marR="5080" algn="ctr">
              <a:lnSpc>
                <a:spcPct val="100000"/>
              </a:lnSpc>
              <a:spcBef>
                <a:spcPts val="100"/>
              </a:spcBef>
            </a:pPr>
            <a:r>
              <a:rPr sz="2000" dirty="0">
                <a:latin typeface="Arial" panose="020B0604020202090204"/>
                <a:cs typeface="Arial" panose="020B0604020202090204"/>
              </a:rPr>
              <a:t>4D</a:t>
            </a:r>
            <a:r>
              <a:rPr sz="2000" spc="-10" dirty="0">
                <a:latin typeface="Arial" panose="020B0604020202090204"/>
                <a:cs typeface="Arial" panose="020B0604020202090204"/>
              </a:rPr>
              <a:t> dL/dx: </a:t>
            </a: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4</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0</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5</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0</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Vectors</a:t>
            </a:r>
            <a:endParaRPr lang="en-US" dirty="0"/>
          </a:p>
        </p:txBody>
      </p:sp>
      <p:sp>
        <p:nvSpPr>
          <p:cNvPr id="3" name="object 2"/>
          <p:cNvSpPr txBox="1"/>
          <p:nvPr/>
        </p:nvSpPr>
        <p:spPr>
          <a:xfrm>
            <a:off x="4880774" y="1928936"/>
            <a:ext cx="2040889" cy="1268730"/>
          </a:xfrm>
          <a:prstGeom prst="rect">
            <a:avLst/>
          </a:prstGeom>
          <a:solidFill>
            <a:srgbClr val="F3F3F3"/>
          </a:solidFill>
          <a:ln w="9524">
            <a:solidFill>
              <a:srgbClr val="595959"/>
            </a:solidFill>
          </a:ln>
        </p:spPr>
        <p:txBody>
          <a:bodyPr vert="horz" wrap="square" lIns="0" tIns="2540" rIns="0" bIns="0" rtlCol="0">
            <a:spAutoFit/>
          </a:bodyPr>
          <a:lstStyle/>
          <a:p>
            <a:pPr>
              <a:lnSpc>
                <a:spcPct val="100000"/>
              </a:lnSpc>
              <a:spcBef>
                <a:spcPts val="20"/>
              </a:spcBef>
            </a:pPr>
            <a:endParaRPr sz="1950">
              <a:latin typeface="Times New Roman" panose="02020703060505090304"/>
              <a:cs typeface="Times New Roman" panose="02020703060505090304"/>
            </a:endParaRPr>
          </a:p>
          <a:p>
            <a:pPr marL="116205">
              <a:lnSpc>
                <a:spcPct val="100000"/>
              </a:lnSpc>
              <a:spcBef>
                <a:spcPts val="5"/>
              </a:spcBef>
            </a:pPr>
            <a:r>
              <a:rPr sz="2200" dirty="0">
                <a:latin typeface="Arial" panose="020B0604020202090204"/>
                <a:cs typeface="Arial" panose="020B0604020202090204"/>
              </a:rPr>
              <a:t>f(x)</a:t>
            </a:r>
            <a:r>
              <a:rPr sz="2200" spc="-10" dirty="0">
                <a:latin typeface="Arial" panose="020B0604020202090204"/>
                <a:cs typeface="Arial" panose="020B0604020202090204"/>
              </a:rPr>
              <a:t> </a:t>
            </a:r>
            <a:r>
              <a:rPr sz="2200" dirty="0">
                <a:latin typeface="Arial" panose="020B0604020202090204"/>
                <a:cs typeface="Arial" panose="020B0604020202090204"/>
              </a:rPr>
              <a:t>=</a:t>
            </a:r>
            <a:r>
              <a:rPr sz="2200" spc="-5" dirty="0">
                <a:latin typeface="Arial" panose="020B0604020202090204"/>
                <a:cs typeface="Arial" panose="020B0604020202090204"/>
              </a:rPr>
              <a:t> </a:t>
            </a:r>
            <a:r>
              <a:rPr sz="2200" spc="-10" dirty="0">
                <a:latin typeface="Arial" panose="020B0604020202090204"/>
                <a:cs typeface="Arial" panose="020B0604020202090204"/>
              </a:rPr>
              <a:t>max(0,x)</a:t>
            </a:r>
            <a:endParaRPr sz="2200">
              <a:latin typeface="Arial" panose="020B0604020202090204"/>
              <a:cs typeface="Arial" panose="020B0604020202090204"/>
            </a:endParaRPr>
          </a:p>
          <a:p>
            <a:pPr marL="150495">
              <a:lnSpc>
                <a:spcPct val="100000"/>
              </a:lnSpc>
            </a:pPr>
            <a:r>
              <a:rPr sz="2200" i="1" spc="-10" dirty="0">
                <a:latin typeface="Arial" panose="020B0604020202090204"/>
                <a:cs typeface="Arial" panose="020B0604020202090204"/>
              </a:rPr>
              <a:t>(elementwise)</a:t>
            </a:r>
            <a:endParaRPr sz="2200">
              <a:latin typeface="Arial" panose="020B0604020202090204"/>
              <a:cs typeface="Arial" panose="020B0604020202090204"/>
            </a:endParaRPr>
          </a:p>
        </p:txBody>
      </p:sp>
      <p:grpSp>
        <p:nvGrpSpPr>
          <p:cNvPr id="4" name="object 3"/>
          <p:cNvGrpSpPr/>
          <p:nvPr/>
        </p:nvGrpSpPr>
        <p:grpSpPr>
          <a:xfrm>
            <a:off x="4129099" y="2031155"/>
            <a:ext cx="666750" cy="41275"/>
            <a:chOff x="2821049" y="1287944"/>
            <a:chExt cx="666750" cy="41275"/>
          </a:xfrm>
        </p:grpSpPr>
        <p:sp>
          <p:nvSpPr>
            <p:cNvPr id="5" name="object 4"/>
            <p:cNvSpPr/>
            <p:nvPr/>
          </p:nvSpPr>
          <p:spPr>
            <a:xfrm>
              <a:off x="28210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6" name="object 5"/>
            <p:cNvSpPr/>
            <p:nvPr/>
          </p:nvSpPr>
          <p:spPr>
            <a:xfrm>
              <a:off x="34394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7" name="object 6"/>
            <p:cNvSpPr/>
            <p:nvPr/>
          </p:nvSpPr>
          <p:spPr>
            <a:xfrm>
              <a:off x="34394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8" name="object 7"/>
          <p:cNvGrpSpPr/>
          <p:nvPr/>
        </p:nvGrpSpPr>
        <p:grpSpPr>
          <a:xfrm>
            <a:off x="4129099" y="2313440"/>
            <a:ext cx="666750" cy="41275"/>
            <a:chOff x="2821049" y="1570229"/>
            <a:chExt cx="666750" cy="41275"/>
          </a:xfrm>
        </p:grpSpPr>
        <p:sp>
          <p:nvSpPr>
            <p:cNvPr id="9" name="object 8"/>
            <p:cNvSpPr/>
            <p:nvPr/>
          </p:nvSpPr>
          <p:spPr>
            <a:xfrm>
              <a:off x="28210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0" name="object 9"/>
            <p:cNvSpPr/>
            <p:nvPr/>
          </p:nvSpPr>
          <p:spPr>
            <a:xfrm>
              <a:off x="34394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1" name="object 10"/>
            <p:cNvSpPr/>
            <p:nvPr/>
          </p:nvSpPr>
          <p:spPr>
            <a:xfrm>
              <a:off x="34394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2" name="object 11"/>
          <p:cNvGrpSpPr/>
          <p:nvPr/>
        </p:nvGrpSpPr>
        <p:grpSpPr>
          <a:xfrm>
            <a:off x="4129099" y="2637457"/>
            <a:ext cx="666750" cy="41275"/>
            <a:chOff x="2821049" y="1894246"/>
            <a:chExt cx="666750" cy="41275"/>
          </a:xfrm>
        </p:grpSpPr>
        <p:sp>
          <p:nvSpPr>
            <p:cNvPr id="13" name="object 12"/>
            <p:cNvSpPr/>
            <p:nvPr/>
          </p:nvSpPr>
          <p:spPr>
            <a:xfrm>
              <a:off x="28210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4" name="object 13"/>
            <p:cNvSpPr/>
            <p:nvPr/>
          </p:nvSpPr>
          <p:spPr>
            <a:xfrm>
              <a:off x="34394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5" name="object 14"/>
            <p:cNvSpPr/>
            <p:nvPr/>
          </p:nvSpPr>
          <p:spPr>
            <a:xfrm>
              <a:off x="34394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6" name="object 15"/>
          <p:cNvGrpSpPr/>
          <p:nvPr/>
        </p:nvGrpSpPr>
        <p:grpSpPr>
          <a:xfrm>
            <a:off x="4129099" y="2950882"/>
            <a:ext cx="666750" cy="41275"/>
            <a:chOff x="2821049" y="2207671"/>
            <a:chExt cx="666750" cy="41275"/>
          </a:xfrm>
        </p:grpSpPr>
        <p:sp>
          <p:nvSpPr>
            <p:cNvPr id="17" name="object 16"/>
            <p:cNvSpPr/>
            <p:nvPr/>
          </p:nvSpPr>
          <p:spPr>
            <a:xfrm>
              <a:off x="28210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18" name="object 17"/>
            <p:cNvSpPr/>
            <p:nvPr/>
          </p:nvSpPr>
          <p:spPr>
            <a:xfrm>
              <a:off x="34394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9" name="object 18"/>
            <p:cNvSpPr/>
            <p:nvPr/>
          </p:nvSpPr>
          <p:spPr>
            <a:xfrm>
              <a:off x="34394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20" name="object 19"/>
          <p:cNvSpPr txBox="1"/>
          <p:nvPr/>
        </p:nvSpPr>
        <p:spPr>
          <a:xfrm>
            <a:off x="3088942" y="1524000"/>
            <a:ext cx="123888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4D</a:t>
            </a:r>
            <a:r>
              <a:rPr sz="2000" spc="-20" dirty="0">
                <a:latin typeface="Arial" panose="020B0604020202090204"/>
                <a:cs typeface="Arial" panose="020B0604020202090204"/>
              </a:rPr>
              <a:t> </a:t>
            </a:r>
            <a:r>
              <a:rPr sz="2000" dirty="0">
                <a:latin typeface="Arial" panose="020B0604020202090204"/>
                <a:cs typeface="Arial" panose="020B0604020202090204"/>
              </a:rPr>
              <a:t>input</a:t>
            </a:r>
            <a:r>
              <a:rPr sz="2000" spc="-15" dirty="0">
                <a:latin typeface="Arial" panose="020B0604020202090204"/>
                <a:cs typeface="Arial" panose="020B0604020202090204"/>
              </a:rPr>
              <a:t> </a:t>
            </a:r>
            <a:r>
              <a:rPr sz="2000" spc="-25" dirty="0">
                <a:latin typeface="Arial" panose="020B0604020202090204"/>
                <a:cs typeface="Arial" panose="020B0604020202090204"/>
              </a:rPr>
              <a:t>x:</a:t>
            </a:r>
            <a:endParaRPr sz="2000">
              <a:latin typeface="Arial" panose="020B0604020202090204"/>
              <a:cs typeface="Arial" panose="020B0604020202090204"/>
            </a:endParaRPr>
          </a:p>
        </p:txBody>
      </p:sp>
      <p:sp>
        <p:nvSpPr>
          <p:cNvPr id="21" name="object 20"/>
          <p:cNvSpPr txBox="1"/>
          <p:nvPr/>
        </p:nvSpPr>
        <p:spPr>
          <a:xfrm>
            <a:off x="3406566" y="1828800"/>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51943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9685">
              <a:lnSpc>
                <a:spcPct val="100000"/>
              </a:lnSpc>
              <a:tabLst>
                <a:tab pos="229870" algn="l"/>
                <a:tab pos="51244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23" name="object 22"/>
          <p:cNvSpPr txBox="1"/>
          <p:nvPr/>
        </p:nvSpPr>
        <p:spPr>
          <a:xfrm>
            <a:off x="7405072" y="1524000"/>
            <a:ext cx="139446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4D</a:t>
            </a:r>
            <a:r>
              <a:rPr sz="2000" spc="-20" dirty="0">
                <a:latin typeface="Arial" panose="020B0604020202090204"/>
                <a:cs typeface="Arial" panose="020B0604020202090204"/>
              </a:rPr>
              <a:t> </a:t>
            </a:r>
            <a:r>
              <a:rPr sz="2000" dirty="0">
                <a:latin typeface="Arial" panose="020B0604020202090204"/>
                <a:cs typeface="Arial" panose="020B0604020202090204"/>
              </a:rPr>
              <a:t>output</a:t>
            </a:r>
            <a:r>
              <a:rPr sz="2000" spc="-20" dirty="0">
                <a:latin typeface="Arial" panose="020B0604020202090204"/>
                <a:cs typeface="Arial" panose="020B0604020202090204"/>
              </a:rPr>
              <a:t> </a:t>
            </a:r>
            <a:r>
              <a:rPr sz="2000" spc="-25" dirty="0">
                <a:latin typeface="Arial" panose="020B0604020202090204"/>
                <a:cs typeface="Arial" panose="020B0604020202090204"/>
              </a:rPr>
              <a:t>z:</a:t>
            </a:r>
            <a:endParaRPr sz="2000">
              <a:latin typeface="Arial" panose="020B0604020202090204"/>
              <a:cs typeface="Arial" panose="020B0604020202090204"/>
            </a:endParaRPr>
          </a:p>
        </p:txBody>
      </p:sp>
      <p:sp>
        <p:nvSpPr>
          <p:cNvPr id="24" name="object 23"/>
          <p:cNvSpPr txBox="1"/>
          <p:nvPr/>
        </p:nvSpPr>
        <p:spPr>
          <a:xfrm>
            <a:off x="7807371" y="1828800"/>
            <a:ext cx="589280" cy="1244600"/>
          </a:xfrm>
          <a:prstGeom prst="rect">
            <a:avLst/>
          </a:prstGeom>
        </p:spPr>
        <p:txBody>
          <a:bodyPr vert="horz" wrap="square" lIns="0" tIns="12700" rIns="0" bIns="0" rtlCol="0">
            <a:spAutoFit/>
          </a:bodyPr>
          <a:lstStyle/>
          <a:p>
            <a:pPr marL="12700">
              <a:lnSpc>
                <a:spcPct val="100000"/>
              </a:lnSpc>
              <a:spcBef>
                <a:spcPts val="100"/>
              </a:spcBef>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0</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 pos="5048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0</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25" name="object 24"/>
          <p:cNvSpPr txBox="1"/>
          <p:nvPr/>
        </p:nvSpPr>
        <p:spPr>
          <a:xfrm>
            <a:off x="7546217" y="3329426"/>
            <a:ext cx="111252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4D</a:t>
            </a:r>
            <a:r>
              <a:rPr sz="2000" spc="-10" dirty="0">
                <a:latin typeface="Arial" panose="020B0604020202090204"/>
                <a:cs typeface="Arial" panose="020B0604020202090204"/>
              </a:rPr>
              <a:t> dL/dz:</a:t>
            </a:r>
            <a:endParaRPr sz="2000">
              <a:latin typeface="Arial" panose="020B0604020202090204"/>
              <a:cs typeface="Arial" panose="020B0604020202090204"/>
            </a:endParaRPr>
          </a:p>
        </p:txBody>
      </p:sp>
      <p:sp>
        <p:nvSpPr>
          <p:cNvPr id="26" name="object 25"/>
          <p:cNvSpPr txBox="1"/>
          <p:nvPr/>
        </p:nvSpPr>
        <p:spPr>
          <a:xfrm>
            <a:off x="7800366" y="3634226"/>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a:t>
            </a:r>
            <a:r>
              <a:rPr sz="2000" spc="-6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223520"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-1</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marL="19685">
              <a:lnSpc>
                <a:spcPct val="100000"/>
              </a:lnSpc>
              <a:tabLst>
                <a:tab pos="229870" algn="l"/>
                <a:tab pos="512445"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5</a:t>
            </a:r>
            <a:r>
              <a:rPr sz="2000" dirty="0">
                <a:solidFill>
                  <a:srgbClr val="FF0000"/>
                </a:solidFill>
                <a:latin typeface="Arial" panose="020B0604020202090204"/>
                <a:cs typeface="Arial" panose="020B0604020202090204"/>
              </a:rPr>
              <a:t>	</a:t>
            </a:r>
            <a:r>
              <a:rPr sz="2000" spc="-6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marL="19685">
              <a:lnSpc>
                <a:spcPct val="100000"/>
              </a:lnSpc>
              <a:tabLst>
                <a:tab pos="229870" algn="l"/>
                <a:tab pos="512445" algn="l"/>
              </a:tabLst>
            </a:pP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9</a:t>
            </a:r>
            <a:r>
              <a:rPr sz="2000" dirty="0">
                <a:solidFill>
                  <a:srgbClr val="FF0000"/>
                </a:solidFill>
                <a:latin typeface="Arial" panose="020B0604020202090204"/>
                <a:cs typeface="Arial" panose="020B0604020202090204"/>
              </a:rPr>
              <a:t>	</a:t>
            </a:r>
            <a:r>
              <a:rPr sz="2000" spc="-6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p:txBody>
      </p:sp>
      <p:sp>
        <p:nvSpPr>
          <p:cNvPr id="27" name="object 26"/>
          <p:cNvSpPr txBox="1"/>
          <p:nvPr/>
        </p:nvSpPr>
        <p:spPr>
          <a:xfrm>
            <a:off x="5003900" y="3329426"/>
            <a:ext cx="16052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[dz/dx]</a:t>
            </a:r>
            <a:r>
              <a:rPr sz="2000" spc="-35" dirty="0">
                <a:latin typeface="Arial" panose="020B0604020202090204"/>
                <a:cs typeface="Arial" panose="020B0604020202090204"/>
              </a:rPr>
              <a:t> </a:t>
            </a:r>
            <a:r>
              <a:rPr sz="2000" spc="-10" dirty="0">
                <a:latin typeface="Arial" panose="020B0604020202090204"/>
                <a:cs typeface="Arial" panose="020B0604020202090204"/>
              </a:rPr>
              <a:t>[dL/dz]</a:t>
            </a:r>
            <a:endParaRPr sz="2000">
              <a:latin typeface="Arial" panose="020B0604020202090204"/>
              <a:cs typeface="Arial" panose="020B0604020202090204"/>
            </a:endParaRPr>
          </a:p>
        </p:txBody>
      </p:sp>
      <p:sp>
        <p:nvSpPr>
          <p:cNvPr id="28" name="object 27"/>
          <p:cNvSpPr txBox="1"/>
          <p:nvPr/>
        </p:nvSpPr>
        <p:spPr>
          <a:xfrm>
            <a:off x="3152417" y="3329426"/>
            <a:ext cx="1112520" cy="1549400"/>
          </a:xfrm>
          <a:prstGeom prst="rect">
            <a:avLst/>
          </a:prstGeom>
        </p:spPr>
        <p:txBody>
          <a:bodyPr vert="horz" wrap="square" lIns="0" tIns="12700" rIns="0" bIns="0" rtlCol="0">
            <a:spAutoFit/>
          </a:bodyPr>
          <a:lstStyle/>
          <a:p>
            <a:pPr marL="12065" marR="5080" algn="ctr">
              <a:lnSpc>
                <a:spcPct val="100000"/>
              </a:lnSpc>
              <a:spcBef>
                <a:spcPts val="100"/>
              </a:spcBef>
            </a:pPr>
            <a:r>
              <a:rPr sz="2000" dirty="0">
                <a:latin typeface="Arial" panose="020B0604020202090204"/>
                <a:cs typeface="Arial" panose="020B0604020202090204"/>
              </a:rPr>
              <a:t>4D</a:t>
            </a:r>
            <a:r>
              <a:rPr sz="2000" spc="-10" dirty="0">
                <a:latin typeface="Arial" panose="020B0604020202090204"/>
                <a:cs typeface="Arial" panose="020B0604020202090204"/>
              </a:rPr>
              <a:t> dL/dx: </a:t>
            </a: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4</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0</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5</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0</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a:latin typeface="Arial" panose="020B0604020202090204"/>
              <a:cs typeface="Arial" panose="020B0604020202090204"/>
            </a:endParaRPr>
          </a:p>
        </p:txBody>
      </p:sp>
      <p:sp>
        <p:nvSpPr>
          <p:cNvPr id="29" name="object 28"/>
          <p:cNvSpPr txBox="1"/>
          <p:nvPr/>
        </p:nvSpPr>
        <p:spPr>
          <a:xfrm>
            <a:off x="9353220" y="3939992"/>
            <a:ext cx="1016000" cy="574040"/>
          </a:xfrm>
          <a:prstGeom prst="rect">
            <a:avLst/>
          </a:prstGeom>
        </p:spPr>
        <p:txBody>
          <a:bodyPr vert="horz" wrap="square" lIns="0" tIns="12700" rIns="0" bIns="0" rtlCol="0">
            <a:spAutoFit/>
          </a:bodyPr>
          <a:lstStyle/>
          <a:p>
            <a:pPr marL="94615" marR="5080" indent="-82550">
              <a:lnSpc>
                <a:spcPct val="100000"/>
              </a:lnSpc>
              <a:spcBef>
                <a:spcPts val="100"/>
              </a:spcBef>
            </a:pPr>
            <a:r>
              <a:rPr sz="1800" spc="-10" dirty="0">
                <a:solidFill>
                  <a:srgbClr val="FF0000"/>
                </a:solidFill>
                <a:latin typeface="Arial" panose="020B0604020202090204"/>
                <a:cs typeface="Arial" panose="020B0604020202090204"/>
              </a:rPr>
              <a:t>Upstream gradient</a:t>
            </a:r>
            <a:endParaRPr sz="1800">
              <a:latin typeface="Arial" panose="020B0604020202090204"/>
              <a:cs typeface="Arial" panose="020B0604020202090204"/>
            </a:endParaRPr>
          </a:p>
        </p:txBody>
      </p:sp>
      <p:grpSp>
        <p:nvGrpSpPr>
          <p:cNvPr id="30" name="object 29"/>
          <p:cNvGrpSpPr/>
          <p:nvPr/>
        </p:nvGrpSpPr>
        <p:grpSpPr>
          <a:xfrm>
            <a:off x="7024699" y="2031155"/>
            <a:ext cx="666750" cy="41275"/>
            <a:chOff x="5716649" y="1287944"/>
            <a:chExt cx="666750" cy="41275"/>
          </a:xfrm>
        </p:grpSpPr>
        <p:sp>
          <p:nvSpPr>
            <p:cNvPr id="31" name="object 30"/>
            <p:cNvSpPr/>
            <p:nvPr/>
          </p:nvSpPr>
          <p:spPr>
            <a:xfrm>
              <a:off x="57166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32" name="object 31"/>
            <p:cNvSpPr/>
            <p:nvPr/>
          </p:nvSpPr>
          <p:spPr>
            <a:xfrm>
              <a:off x="63350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33" name="object 32"/>
            <p:cNvSpPr/>
            <p:nvPr/>
          </p:nvSpPr>
          <p:spPr>
            <a:xfrm>
              <a:off x="63350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34" name="object 33"/>
          <p:cNvGrpSpPr/>
          <p:nvPr/>
        </p:nvGrpSpPr>
        <p:grpSpPr>
          <a:xfrm>
            <a:off x="7024699" y="2313440"/>
            <a:ext cx="666750" cy="41275"/>
            <a:chOff x="5716649" y="1570229"/>
            <a:chExt cx="666750" cy="41275"/>
          </a:xfrm>
        </p:grpSpPr>
        <p:sp>
          <p:nvSpPr>
            <p:cNvPr id="35" name="object 34"/>
            <p:cNvSpPr/>
            <p:nvPr/>
          </p:nvSpPr>
          <p:spPr>
            <a:xfrm>
              <a:off x="57166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36" name="object 35"/>
            <p:cNvSpPr/>
            <p:nvPr/>
          </p:nvSpPr>
          <p:spPr>
            <a:xfrm>
              <a:off x="63350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37" name="object 36"/>
            <p:cNvSpPr/>
            <p:nvPr/>
          </p:nvSpPr>
          <p:spPr>
            <a:xfrm>
              <a:off x="63350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38" name="object 37"/>
          <p:cNvGrpSpPr/>
          <p:nvPr/>
        </p:nvGrpSpPr>
        <p:grpSpPr>
          <a:xfrm>
            <a:off x="7024699" y="2637457"/>
            <a:ext cx="666750" cy="41275"/>
            <a:chOff x="5716649" y="1894246"/>
            <a:chExt cx="666750" cy="41275"/>
          </a:xfrm>
        </p:grpSpPr>
        <p:sp>
          <p:nvSpPr>
            <p:cNvPr id="39" name="object 38"/>
            <p:cNvSpPr/>
            <p:nvPr/>
          </p:nvSpPr>
          <p:spPr>
            <a:xfrm>
              <a:off x="57166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40" name="object 39"/>
            <p:cNvSpPr/>
            <p:nvPr/>
          </p:nvSpPr>
          <p:spPr>
            <a:xfrm>
              <a:off x="63350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41" name="object 40"/>
            <p:cNvSpPr/>
            <p:nvPr/>
          </p:nvSpPr>
          <p:spPr>
            <a:xfrm>
              <a:off x="63350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42" name="object 41"/>
          <p:cNvGrpSpPr/>
          <p:nvPr/>
        </p:nvGrpSpPr>
        <p:grpSpPr>
          <a:xfrm>
            <a:off x="7024699" y="2950882"/>
            <a:ext cx="666750" cy="41275"/>
            <a:chOff x="5716649" y="2207671"/>
            <a:chExt cx="666750" cy="41275"/>
          </a:xfrm>
        </p:grpSpPr>
        <p:sp>
          <p:nvSpPr>
            <p:cNvPr id="43" name="object 42"/>
            <p:cNvSpPr/>
            <p:nvPr/>
          </p:nvSpPr>
          <p:spPr>
            <a:xfrm>
              <a:off x="57166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a:endParaRPr/>
            </a:p>
          </p:txBody>
        </p:sp>
        <p:sp>
          <p:nvSpPr>
            <p:cNvPr id="44" name="object 43"/>
            <p:cNvSpPr/>
            <p:nvPr/>
          </p:nvSpPr>
          <p:spPr>
            <a:xfrm>
              <a:off x="63350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45" name="object 44"/>
            <p:cNvSpPr/>
            <p:nvPr/>
          </p:nvSpPr>
          <p:spPr>
            <a:xfrm>
              <a:off x="63350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46" name="object 45"/>
          <p:cNvGrpSpPr/>
          <p:nvPr/>
        </p:nvGrpSpPr>
        <p:grpSpPr>
          <a:xfrm>
            <a:off x="8481662" y="3783755"/>
            <a:ext cx="666750" cy="41275"/>
            <a:chOff x="7173612" y="3040544"/>
            <a:chExt cx="666750" cy="41275"/>
          </a:xfrm>
        </p:grpSpPr>
        <p:sp>
          <p:nvSpPr>
            <p:cNvPr id="47" name="object 46"/>
            <p:cNvSpPr/>
            <p:nvPr/>
          </p:nvSpPr>
          <p:spPr>
            <a:xfrm>
              <a:off x="7221600" y="3061040"/>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48" name="object 47"/>
            <p:cNvSpPr/>
            <p:nvPr/>
          </p:nvSpPr>
          <p:spPr>
            <a:xfrm>
              <a:off x="7178375" y="3045307"/>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49" name="object 48"/>
            <p:cNvSpPr/>
            <p:nvPr/>
          </p:nvSpPr>
          <p:spPr>
            <a:xfrm>
              <a:off x="7178375" y="3045307"/>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50" name="object 49"/>
          <p:cNvGrpSpPr/>
          <p:nvPr/>
        </p:nvGrpSpPr>
        <p:grpSpPr>
          <a:xfrm>
            <a:off x="8481662" y="4066040"/>
            <a:ext cx="666750" cy="41275"/>
            <a:chOff x="7173612" y="3322829"/>
            <a:chExt cx="666750" cy="41275"/>
          </a:xfrm>
        </p:grpSpPr>
        <p:sp>
          <p:nvSpPr>
            <p:cNvPr id="51" name="object 50"/>
            <p:cNvSpPr/>
            <p:nvPr/>
          </p:nvSpPr>
          <p:spPr>
            <a:xfrm>
              <a:off x="7221600" y="3343324"/>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52" name="object 51"/>
            <p:cNvSpPr/>
            <p:nvPr/>
          </p:nvSpPr>
          <p:spPr>
            <a:xfrm>
              <a:off x="7178375" y="3327592"/>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53" name="object 52"/>
            <p:cNvSpPr/>
            <p:nvPr/>
          </p:nvSpPr>
          <p:spPr>
            <a:xfrm>
              <a:off x="7178375" y="3327592"/>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54" name="object 53"/>
          <p:cNvGrpSpPr/>
          <p:nvPr/>
        </p:nvGrpSpPr>
        <p:grpSpPr>
          <a:xfrm>
            <a:off x="8481662" y="4390058"/>
            <a:ext cx="666750" cy="41275"/>
            <a:chOff x="7173612" y="3646847"/>
            <a:chExt cx="666750" cy="41275"/>
          </a:xfrm>
        </p:grpSpPr>
        <p:sp>
          <p:nvSpPr>
            <p:cNvPr id="55" name="object 54"/>
            <p:cNvSpPr/>
            <p:nvPr/>
          </p:nvSpPr>
          <p:spPr>
            <a:xfrm>
              <a:off x="7221600" y="3667342"/>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56" name="object 55"/>
            <p:cNvSpPr/>
            <p:nvPr/>
          </p:nvSpPr>
          <p:spPr>
            <a:xfrm>
              <a:off x="7178375" y="3651609"/>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57" name="object 56"/>
            <p:cNvSpPr/>
            <p:nvPr/>
          </p:nvSpPr>
          <p:spPr>
            <a:xfrm>
              <a:off x="7178375" y="3651609"/>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58" name="object 57"/>
          <p:cNvGrpSpPr/>
          <p:nvPr/>
        </p:nvGrpSpPr>
        <p:grpSpPr>
          <a:xfrm>
            <a:off x="8481662" y="4703482"/>
            <a:ext cx="666750" cy="41275"/>
            <a:chOff x="7173612" y="3960271"/>
            <a:chExt cx="666750" cy="41275"/>
          </a:xfrm>
        </p:grpSpPr>
        <p:sp>
          <p:nvSpPr>
            <p:cNvPr id="59" name="object 58"/>
            <p:cNvSpPr/>
            <p:nvPr/>
          </p:nvSpPr>
          <p:spPr>
            <a:xfrm>
              <a:off x="7221600" y="3980767"/>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a:endParaRPr/>
            </a:p>
          </p:txBody>
        </p:sp>
        <p:sp>
          <p:nvSpPr>
            <p:cNvPr id="60" name="object 59"/>
            <p:cNvSpPr/>
            <p:nvPr/>
          </p:nvSpPr>
          <p:spPr>
            <a:xfrm>
              <a:off x="7178375" y="3965034"/>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a:endParaRPr/>
            </a:p>
          </p:txBody>
        </p:sp>
        <p:sp>
          <p:nvSpPr>
            <p:cNvPr id="61" name="object 60"/>
            <p:cNvSpPr/>
            <p:nvPr/>
          </p:nvSpPr>
          <p:spPr>
            <a:xfrm>
              <a:off x="7178375" y="3965034"/>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a:endParaRPr/>
            </a:p>
          </p:txBody>
        </p:sp>
      </p:grpSp>
      <p:grpSp>
        <p:nvGrpSpPr>
          <p:cNvPr id="62" name="object 61"/>
          <p:cNvGrpSpPr/>
          <p:nvPr/>
        </p:nvGrpSpPr>
        <p:grpSpPr>
          <a:xfrm>
            <a:off x="7522061" y="3783765"/>
            <a:ext cx="178435" cy="41275"/>
            <a:chOff x="6214011" y="3040554"/>
            <a:chExt cx="178435" cy="41275"/>
          </a:xfrm>
        </p:grpSpPr>
        <p:sp>
          <p:nvSpPr>
            <p:cNvPr id="63" name="object 62"/>
            <p:cNvSpPr/>
            <p:nvPr/>
          </p:nvSpPr>
          <p:spPr>
            <a:xfrm>
              <a:off x="6261999" y="3061049"/>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a:endParaRPr/>
            </a:p>
          </p:txBody>
        </p:sp>
        <p:sp>
          <p:nvSpPr>
            <p:cNvPr id="64" name="object 63"/>
            <p:cNvSpPr/>
            <p:nvPr/>
          </p:nvSpPr>
          <p:spPr>
            <a:xfrm>
              <a:off x="6218774" y="30453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65" name="object 64"/>
            <p:cNvSpPr/>
            <p:nvPr/>
          </p:nvSpPr>
          <p:spPr>
            <a:xfrm>
              <a:off x="6218774" y="30453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66" name="object 65"/>
          <p:cNvGrpSpPr/>
          <p:nvPr/>
        </p:nvGrpSpPr>
        <p:grpSpPr>
          <a:xfrm>
            <a:off x="7522061" y="4066049"/>
            <a:ext cx="178435" cy="41275"/>
            <a:chOff x="6214011" y="3322838"/>
            <a:chExt cx="178435" cy="41275"/>
          </a:xfrm>
        </p:grpSpPr>
        <p:sp>
          <p:nvSpPr>
            <p:cNvPr id="67" name="object 66"/>
            <p:cNvSpPr/>
            <p:nvPr/>
          </p:nvSpPr>
          <p:spPr>
            <a:xfrm>
              <a:off x="6261999" y="3343333"/>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a:endParaRPr/>
            </a:p>
          </p:txBody>
        </p:sp>
        <p:sp>
          <p:nvSpPr>
            <p:cNvPr id="68" name="object 67"/>
            <p:cNvSpPr/>
            <p:nvPr/>
          </p:nvSpPr>
          <p:spPr>
            <a:xfrm>
              <a:off x="6218774" y="3327601"/>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69" name="object 68"/>
            <p:cNvSpPr/>
            <p:nvPr/>
          </p:nvSpPr>
          <p:spPr>
            <a:xfrm>
              <a:off x="6218774" y="3327601"/>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70" name="object 69"/>
          <p:cNvGrpSpPr/>
          <p:nvPr/>
        </p:nvGrpSpPr>
        <p:grpSpPr>
          <a:xfrm>
            <a:off x="7522061" y="4390065"/>
            <a:ext cx="178435" cy="41275"/>
            <a:chOff x="6214011" y="3646854"/>
            <a:chExt cx="178435" cy="41275"/>
          </a:xfrm>
        </p:grpSpPr>
        <p:sp>
          <p:nvSpPr>
            <p:cNvPr id="71" name="object 70"/>
            <p:cNvSpPr/>
            <p:nvPr/>
          </p:nvSpPr>
          <p:spPr>
            <a:xfrm>
              <a:off x="6261999" y="3667350"/>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a:endParaRPr/>
            </a:p>
          </p:txBody>
        </p:sp>
        <p:sp>
          <p:nvSpPr>
            <p:cNvPr id="72" name="object 71"/>
            <p:cNvSpPr/>
            <p:nvPr/>
          </p:nvSpPr>
          <p:spPr>
            <a:xfrm>
              <a:off x="6218774" y="365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73" name="object 72"/>
            <p:cNvSpPr/>
            <p:nvPr/>
          </p:nvSpPr>
          <p:spPr>
            <a:xfrm>
              <a:off x="6218774" y="365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74" name="object 73"/>
          <p:cNvGrpSpPr/>
          <p:nvPr/>
        </p:nvGrpSpPr>
        <p:grpSpPr>
          <a:xfrm>
            <a:off x="7522061" y="4703490"/>
            <a:ext cx="178435" cy="41275"/>
            <a:chOff x="6214011" y="3960279"/>
            <a:chExt cx="178435" cy="41275"/>
          </a:xfrm>
        </p:grpSpPr>
        <p:sp>
          <p:nvSpPr>
            <p:cNvPr id="75" name="object 74"/>
            <p:cNvSpPr/>
            <p:nvPr/>
          </p:nvSpPr>
          <p:spPr>
            <a:xfrm>
              <a:off x="6261999" y="3980774"/>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a:endParaRPr/>
            </a:p>
          </p:txBody>
        </p:sp>
        <p:sp>
          <p:nvSpPr>
            <p:cNvPr id="76" name="object 75"/>
            <p:cNvSpPr/>
            <p:nvPr/>
          </p:nvSpPr>
          <p:spPr>
            <a:xfrm>
              <a:off x="6218774" y="396504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77" name="object 76"/>
            <p:cNvSpPr/>
            <p:nvPr/>
          </p:nvSpPr>
          <p:spPr>
            <a:xfrm>
              <a:off x="6218774" y="396504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78" name="object 77"/>
          <p:cNvGrpSpPr/>
          <p:nvPr/>
        </p:nvGrpSpPr>
        <p:grpSpPr>
          <a:xfrm>
            <a:off x="3985862" y="3783765"/>
            <a:ext cx="178435" cy="41275"/>
            <a:chOff x="2677812" y="3040554"/>
            <a:chExt cx="178435" cy="41275"/>
          </a:xfrm>
        </p:grpSpPr>
        <p:sp>
          <p:nvSpPr>
            <p:cNvPr id="79" name="object 78"/>
            <p:cNvSpPr/>
            <p:nvPr/>
          </p:nvSpPr>
          <p:spPr>
            <a:xfrm>
              <a:off x="2725800" y="3061049"/>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a:endParaRPr/>
            </a:p>
          </p:txBody>
        </p:sp>
        <p:sp>
          <p:nvSpPr>
            <p:cNvPr id="80" name="object 79"/>
            <p:cNvSpPr/>
            <p:nvPr/>
          </p:nvSpPr>
          <p:spPr>
            <a:xfrm>
              <a:off x="2682574" y="30453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81" name="object 80"/>
            <p:cNvSpPr/>
            <p:nvPr/>
          </p:nvSpPr>
          <p:spPr>
            <a:xfrm>
              <a:off x="2682574" y="30453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82" name="object 81"/>
          <p:cNvGrpSpPr/>
          <p:nvPr/>
        </p:nvGrpSpPr>
        <p:grpSpPr>
          <a:xfrm>
            <a:off x="3985862" y="4066049"/>
            <a:ext cx="178435" cy="41275"/>
            <a:chOff x="2677812" y="3322838"/>
            <a:chExt cx="178435" cy="41275"/>
          </a:xfrm>
        </p:grpSpPr>
        <p:sp>
          <p:nvSpPr>
            <p:cNvPr id="83" name="object 82"/>
            <p:cNvSpPr/>
            <p:nvPr/>
          </p:nvSpPr>
          <p:spPr>
            <a:xfrm>
              <a:off x="2725800" y="3343333"/>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a:endParaRPr/>
            </a:p>
          </p:txBody>
        </p:sp>
        <p:sp>
          <p:nvSpPr>
            <p:cNvPr id="84" name="object 83"/>
            <p:cNvSpPr/>
            <p:nvPr/>
          </p:nvSpPr>
          <p:spPr>
            <a:xfrm>
              <a:off x="2682574" y="3327601"/>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85" name="object 84"/>
            <p:cNvSpPr/>
            <p:nvPr/>
          </p:nvSpPr>
          <p:spPr>
            <a:xfrm>
              <a:off x="2682574" y="3327601"/>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86" name="object 85"/>
          <p:cNvGrpSpPr/>
          <p:nvPr/>
        </p:nvGrpSpPr>
        <p:grpSpPr>
          <a:xfrm>
            <a:off x="3985862" y="4390065"/>
            <a:ext cx="178435" cy="41275"/>
            <a:chOff x="2677812" y="3646854"/>
            <a:chExt cx="178435" cy="41275"/>
          </a:xfrm>
        </p:grpSpPr>
        <p:sp>
          <p:nvSpPr>
            <p:cNvPr id="87" name="object 86"/>
            <p:cNvSpPr/>
            <p:nvPr/>
          </p:nvSpPr>
          <p:spPr>
            <a:xfrm>
              <a:off x="2725800" y="3667350"/>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a:endParaRPr/>
            </a:p>
          </p:txBody>
        </p:sp>
        <p:sp>
          <p:nvSpPr>
            <p:cNvPr id="88" name="object 87"/>
            <p:cNvSpPr/>
            <p:nvPr/>
          </p:nvSpPr>
          <p:spPr>
            <a:xfrm>
              <a:off x="2682574" y="365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89" name="object 88"/>
            <p:cNvSpPr/>
            <p:nvPr/>
          </p:nvSpPr>
          <p:spPr>
            <a:xfrm>
              <a:off x="2682574" y="365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90" name="object 89"/>
          <p:cNvGrpSpPr/>
          <p:nvPr/>
        </p:nvGrpSpPr>
        <p:grpSpPr>
          <a:xfrm>
            <a:off x="3985862" y="4703490"/>
            <a:ext cx="178435" cy="41275"/>
            <a:chOff x="2677812" y="3960279"/>
            <a:chExt cx="178435" cy="41275"/>
          </a:xfrm>
        </p:grpSpPr>
        <p:sp>
          <p:nvSpPr>
            <p:cNvPr id="91" name="object 90"/>
            <p:cNvSpPr/>
            <p:nvPr/>
          </p:nvSpPr>
          <p:spPr>
            <a:xfrm>
              <a:off x="2725800" y="3980774"/>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a:endParaRPr/>
            </a:p>
          </p:txBody>
        </p:sp>
        <p:sp>
          <p:nvSpPr>
            <p:cNvPr id="92" name="object 91"/>
            <p:cNvSpPr/>
            <p:nvPr/>
          </p:nvSpPr>
          <p:spPr>
            <a:xfrm>
              <a:off x="2682574" y="396504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93" name="object 92"/>
            <p:cNvSpPr/>
            <p:nvPr/>
          </p:nvSpPr>
          <p:spPr>
            <a:xfrm>
              <a:off x="2682574" y="396504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sp>
        <p:nvSpPr>
          <p:cNvPr id="94" name="object 93"/>
          <p:cNvSpPr txBox="1"/>
          <p:nvPr/>
        </p:nvSpPr>
        <p:spPr>
          <a:xfrm>
            <a:off x="1447800" y="2399849"/>
            <a:ext cx="1586230" cy="1518920"/>
          </a:xfrm>
          <a:prstGeom prst="rect">
            <a:avLst/>
          </a:prstGeom>
        </p:spPr>
        <p:txBody>
          <a:bodyPr vert="horz" wrap="square" lIns="0" tIns="12700" rIns="0" bIns="0" rtlCol="0">
            <a:spAutoFit/>
          </a:bodyPr>
          <a:lstStyle/>
          <a:p>
            <a:pPr marL="12700" marR="5080">
              <a:lnSpc>
                <a:spcPct val="100000"/>
              </a:lnSpc>
              <a:spcBef>
                <a:spcPts val="100"/>
              </a:spcBef>
            </a:pPr>
            <a:r>
              <a:rPr sz="1400" dirty="0">
                <a:solidFill>
                  <a:srgbClr val="0000FF"/>
                </a:solidFill>
                <a:latin typeface="Arial" panose="020B0604020202090204"/>
                <a:cs typeface="Arial" panose="020B0604020202090204"/>
              </a:rPr>
              <a:t>Jacobian</a:t>
            </a:r>
            <a:r>
              <a:rPr sz="1400" spc="-10" dirty="0">
                <a:solidFill>
                  <a:srgbClr val="0000FF"/>
                </a:solidFill>
                <a:latin typeface="Arial" panose="020B0604020202090204"/>
                <a:cs typeface="Arial" panose="020B0604020202090204"/>
              </a:rPr>
              <a:t> </a:t>
            </a:r>
            <a:r>
              <a:rPr sz="1400" dirty="0">
                <a:solidFill>
                  <a:srgbClr val="0000FF"/>
                </a:solidFill>
                <a:latin typeface="Arial" panose="020B0604020202090204"/>
                <a:cs typeface="Arial" panose="020B0604020202090204"/>
              </a:rPr>
              <a:t>is</a:t>
            </a:r>
            <a:r>
              <a:rPr sz="1400" spc="-5" dirty="0">
                <a:solidFill>
                  <a:srgbClr val="0000FF"/>
                </a:solidFill>
                <a:latin typeface="Arial" panose="020B0604020202090204"/>
                <a:cs typeface="Arial" panose="020B0604020202090204"/>
              </a:rPr>
              <a:t> </a:t>
            </a:r>
            <a:r>
              <a:rPr sz="1400" b="1" spc="-10" dirty="0">
                <a:solidFill>
                  <a:srgbClr val="0000FF"/>
                </a:solidFill>
                <a:latin typeface="Arial" panose="020B0604020202090204"/>
                <a:cs typeface="Arial" panose="020B0604020202090204"/>
              </a:rPr>
              <a:t>sparse</a:t>
            </a:r>
            <a:r>
              <a:rPr sz="1400" spc="-10" dirty="0">
                <a:solidFill>
                  <a:srgbClr val="0000FF"/>
                </a:solidFill>
                <a:latin typeface="Arial" panose="020B0604020202090204"/>
                <a:cs typeface="Arial" panose="020B0604020202090204"/>
              </a:rPr>
              <a:t>: off-</a:t>
            </a:r>
            <a:r>
              <a:rPr sz="1400" dirty="0">
                <a:solidFill>
                  <a:srgbClr val="0000FF"/>
                </a:solidFill>
                <a:latin typeface="Arial" panose="020B0604020202090204"/>
                <a:cs typeface="Arial" panose="020B0604020202090204"/>
              </a:rPr>
              <a:t>diagonal</a:t>
            </a:r>
            <a:r>
              <a:rPr sz="1400" spc="-5" dirty="0">
                <a:solidFill>
                  <a:srgbClr val="0000FF"/>
                </a:solidFill>
                <a:latin typeface="Arial" panose="020B0604020202090204"/>
                <a:cs typeface="Arial" panose="020B0604020202090204"/>
              </a:rPr>
              <a:t> </a:t>
            </a:r>
            <a:r>
              <a:rPr sz="1400" spc="-10" dirty="0">
                <a:solidFill>
                  <a:srgbClr val="0000FF"/>
                </a:solidFill>
                <a:latin typeface="Arial" panose="020B0604020202090204"/>
                <a:cs typeface="Arial" panose="020B0604020202090204"/>
              </a:rPr>
              <a:t>entries </a:t>
            </a:r>
            <a:r>
              <a:rPr sz="1400" dirty="0">
                <a:solidFill>
                  <a:srgbClr val="0000FF"/>
                </a:solidFill>
                <a:latin typeface="Arial" panose="020B0604020202090204"/>
                <a:cs typeface="Arial" panose="020B0604020202090204"/>
              </a:rPr>
              <a:t>always</a:t>
            </a:r>
            <a:r>
              <a:rPr sz="1400" spc="-20" dirty="0">
                <a:solidFill>
                  <a:srgbClr val="0000FF"/>
                </a:solidFill>
                <a:latin typeface="Arial" panose="020B0604020202090204"/>
                <a:cs typeface="Arial" panose="020B0604020202090204"/>
              </a:rPr>
              <a:t> </a:t>
            </a:r>
            <a:r>
              <a:rPr sz="1400" dirty="0">
                <a:solidFill>
                  <a:srgbClr val="0000FF"/>
                </a:solidFill>
                <a:latin typeface="Arial" panose="020B0604020202090204"/>
                <a:cs typeface="Arial" panose="020B0604020202090204"/>
              </a:rPr>
              <a:t>zero!</a:t>
            </a:r>
            <a:r>
              <a:rPr sz="1400" spc="-15" dirty="0">
                <a:solidFill>
                  <a:srgbClr val="0000FF"/>
                </a:solidFill>
                <a:latin typeface="Arial" panose="020B0604020202090204"/>
                <a:cs typeface="Arial" panose="020B0604020202090204"/>
              </a:rPr>
              <a:t> </a:t>
            </a:r>
            <a:r>
              <a:rPr sz="1400" spc="-10" dirty="0">
                <a:solidFill>
                  <a:srgbClr val="0000FF"/>
                </a:solidFill>
                <a:latin typeface="Arial" panose="020B0604020202090204"/>
                <a:cs typeface="Arial" panose="020B0604020202090204"/>
              </a:rPr>
              <a:t>Never </a:t>
            </a:r>
            <a:r>
              <a:rPr sz="1400" b="1" dirty="0">
                <a:solidFill>
                  <a:srgbClr val="0000FF"/>
                </a:solidFill>
                <a:latin typeface="Arial" panose="020B0604020202090204"/>
                <a:cs typeface="Arial" panose="020B0604020202090204"/>
              </a:rPr>
              <a:t>explicitly</a:t>
            </a:r>
            <a:r>
              <a:rPr sz="1400" b="1" spc="-50" dirty="0">
                <a:solidFill>
                  <a:srgbClr val="0000FF"/>
                </a:solidFill>
                <a:latin typeface="Arial" panose="020B0604020202090204"/>
                <a:cs typeface="Arial" panose="020B0604020202090204"/>
              </a:rPr>
              <a:t> </a:t>
            </a:r>
            <a:r>
              <a:rPr sz="1400" spc="-20" dirty="0">
                <a:solidFill>
                  <a:srgbClr val="0000FF"/>
                </a:solidFill>
                <a:latin typeface="Arial" panose="020B0604020202090204"/>
                <a:cs typeface="Arial" panose="020B0604020202090204"/>
              </a:rPr>
              <a:t>form </a:t>
            </a:r>
            <a:r>
              <a:rPr sz="1400" dirty="0">
                <a:solidFill>
                  <a:srgbClr val="0000FF"/>
                </a:solidFill>
                <a:latin typeface="Arial" panose="020B0604020202090204"/>
                <a:cs typeface="Arial" panose="020B0604020202090204"/>
              </a:rPr>
              <a:t>Jacobian</a:t>
            </a:r>
            <a:r>
              <a:rPr sz="1400" spc="-5" dirty="0">
                <a:solidFill>
                  <a:srgbClr val="0000FF"/>
                </a:solidFill>
                <a:latin typeface="Arial" panose="020B0604020202090204"/>
                <a:cs typeface="Arial" panose="020B0604020202090204"/>
              </a:rPr>
              <a:t> </a:t>
            </a:r>
            <a:r>
              <a:rPr sz="1400" dirty="0">
                <a:solidFill>
                  <a:srgbClr val="0000FF"/>
                </a:solidFill>
                <a:latin typeface="Arial" panose="020B0604020202090204"/>
                <a:cs typeface="Arial" panose="020B0604020202090204"/>
              </a:rPr>
              <a:t>--</a:t>
            </a:r>
            <a:r>
              <a:rPr sz="1400" spc="-5" dirty="0">
                <a:solidFill>
                  <a:srgbClr val="0000FF"/>
                </a:solidFill>
                <a:latin typeface="Arial" panose="020B0604020202090204"/>
                <a:cs typeface="Arial" panose="020B0604020202090204"/>
              </a:rPr>
              <a:t> </a:t>
            </a:r>
            <a:r>
              <a:rPr sz="1400" spc="-10" dirty="0">
                <a:solidFill>
                  <a:srgbClr val="0000FF"/>
                </a:solidFill>
                <a:latin typeface="Arial" panose="020B0604020202090204"/>
                <a:cs typeface="Arial" panose="020B0604020202090204"/>
              </a:rPr>
              <a:t>instead </a:t>
            </a:r>
            <a:r>
              <a:rPr sz="1400" dirty="0">
                <a:solidFill>
                  <a:srgbClr val="0000FF"/>
                </a:solidFill>
                <a:latin typeface="Arial" panose="020B0604020202090204"/>
                <a:cs typeface="Arial" panose="020B0604020202090204"/>
              </a:rPr>
              <a:t>use</a:t>
            </a:r>
            <a:r>
              <a:rPr sz="1400" spc="-15" dirty="0">
                <a:solidFill>
                  <a:srgbClr val="0000FF"/>
                </a:solidFill>
                <a:latin typeface="Arial" panose="020B0604020202090204"/>
                <a:cs typeface="Arial" panose="020B0604020202090204"/>
              </a:rPr>
              <a:t> </a:t>
            </a:r>
            <a:r>
              <a:rPr sz="1400" b="1" spc="-10" dirty="0">
                <a:solidFill>
                  <a:srgbClr val="0000FF"/>
                </a:solidFill>
                <a:latin typeface="Arial" panose="020B0604020202090204"/>
                <a:cs typeface="Arial" panose="020B0604020202090204"/>
              </a:rPr>
              <a:t>implicit </a:t>
            </a:r>
            <a:r>
              <a:rPr sz="1400" spc="-10" dirty="0">
                <a:solidFill>
                  <a:srgbClr val="0000FF"/>
                </a:solidFill>
                <a:latin typeface="Arial" panose="020B0604020202090204"/>
                <a:cs typeface="Arial" panose="020B0604020202090204"/>
              </a:rPr>
              <a:t>multiplication</a:t>
            </a:r>
            <a:endParaRPr sz="1400">
              <a:latin typeface="Arial" panose="020B0604020202090204"/>
              <a:cs typeface="Arial" panose="020B0604020202090204"/>
            </a:endParaRPr>
          </a:p>
        </p:txBody>
      </p:sp>
      <p:grpSp>
        <p:nvGrpSpPr>
          <p:cNvPr id="95" name="object 94"/>
          <p:cNvGrpSpPr/>
          <p:nvPr/>
        </p:nvGrpSpPr>
        <p:grpSpPr>
          <a:xfrm>
            <a:off x="4276713" y="3854830"/>
            <a:ext cx="3152775" cy="773430"/>
            <a:chOff x="2968663" y="3111619"/>
            <a:chExt cx="3152775" cy="773430"/>
          </a:xfrm>
        </p:grpSpPr>
        <p:pic>
          <p:nvPicPr>
            <p:cNvPr id="96" name="object 95"/>
            <p:cNvPicPr/>
            <p:nvPr/>
          </p:nvPicPr>
          <p:blipFill>
            <a:blip r:embed="rId2" cstate="print"/>
            <a:stretch>
              <a:fillRect/>
            </a:stretch>
          </p:blipFill>
          <p:spPr>
            <a:xfrm>
              <a:off x="2968663" y="3111619"/>
              <a:ext cx="3152499" cy="772974"/>
            </a:xfrm>
            <a:prstGeom prst="rect">
              <a:avLst/>
            </a:prstGeom>
          </p:spPr>
        </p:pic>
        <p:sp>
          <p:nvSpPr>
            <p:cNvPr id="97" name="object 96"/>
            <p:cNvSpPr/>
            <p:nvPr/>
          </p:nvSpPr>
          <p:spPr>
            <a:xfrm>
              <a:off x="4491799" y="3374575"/>
              <a:ext cx="109220" cy="137795"/>
            </a:xfrm>
            <a:custGeom>
              <a:avLst/>
              <a:gdLst/>
              <a:ahLst/>
              <a:cxnLst/>
              <a:rect l="l" t="t" r="r" b="b"/>
              <a:pathLst>
                <a:path w="109220" h="137795">
                  <a:moveTo>
                    <a:pt x="108899" y="137399"/>
                  </a:moveTo>
                  <a:lnTo>
                    <a:pt x="0" y="137399"/>
                  </a:lnTo>
                  <a:lnTo>
                    <a:pt x="0" y="0"/>
                  </a:lnTo>
                  <a:lnTo>
                    <a:pt x="108899" y="0"/>
                  </a:lnTo>
                  <a:lnTo>
                    <a:pt x="108899" y="137399"/>
                  </a:lnTo>
                  <a:close/>
                </a:path>
              </a:pathLst>
            </a:custGeom>
            <a:solidFill>
              <a:srgbClr val="FFFFFF"/>
            </a:solidFill>
          </p:spPr>
          <p:txBody>
            <a:bodyPr wrap="square" lIns="0" tIns="0" rIns="0" bIns="0" rtlCol="0"/>
            <a:lstStyle/>
            <a:p>
              <a:endParaRPr/>
            </a:p>
          </p:txBody>
        </p:sp>
      </p:grpSp>
      <p:sp>
        <p:nvSpPr>
          <p:cNvPr id="98" name="object 97"/>
          <p:cNvSpPr txBox="1"/>
          <p:nvPr/>
        </p:nvSpPr>
        <p:spPr>
          <a:xfrm>
            <a:off x="5781475" y="4027319"/>
            <a:ext cx="116839" cy="238760"/>
          </a:xfrm>
          <a:prstGeom prst="rect">
            <a:avLst/>
          </a:prstGeom>
        </p:spPr>
        <p:txBody>
          <a:bodyPr vert="horz" wrap="square" lIns="0" tIns="12700" rIns="0" bIns="0" rtlCol="0">
            <a:spAutoFit/>
          </a:bodyPr>
          <a:lstStyle/>
          <a:p>
            <a:pPr marL="12700">
              <a:lnSpc>
                <a:spcPct val="100000"/>
              </a:lnSpc>
              <a:spcBef>
                <a:spcPts val="100"/>
              </a:spcBef>
            </a:pPr>
            <a:r>
              <a:rPr sz="1400" i="1" spc="15" dirty="0">
                <a:latin typeface="Arial" panose="020B0604020202090204"/>
                <a:cs typeface="Arial" panose="020B0604020202090204"/>
              </a:rPr>
              <a:t>z</a:t>
            </a:r>
            <a:endParaRPr sz="1400">
              <a:latin typeface="Arial" panose="020B0604020202090204"/>
              <a:cs typeface="Arial" panose="020B0604020202090204"/>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20" dirty="0"/>
              <a:t> </a:t>
            </a:r>
            <a:r>
              <a:rPr lang="en-US" dirty="0"/>
              <a:t>Matrices</a:t>
            </a:r>
            <a:r>
              <a:rPr lang="en-US" spc="-20" dirty="0"/>
              <a:t> </a:t>
            </a:r>
            <a:r>
              <a:rPr lang="en-US" dirty="0"/>
              <a:t>(or</a:t>
            </a:r>
            <a:r>
              <a:rPr lang="en-US" spc="-60" dirty="0"/>
              <a:t> </a:t>
            </a:r>
            <a:r>
              <a:rPr lang="en-US" spc="-25" dirty="0"/>
              <a:t>Tensors)</a:t>
            </a:r>
            <a:endParaRPr lang="en-US" dirty="0"/>
          </a:p>
        </p:txBody>
      </p:sp>
      <p:grpSp>
        <p:nvGrpSpPr>
          <p:cNvPr id="25" name="Group 24"/>
          <p:cNvGrpSpPr/>
          <p:nvPr/>
        </p:nvGrpSpPr>
        <p:grpSpPr>
          <a:xfrm>
            <a:off x="1548837" y="1447800"/>
            <a:ext cx="9094326" cy="3784063"/>
            <a:chOff x="1726074" y="1295400"/>
            <a:chExt cx="9094326" cy="3784063"/>
          </a:xfrm>
        </p:grpSpPr>
        <p:grpSp>
          <p:nvGrpSpPr>
            <p:cNvPr id="3" name="object 2"/>
            <p:cNvGrpSpPr/>
            <p:nvPr/>
          </p:nvGrpSpPr>
          <p:grpSpPr>
            <a:xfrm>
              <a:off x="2987601" y="2075278"/>
              <a:ext cx="6592570" cy="3004185"/>
              <a:chOff x="1168976" y="842802"/>
              <a:chExt cx="6592570" cy="300418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sp>
            <p:nvSpPr>
              <p:cNvPr id="6" name="object 5"/>
              <p:cNvSpPr/>
              <p:nvPr/>
            </p:nvSpPr>
            <p:spPr>
              <a:xfrm>
                <a:off x="1599424" y="1195450"/>
                <a:ext cx="1622425" cy="484505"/>
              </a:xfrm>
              <a:custGeom>
                <a:avLst/>
                <a:gdLst/>
                <a:ahLst/>
                <a:cxnLst/>
                <a:rect l="l" t="t" r="r" b="b"/>
                <a:pathLst>
                  <a:path w="1622425" h="484505">
                    <a:moveTo>
                      <a:pt x="0" y="0"/>
                    </a:moveTo>
                    <a:lnTo>
                      <a:pt x="1622080" y="484488"/>
                    </a:lnTo>
                  </a:path>
                </a:pathLst>
              </a:custGeom>
              <a:ln w="19049">
                <a:solidFill>
                  <a:srgbClr val="37761C"/>
                </a:solidFill>
              </a:ln>
            </p:spPr>
            <p:txBody>
              <a:bodyPr wrap="square" lIns="0" tIns="0" rIns="0" bIns="0" rtlCol="0"/>
              <a:lstStyle/>
              <a:p>
                <a:endParaRPr/>
              </a:p>
            </p:txBody>
          </p:sp>
          <p:pic>
            <p:nvPicPr>
              <p:cNvPr id="7" name="object 6"/>
              <p:cNvPicPr/>
              <p:nvPr/>
            </p:nvPicPr>
            <p:blipFill>
              <a:blip r:embed="rId2" cstate="print"/>
              <a:stretch>
                <a:fillRect/>
              </a:stretch>
            </p:blipFill>
            <p:spPr>
              <a:xfrm>
                <a:off x="3202975" y="1640264"/>
                <a:ext cx="110889" cy="79348"/>
              </a:xfrm>
              <a:prstGeom prst="rect">
                <a:avLst/>
              </a:prstGeom>
            </p:spPr>
          </p:pic>
          <p:sp>
            <p:nvSpPr>
              <p:cNvPr id="8" name="object 7"/>
              <p:cNvSpPr/>
              <p:nvPr/>
            </p:nvSpPr>
            <p:spPr>
              <a:xfrm>
                <a:off x="6259699" y="2347600"/>
                <a:ext cx="1405890" cy="0"/>
              </a:xfrm>
              <a:custGeom>
                <a:avLst/>
                <a:gdLst/>
                <a:ahLst/>
                <a:cxnLst/>
                <a:rect l="l" t="t" r="r" b="b"/>
                <a:pathLst>
                  <a:path w="1405890">
                    <a:moveTo>
                      <a:pt x="0" y="0"/>
                    </a:moveTo>
                    <a:lnTo>
                      <a:pt x="1405799" y="0"/>
                    </a:lnTo>
                  </a:path>
                </a:pathLst>
              </a:custGeom>
              <a:ln w="19049">
                <a:solidFill>
                  <a:srgbClr val="37761C"/>
                </a:solidFill>
              </a:ln>
            </p:spPr>
            <p:txBody>
              <a:bodyPr wrap="square" lIns="0" tIns="0" rIns="0" bIns="0" rtlCol="0"/>
              <a:lstStyle/>
              <a:p>
                <a:endParaRPr/>
              </a:p>
            </p:txBody>
          </p:sp>
          <p:pic>
            <p:nvPicPr>
              <p:cNvPr id="9" name="object 8"/>
              <p:cNvPicPr/>
              <p:nvPr/>
            </p:nvPicPr>
            <p:blipFill>
              <a:blip r:embed="rId3" cstate="print"/>
              <a:stretch>
                <a:fillRect/>
              </a:stretch>
            </p:blipFill>
            <p:spPr>
              <a:xfrm>
                <a:off x="7655974" y="2306609"/>
                <a:ext cx="105500" cy="81980"/>
              </a:xfrm>
              <a:prstGeom prst="rect">
                <a:avLst/>
              </a:prstGeom>
            </p:spPr>
          </p:pic>
          <p:pic>
            <p:nvPicPr>
              <p:cNvPr id="10" name="object 9"/>
              <p:cNvPicPr/>
              <p:nvPr/>
            </p:nvPicPr>
            <p:blipFill>
              <a:blip r:embed="rId4" cstate="print"/>
              <a:stretch>
                <a:fillRect/>
              </a:stretch>
            </p:blipFill>
            <p:spPr>
              <a:xfrm>
                <a:off x="1398708" y="861852"/>
                <a:ext cx="304799" cy="304799"/>
              </a:xfrm>
              <a:prstGeom prst="rect">
                <a:avLst/>
              </a:prstGeom>
            </p:spPr>
          </p:pic>
          <p:sp>
            <p:nvSpPr>
              <p:cNvPr id="11" name="object 10"/>
              <p:cNvSpPr/>
              <p:nvPr/>
            </p:nvSpPr>
            <p:spPr>
              <a:xfrm>
                <a:off x="1389182" y="852327"/>
                <a:ext cx="1668780" cy="2319655"/>
              </a:xfrm>
              <a:custGeom>
                <a:avLst/>
                <a:gdLst/>
                <a:ahLst/>
                <a:cxnLst/>
                <a:rect l="l" t="t" r="r" b="b"/>
                <a:pathLst>
                  <a:path w="1668780" h="2319655">
                    <a:moveTo>
                      <a:pt x="0" y="0"/>
                    </a:moveTo>
                    <a:lnTo>
                      <a:pt x="371474" y="0"/>
                    </a:lnTo>
                    <a:lnTo>
                      <a:pt x="371474" y="323849"/>
                    </a:lnTo>
                    <a:lnTo>
                      <a:pt x="0" y="323849"/>
                    </a:lnTo>
                    <a:lnTo>
                      <a:pt x="0" y="0"/>
                    </a:lnTo>
                    <a:close/>
                  </a:path>
                  <a:path w="1668780" h="2319655">
                    <a:moveTo>
                      <a:pt x="134816" y="2319047"/>
                    </a:moveTo>
                    <a:lnTo>
                      <a:pt x="1668171" y="1939136"/>
                    </a:lnTo>
                  </a:path>
                </a:pathLst>
              </a:custGeom>
              <a:ln w="19049">
                <a:solidFill>
                  <a:srgbClr val="37761C"/>
                </a:solidFill>
              </a:ln>
            </p:spPr>
            <p:txBody>
              <a:bodyPr wrap="square" lIns="0" tIns="0" rIns="0" bIns="0" rtlCol="0"/>
              <a:lstStyle/>
              <a:p>
                <a:endParaRPr/>
              </a:p>
            </p:txBody>
          </p:sp>
          <p:pic>
            <p:nvPicPr>
              <p:cNvPr id="12" name="object 11"/>
              <p:cNvPicPr/>
              <p:nvPr/>
            </p:nvPicPr>
            <p:blipFill>
              <a:blip r:embed="rId5" cstate="print"/>
              <a:stretch>
                <a:fillRect/>
              </a:stretch>
            </p:blipFill>
            <p:spPr>
              <a:xfrm>
                <a:off x="3040262" y="2751396"/>
                <a:ext cx="110530" cy="80134"/>
              </a:xfrm>
              <a:prstGeom prst="rect">
                <a:avLst/>
              </a:prstGeom>
            </p:spPr>
          </p:pic>
          <p:pic>
            <p:nvPicPr>
              <p:cNvPr id="13" name="object 12"/>
              <p:cNvPicPr/>
              <p:nvPr/>
            </p:nvPicPr>
            <p:blipFill>
              <a:blip r:embed="rId6" cstate="print"/>
              <a:stretch>
                <a:fillRect/>
              </a:stretch>
            </p:blipFill>
            <p:spPr>
              <a:xfrm>
                <a:off x="1188027" y="2934327"/>
                <a:ext cx="295274" cy="361949"/>
              </a:xfrm>
              <a:prstGeom prst="rect">
                <a:avLst/>
              </a:prstGeom>
            </p:spPr>
          </p:pic>
          <p:sp>
            <p:nvSpPr>
              <p:cNvPr id="14" name="object 13"/>
              <p:cNvSpPr/>
              <p:nvPr/>
            </p:nvSpPr>
            <p:spPr>
              <a:xfrm>
                <a:off x="1178501" y="2924802"/>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pic>
            <p:nvPicPr>
              <p:cNvPr id="15" name="object 14"/>
              <p:cNvPicPr/>
              <p:nvPr/>
            </p:nvPicPr>
            <p:blipFill>
              <a:blip r:embed="rId7" cstate="print"/>
              <a:stretch>
                <a:fillRect/>
              </a:stretch>
            </p:blipFill>
            <p:spPr>
              <a:xfrm>
                <a:off x="7257763" y="1819488"/>
                <a:ext cx="304799" cy="304799"/>
              </a:xfrm>
              <a:prstGeom prst="rect">
                <a:avLst/>
              </a:prstGeom>
            </p:spPr>
          </p:pic>
          <p:sp>
            <p:nvSpPr>
              <p:cNvPr id="16" name="object 15"/>
              <p:cNvSpPr/>
              <p:nvPr/>
            </p:nvSpPr>
            <p:spPr>
              <a:xfrm>
                <a:off x="7248238" y="1809963"/>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grpSp>
        <p:sp>
          <p:nvSpPr>
            <p:cNvPr id="17" name="object 16"/>
            <p:cNvSpPr txBox="1"/>
            <p:nvPr/>
          </p:nvSpPr>
          <p:spPr>
            <a:xfrm>
              <a:off x="6146553" y="3177232"/>
              <a:ext cx="941069" cy="1779905"/>
            </a:xfrm>
            <a:prstGeom prst="rect">
              <a:avLst/>
            </a:prstGeom>
          </p:spPr>
          <p:txBody>
            <a:bodyPr vert="horz" wrap="square" lIns="0" tIns="12700" rIns="0" bIns="0" rtlCol="0">
              <a:spAutoFit/>
            </a:bodyPr>
            <a:lstStyle/>
            <a:p>
              <a:pPr marR="47625" algn="ctr">
                <a:lnSpc>
                  <a:spcPct val="100000"/>
                </a:lnSpc>
                <a:spcBef>
                  <a:spcPts val="100"/>
                </a:spcBef>
              </a:pPr>
              <a:r>
                <a:rPr sz="4800" dirty="0">
                  <a:latin typeface="Arial" panose="020B0604020202090204"/>
                  <a:cs typeface="Arial" panose="020B0604020202090204"/>
                </a:rPr>
                <a:t>f</a:t>
              </a:r>
              <a:endParaRPr sz="4800">
                <a:latin typeface="Arial" panose="020B0604020202090204"/>
                <a:cs typeface="Arial" panose="020B0604020202090204"/>
              </a:endParaRPr>
            </a:p>
            <a:p>
              <a:pPr marL="12700" marR="5080" algn="ctr">
                <a:lnSpc>
                  <a:spcPct val="100000"/>
                </a:lnSpc>
                <a:spcBef>
                  <a:spcPts val="3735"/>
                </a:spcBef>
              </a:pPr>
              <a:r>
                <a:rPr sz="1800" spc="-10" dirty="0">
                  <a:solidFill>
                    <a:srgbClr val="0000FF"/>
                  </a:solidFill>
                  <a:latin typeface="Arial" panose="020B0604020202090204"/>
                  <a:cs typeface="Arial" panose="020B0604020202090204"/>
                </a:rPr>
                <a:t>Jacobian matrices</a:t>
              </a:r>
              <a:endParaRPr sz="1800">
                <a:latin typeface="Arial" panose="020B0604020202090204"/>
                <a:cs typeface="Arial" panose="020B0604020202090204"/>
              </a:endParaRPr>
            </a:p>
          </p:txBody>
        </p:sp>
        <p:sp>
          <p:nvSpPr>
            <p:cNvPr id="19" name="object 18"/>
            <p:cNvSpPr txBox="1"/>
            <p:nvPr/>
          </p:nvSpPr>
          <p:spPr>
            <a:xfrm>
              <a:off x="1862878" y="2037074"/>
              <a:ext cx="1120337"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20" name="object 19"/>
            <p:cNvSpPr txBox="1"/>
            <p:nvPr/>
          </p:nvSpPr>
          <p:spPr>
            <a:xfrm>
              <a:off x="8458200" y="12954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sp>
          <p:nvSpPr>
            <p:cNvPr id="21" name="object 20"/>
            <p:cNvSpPr txBox="1"/>
            <p:nvPr/>
          </p:nvSpPr>
          <p:spPr>
            <a:xfrm>
              <a:off x="3348490" y="3600323"/>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90204"/>
                  <a:cs typeface="Arial" panose="020B0604020202090204"/>
                </a:rPr>
                <a:t>Matrix-vector multiply</a:t>
              </a:r>
              <a:endParaRPr sz="1600">
                <a:latin typeface="Arial" panose="020B0604020202090204"/>
                <a:cs typeface="Arial" panose="020B0604020202090204"/>
              </a:endParaRPr>
            </a:p>
          </p:txBody>
        </p:sp>
        <p:sp>
          <p:nvSpPr>
            <p:cNvPr id="22" name="object 21"/>
            <p:cNvSpPr txBox="1"/>
            <p:nvPr/>
          </p:nvSpPr>
          <p:spPr>
            <a:xfrm>
              <a:off x="1726074" y="4125218"/>
              <a:ext cx="1120337"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23" name="object 22"/>
            <p:cNvSpPr txBox="1"/>
            <p:nvPr/>
          </p:nvSpPr>
          <p:spPr>
            <a:xfrm>
              <a:off x="9616850" y="2979062"/>
              <a:ext cx="1203550"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24" name="object 23"/>
            <p:cNvSpPr txBox="1"/>
            <p:nvPr/>
          </p:nvSpPr>
          <p:spPr>
            <a:xfrm>
              <a:off x="8426524" y="1955986"/>
              <a:ext cx="215900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00FF"/>
                  </a:solidFill>
                  <a:latin typeface="Arial" panose="020B0604020202090204"/>
                  <a:cs typeface="Arial" panose="020B0604020202090204"/>
                </a:rPr>
                <a:t>dL/dx</a:t>
              </a:r>
              <a:r>
                <a:rPr sz="1800" spc="-3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always</a:t>
              </a:r>
              <a:r>
                <a:rPr sz="1800" spc="-2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has</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the </a:t>
              </a:r>
              <a:r>
                <a:rPr sz="1800" dirty="0">
                  <a:solidFill>
                    <a:srgbClr val="0000FF"/>
                  </a:solidFill>
                  <a:latin typeface="Arial" panose="020B0604020202090204"/>
                  <a:cs typeface="Arial" panose="020B0604020202090204"/>
                </a:rPr>
                <a:t>same</a:t>
              </a:r>
              <a:r>
                <a:rPr sz="1800" spc="-1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shape</a:t>
              </a:r>
              <a:r>
                <a:rPr sz="1800" spc="-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as</a:t>
              </a:r>
              <a:r>
                <a:rPr sz="1800" spc="-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x!</a:t>
              </a:r>
              <a:endParaRPr sz="1800">
                <a:latin typeface="Arial" panose="020B0604020202090204"/>
                <a:cs typeface="Arial" panose="020B0604020202090204"/>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20" dirty="0"/>
              <a:t> </a:t>
            </a:r>
            <a:r>
              <a:rPr lang="en-US" dirty="0"/>
              <a:t>Matrices</a:t>
            </a:r>
            <a:r>
              <a:rPr lang="en-US" spc="-20" dirty="0"/>
              <a:t> </a:t>
            </a:r>
            <a:r>
              <a:rPr lang="en-US" dirty="0"/>
              <a:t>(or</a:t>
            </a:r>
            <a:r>
              <a:rPr lang="en-US" spc="-60" dirty="0"/>
              <a:t> </a:t>
            </a:r>
            <a:r>
              <a:rPr lang="en-US" spc="-25" dirty="0"/>
              <a:t>Tensors)</a:t>
            </a:r>
            <a:endParaRPr lang="en-US" dirty="0"/>
          </a:p>
        </p:txBody>
      </p:sp>
      <p:grpSp>
        <p:nvGrpSpPr>
          <p:cNvPr id="43" name="Group 42"/>
          <p:cNvGrpSpPr/>
          <p:nvPr/>
        </p:nvGrpSpPr>
        <p:grpSpPr>
          <a:xfrm>
            <a:off x="1493255" y="1447800"/>
            <a:ext cx="9205489" cy="4314041"/>
            <a:chOff x="1143000" y="1295400"/>
            <a:chExt cx="9205489" cy="4314041"/>
          </a:xfrm>
        </p:grpSpPr>
        <p:grpSp>
          <p:nvGrpSpPr>
            <p:cNvPr id="3" name="object 2"/>
            <p:cNvGrpSpPr/>
            <p:nvPr/>
          </p:nvGrpSpPr>
          <p:grpSpPr>
            <a:xfrm>
              <a:off x="2454201" y="2075278"/>
              <a:ext cx="6592570" cy="3004185"/>
              <a:chOff x="1168976" y="842802"/>
              <a:chExt cx="6592570" cy="3004185"/>
            </a:xfrm>
          </p:grpSpPr>
          <p:pic>
            <p:nvPicPr>
              <p:cNvPr id="4" name="object 3"/>
              <p:cNvPicPr/>
              <p:nvPr/>
            </p:nvPicPr>
            <p:blipFill>
              <a:blip r:embed="rId2" cstate="print"/>
              <a:stretch>
                <a:fillRect/>
              </a:stretch>
            </p:blipFill>
            <p:spPr>
              <a:xfrm>
                <a:off x="1592277" y="1421777"/>
                <a:ext cx="1636398" cy="1006571"/>
              </a:xfrm>
              <a:prstGeom prst="rect">
                <a:avLst/>
              </a:prstGeom>
            </p:spPr>
          </p:pic>
          <p:sp>
            <p:nvSpPr>
              <p:cNvPr id="5" name="object 4"/>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6" name="object 5"/>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sp>
            <p:nvSpPr>
              <p:cNvPr id="7" name="object 6"/>
              <p:cNvSpPr/>
              <p:nvPr/>
            </p:nvSpPr>
            <p:spPr>
              <a:xfrm>
                <a:off x="1524000" y="2791463"/>
                <a:ext cx="1533525" cy="380365"/>
              </a:xfrm>
              <a:custGeom>
                <a:avLst/>
                <a:gdLst/>
                <a:ahLst/>
                <a:cxnLst/>
                <a:rect l="l" t="t" r="r" b="b"/>
                <a:pathLst>
                  <a:path w="1533525" h="380364">
                    <a:moveTo>
                      <a:pt x="0" y="379911"/>
                    </a:moveTo>
                    <a:lnTo>
                      <a:pt x="1533354" y="0"/>
                    </a:lnTo>
                  </a:path>
                </a:pathLst>
              </a:custGeom>
              <a:ln w="19049">
                <a:solidFill>
                  <a:srgbClr val="37761C"/>
                </a:solidFill>
              </a:ln>
            </p:spPr>
            <p:txBody>
              <a:bodyPr wrap="square" lIns="0" tIns="0" rIns="0" bIns="0" rtlCol="0"/>
              <a:lstStyle/>
              <a:p>
                <a:endParaRPr/>
              </a:p>
            </p:txBody>
          </p:sp>
          <p:pic>
            <p:nvPicPr>
              <p:cNvPr id="8" name="object 7"/>
              <p:cNvPicPr/>
              <p:nvPr/>
            </p:nvPicPr>
            <p:blipFill>
              <a:blip r:embed="rId3" cstate="print"/>
              <a:stretch>
                <a:fillRect/>
              </a:stretch>
            </p:blipFill>
            <p:spPr>
              <a:xfrm>
                <a:off x="3040262" y="2751396"/>
                <a:ext cx="110530" cy="80134"/>
              </a:xfrm>
              <a:prstGeom prst="rect">
                <a:avLst/>
              </a:prstGeom>
            </p:spPr>
          </p:pic>
          <p:sp>
            <p:nvSpPr>
              <p:cNvPr id="9" name="object 8"/>
              <p:cNvSpPr/>
              <p:nvPr/>
            </p:nvSpPr>
            <p:spPr>
              <a:xfrm>
                <a:off x="1599424" y="1195450"/>
                <a:ext cx="1622425" cy="484505"/>
              </a:xfrm>
              <a:custGeom>
                <a:avLst/>
                <a:gdLst/>
                <a:ahLst/>
                <a:cxnLst/>
                <a:rect l="l" t="t" r="r" b="b"/>
                <a:pathLst>
                  <a:path w="1622425" h="484505">
                    <a:moveTo>
                      <a:pt x="0" y="0"/>
                    </a:moveTo>
                    <a:lnTo>
                      <a:pt x="1622080" y="484488"/>
                    </a:lnTo>
                  </a:path>
                </a:pathLst>
              </a:custGeom>
              <a:ln w="19049">
                <a:solidFill>
                  <a:srgbClr val="37761C"/>
                </a:solidFill>
              </a:ln>
            </p:spPr>
            <p:txBody>
              <a:bodyPr wrap="square" lIns="0" tIns="0" rIns="0" bIns="0" rtlCol="0"/>
              <a:lstStyle/>
              <a:p>
                <a:endParaRPr/>
              </a:p>
            </p:txBody>
          </p:sp>
          <p:pic>
            <p:nvPicPr>
              <p:cNvPr id="10" name="object 9"/>
              <p:cNvPicPr/>
              <p:nvPr/>
            </p:nvPicPr>
            <p:blipFill>
              <a:blip r:embed="rId4" cstate="print"/>
              <a:stretch>
                <a:fillRect/>
              </a:stretch>
            </p:blipFill>
            <p:spPr>
              <a:xfrm>
                <a:off x="3202975" y="1640264"/>
                <a:ext cx="110889" cy="79348"/>
              </a:xfrm>
              <a:prstGeom prst="rect">
                <a:avLst/>
              </a:prstGeom>
            </p:spPr>
          </p:pic>
          <p:sp>
            <p:nvSpPr>
              <p:cNvPr id="11" name="object 10"/>
              <p:cNvSpPr/>
              <p:nvPr/>
            </p:nvSpPr>
            <p:spPr>
              <a:xfrm>
                <a:off x="6259699" y="2347600"/>
                <a:ext cx="1405890" cy="0"/>
              </a:xfrm>
              <a:custGeom>
                <a:avLst/>
                <a:gdLst/>
                <a:ahLst/>
                <a:cxnLst/>
                <a:rect l="l" t="t" r="r" b="b"/>
                <a:pathLst>
                  <a:path w="1405890">
                    <a:moveTo>
                      <a:pt x="0" y="0"/>
                    </a:moveTo>
                    <a:lnTo>
                      <a:pt x="1405799" y="0"/>
                    </a:lnTo>
                  </a:path>
                </a:pathLst>
              </a:custGeom>
              <a:ln w="19049">
                <a:solidFill>
                  <a:srgbClr val="37761C"/>
                </a:solidFill>
              </a:ln>
            </p:spPr>
            <p:txBody>
              <a:bodyPr wrap="square" lIns="0" tIns="0" rIns="0" bIns="0" rtlCol="0"/>
              <a:lstStyle/>
              <a:p>
                <a:endParaRPr/>
              </a:p>
            </p:txBody>
          </p:sp>
          <p:pic>
            <p:nvPicPr>
              <p:cNvPr id="12" name="object 11"/>
              <p:cNvPicPr/>
              <p:nvPr/>
            </p:nvPicPr>
            <p:blipFill>
              <a:blip r:embed="rId5" cstate="print"/>
              <a:stretch>
                <a:fillRect/>
              </a:stretch>
            </p:blipFill>
            <p:spPr>
              <a:xfrm>
                <a:off x="7655974" y="2306609"/>
                <a:ext cx="105500" cy="81980"/>
              </a:xfrm>
              <a:prstGeom prst="rect">
                <a:avLst/>
              </a:prstGeom>
            </p:spPr>
          </p:pic>
          <p:pic>
            <p:nvPicPr>
              <p:cNvPr id="13" name="object 12"/>
              <p:cNvPicPr/>
              <p:nvPr/>
            </p:nvPicPr>
            <p:blipFill>
              <a:blip r:embed="rId6" cstate="print"/>
              <a:stretch>
                <a:fillRect/>
              </a:stretch>
            </p:blipFill>
            <p:spPr>
              <a:xfrm>
                <a:off x="1398708" y="861852"/>
                <a:ext cx="304799" cy="304799"/>
              </a:xfrm>
              <a:prstGeom prst="rect">
                <a:avLst/>
              </a:prstGeom>
            </p:spPr>
          </p:pic>
          <p:sp>
            <p:nvSpPr>
              <p:cNvPr id="14" name="object 13"/>
              <p:cNvSpPr/>
              <p:nvPr/>
            </p:nvSpPr>
            <p:spPr>
              <a:xfrm>
                <a:off x="1389182" y="852327"/>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pic>
            <p:nvPicPr>
              <p:cNvPr id="15" name="object 14"/>
              <p:cNvPicPr/>
              <p:nvPr/>
            </p:nvPicPr>
            <p:blipFill>
              <a:blip r:embed="rId7" cstate="print"/>
              <a:stretch>
                <a:fillRect/>
              </a:stretch>
            </p:blipFill>
            <p:spPr>
              <a:xfrm>
                <a:off x="1188027" y="2934327"/>
                <a:ext cx="295274" cy="361949"/>
              </a:xfrm>
              <a:prstGeom prst="rect">
                <a:avLst/>
              </a:prstGeom>
            </p:spPr>
          </p:pic>
          <p:sp>
            <p:nvSpPr>
              <p:cNvPr id="16" name="object 15"/>
              <p:cNvSpPr/>
              <p:nvPr/>
            </p:nvSpPr>
            <p:spPr>
              <a:xfrm>
                <a:off x="1178501" y="2924802"/>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pic>
            <p:nvPicPr>
              <p:cNvPr id="17" name="object 16"/>
              <p:cNvPicPr/>
              <p:nvPr/>
            </p:nvPicPr>
            <p:blipFill>
              <a:blip r:embed="rId8" cstate="print"/>
              <a:stretch>
                <a:fillRect/>
              </a:stretch>
            </p:blipFill>
            <p:spPr>
              <a:xfrm>
                <a:off x="7257763" y="1819488"/>
                <a:ext cx="304799" cy="304799"/>
              </a:xfrm>
              <a:prstGeom prst="rect">
                <a:avLst/>
              </a:prstGeom>
            </p:spPr>
          </p:pic>
          <p:sp>
            <p:nvSpPr>
              <p:cNvPr id="18" name="object 17"/>
              <p:cNvSpPr/>
              <p:nvPr/>
            </p:nvSpPr>
            <p:spPr>
              <a:xfrm>
                <a:off x="7248238" y="1809963"/>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sp>
            <p:nvSpPr>
              <p:cNvPr id="19" name="object 18"/>
              <p:cNvSpPr/>
              <p:nvPr/>
            </p:nvSpPr>
            <p:spPr>
              <a:xfrm>
                <a:off x="6509175" y="2586025"/>
                <a:ext cx="1234440" cy="0"/>
              </a:xfrm>
              <a:custGeom>
                <a:avLst/>
                <a:gdLst/>
                <a:ahLst/>
                <a:cxnLst/>
                <a:rect l="l" t="t" r="r" b="b"/>
                <a:pathLst>
                  <a:path w="1234440">
                    <a:moveTo>
                      <a:pt x="1234199" y="0"/>
                    </a:moveTo>
                    <a:lnTo>
                      <a:pt x="0" y="0"/>
                    </a:lnTo>
                  </a:path>
                </a:pathLst>
              </a:custGeom>
              <a:ln w="19049">
                <a:solidFill>
                  <a:srgbClr val="FF0000"/>
                </a:solidFill>
              </a:ln>
            </p:spPr>
            <p:txBody>
              <a:bodyPr wrap="square" lIns="0" tIns="0" rIns="0" bIns="0" rtlCol="0"/>
              <a:lstStyle/>
              <a:p>
                <a:endParaRPr/>
              </a:p>
            </p:txBody>
          </p:sp>
          <p:pic>
            <p:nvPicPr>
              <p:cNvPr id="20" name="object 19"/>
              <p:cNvPicPr/>
              <p:nvPr/>
            </p:nvPicPr>
            <p:blipFill>
              <a:blip r:embed="rId9" cstate="print"/>
              <a:stretch>
                <a:fillRect/>
              </a:stretch>
            </p:blipFill>
            <p:spPr>
              <a:xfrm>
                <a:off x="6413199" y="2545034"/>
                <a:ext cx="105500" cy="81980"/>
              </a:xfrm>
              <a:prstGeom prst="rect">
                <a:avLst/>
              </a:prstGeom>
            </p:spPr>
          </p:pic>
          <p:pic>
            <p:nvPicPr>
              <p:cNvPr id="21" name="object 20"/>
              <p:cNvPicPr/>
              <p:nvPr/>
            </p:nvPicPr>
            <p:blipFill>
              <a:blip r:embed="rId10" cstate="print"/>
              <a:stretch>
                <a:fillRect/>
              </a:stretch>
            </p:blipFill>
            <p:spPr>
              <a:xfrm>
                <a:off x="7224363" y="2669538"/>
                <a:ext cx="514349" cy="676274"/>
              </a:xfrm>
              <a:prstGeom prst="rect">
                <a:avLst/>
              </a:prstGeom>
            </p:spPr>
          </p:pic>
          <p:sp>
            <p:nvSpPr>
              <p:cNvPr id="22" name="object 21"/>
              <p:cNvSpPr/>
              <p:nvPr/>
            </p:nvSpPr>
            <p:spPr>
              <a:xfrm>
                <a:off x="7214838" y="266001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grpSp>
        <p:sp>
          <p:nvSpPr>
            <p:cNvPr id="23" name="object 22"/>
            <p:cNvSpPr txBox="1"/>
            <p:nvPr/>
          </p:nvSpPr>
          <p:spPr>
            <a:xfrm>
              <a:off x="1272370" y="3456882"/>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“Downstream</a:t>
              </a:r>
              <a:endParaRPr sz="1800">
                <a:latin typeface="Arial" panose="020B0604020202090204"/>
                <a:cs typeface="Arial" panose="020B0604020202090204"/>
              </a:endParaRPr>
            </a:p>
          </p:txBody>
        </p:sp>
        <p:sp>
          <p:nvSpPr>
            <p:cNvPr id="24" name="object 23"/>
            <p:cNvSpPr txBox="1"/>
            <p:nvPr/>
          </p:nvSpPr>
          <p:spPr>
            <a:xfrm>
              <a:off x="1443708" y="3731202"/>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gradients”</a:t>
              </a:r>
              <a:endParaRPr sz="1800">
                <a:latin typeface="Arial" panose="020B0604020202090204"/>
                <a:cs typeface="Arial" panose="020B0604020202090204"/>
              </a:endParaRPr>
            </a:p>
          </p:txBody>
        </p:sp>
        <p:sp>
          <p:nvSpPr>
            <p:cNvPr id="25" name="object 24"/>
            <p:cNvSpPr txBox="1"/>
            <p:nvPr/>
          </p:nvSpPr>
          <p:spPr>
            <a:xfrm>
              <a:off x="5613153" y="3177232"/>
              <a:ext cx="941069" cy="1779905"/>
            </a:xfrm>
            <a:prstGeom prst="rect">
              <a:avLst/>
            </a:prstGeom>
          </p:spPr>
          <p:txBody>
            <a:bodyPr vert="horz" wrap="square" lIns="0" tIns="12700" rIns="0" bIns="0" rtlCol="0">
              <a:spAutoFit/>
            </a:bodyPr>
            <a:lstStyle/>
            <a:p>
              <a:pPr marR="47625" algn="ctr">
                <a:lnSpc>
                  <a:spcPct val="100000"/>
                </a:lnSpc>
                <a:spcBef>
                  <a:spcPts val="100"/>
                </a:spcBef>
              </a:pPr>
              <a:r>
                <a:rPr sz="4800" dirty="0">
                  <a:latin typeface="Arial" panose="020B0604020202090204"/>
                  <a:cs typeface="Arial" panose="020B0604020202090204"/>
                </a:rPr>
                <a:t>f</a:t>
              </a:r>
              <a:endParaRPr sz="4800">
                <a:latin typeface="Arial" panose="020B0604020202090204"/>
                <a:cs typeface="Arial" panose="020B0604020202090204"/>
              </a:endParaRPr>
            </a:p>
            <a:p>
              <a:pPr marL="12700" marR="5080" algn="ctr">
                <a:lnSpc>
                  <a:spcPct val="100000"/>
                </a:lnSpc>
                <a:spcBef>
                  <a:spcPts val="3735"/>
                </a:spcBef>
              </a:pPr>
              <a:r>
                <a:rPr sz="1800" spc="-10" dirty="0">
                  <a:solidFill>
                    <a:srgbClr val="0000FF"/>
                  </a:solidFill>
                  <a:latin typeface="Arial" panose="020B0604020202090204"/>
                  <a:cs typeface="Arial" panose="020B0604020202090204"/>
                </a:rPr>
                <a:t>Jacobian matrices</a:t>
              </a:r>
              <a:endParaRPr sz="1800">
                <a:latin typeface="Arial" panose="020B0604020202090204"/>
                <a:cs typeface="Arial" panose="020B0604020202090204"/>
              </a:endParaRPr>
            </a:p>
          </p:txBody>
        </p:sp>
        <p:sp>
          <p:nvSpPr>
            <p:cNvPr id="26" name="object 25"/>
            <p:cNvSpPr txBox="1"/>
            <p:nvPr/>
          </p:nvSpPr>
          <p:spPr>
            <a:xfrm>
              <a:off x="7486349" y="4690597"/>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90204"/>
                  <a:cs typeface="Arial" panose="020B0604020202090204"/>
                </a:rPr>
                <a:t>“Upstream</a:t>
              </a:r>
              <a:r>
                <a:rPr sz="1800" spc="-10" dirty="0">
                  <a:solidFill>
                    <a:srgbClr val="FF0000"/>
                  </a:solidFill>
                  <a:latin typeface="Arial" panose="020B0604020202090204"/>
                  <a:cs typeface="Arial" panose="020B0604020202090204"/>
                </a:rPr>
                <a:t> gradient” </a:t>
              </a:r>
              <a:r>
                <a:rPr sz="1800" dirty="0">
                  <a:solidFill>
                    <a:srgbClr val="0000FF"/>
                  </a:solidFill>
                  <a:latin typeface="Arial" panose="020B0604020202090204"/>
                  <a:cs typeface="Arial" panose="020B0604020202090204"/>
                </a:rPr>
                <a:t>For</a:t>
              </a:r>
              <a:r>
                <a:rPr sz="1800" spc="-3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each</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element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of</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z,</a:t>
              </a:r>
              <a:r>
                <a:rPr sz="1800" spc="-1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how </a:t>
              </a:r>
              <a:r>
                <a:rPr sz="1800" dirty="0">
                  <a:solidFill>
                    <a:srgbClr val="0000FF"/>
                  </a:solidFill>
                  <a:latin typeface="Arial" panose="020B0604020202090204"/>
                  <a:cs typeface="Arial" panose="020B0604020202090204"/>
                </a:rPr>
                <a:t>much</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does</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influence</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L?</a:t>
              </a:r>
              <a:endParaRPr sz="1800">
                <a:latin typeface="Arial" panose="020B0604020202090204"/>
                <a:cs typeface="Arial" panose="020B0604020202090204"/>
              </a:endParaRPr>
            </a:p>
          </p:txBody>
        </p:sp>
        <p:sp>
          <p:nvSpPr>
            <p:cNvPr id="28" name="object 27"/>
            <p:cNvSpPr txBox="1"/>
            <p:nvPr/>
          </p:nvSpPr>
          <p:spPr>
            <a:xfrm>
              <a:off x="7924800" y="12954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sp>
          <p:nvSpPr>
            <p:cNvPr id="29" name="object 28"/>
            <p:cNvSpPr txBox="1"/>
            <p:nvPr/>
          </p:nvSpPr>
          <p:spPr>
            <a:xfrm>
              <a:off x="2815090" y="3600323"/>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90204"/>
                  <a:cs typeface="Arial" panose="020B0604020202090204"/>
                </a:rPr>
                <a:t>Matrix-vector multiply</a:t>
              </a:r>
              <a:endParaRPr sz="1600">
                <a:latin typeface="Arial" panose="020B0604020202090204"/>
                <a:cs typeface="Arial" panose="020B0604020202090204"/>
              </a:endParaRPr>
            </a:p>
          </p:txBody>
        </p:sp>
        <p:sp>
          <p:nvSpPr>
            <p:cNvPr id="30" name="object 29"/>
            <p:cNvSpPr txBox="1"/>
            <p:nvPr/>
          </p:nvSpPr>
          <p:spPr>
            <a:xfrm>
              <a:off x="1339062" y="2037074"/>
              <a:ext cx="1275853" cy="1046480"/>
            </a:xfrm>
            <a:prstGeom prst="rect">
              <a:avLst/>
            </a:prstGeom>
          </p:spPr>
          <p:txBody>
            <a:bodyPr vert="horz" wrap="square" lIns="0" tIns="12700" rIns="0" bIns="0" rtlCol="0">
              <a:spAutoFit/>
            </a:bodyPr>
            <a:lstStyle/>
            <a:p>
              <a:pPr marL="508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a:p>
              <a:pPr marL="202565">
                <a:lnSpc>
                  <a:spcPct val="100000"/>
                </a:lnSpc>
                <a:spcBef>
                  <a:spcPts val="276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31" name="object 30"/>
            <p:cNvSpPr txBox="1"/>
            <p:nvPr/>
          </p:nvSpPr>
          <p:spPr>
            <a:xfrm>
              <a:off x="1143000" y="4125218"/>
              <a:ext cx="1170011"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32" name="object 31"/>
            <p:cNvSpPr txBox="1"/>
            <p:nvPr/>
          </p:nvSpPr>
          <p:spPr>
            <a:xfrm>
              <a:off x="9083450" y="2979062"/>
              <a:ext cx="1183564"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33" name="object 32"/>
            <p:cNvSpPr txBox="1"/>
            <p:nvPr/>
          </p:nvSpPr>
          <p:spPr>
            <a:xfrm>
              <a:off x="9164925" y="4075663"/>
              <a:ext cx="1183564"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34" name="object 33"/>
            <p:cNvSpPr txBox="1"/>
            <p:nvPr/>
          </p:nvSpPr>
          <p:spPr>
            <a:xfrm>
              <a:off x="1676400" y="4887218"/>
              <a:ext cx="1170011"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35" name="object 34"/>
            <p:cNvSpPr txBox="1"/>
            <p:nvPr/>
          </p:nvSpPr>
          <p:spPr>
            <a:xfrm>
              <a:off x="7893124" y="1955986"/>
              <a:ext cx="215900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00FF"/>
                  </a:solidFill>
                  <a:latin typeface="Arial" panose="020B0604020202090204"/>
                  <a:cs typeface="Arial" panose="020B0604020202090204"/>
                </a:rPr>
                <a:t>dL/dx</a:t>
              </a:r>
              <a:r>
                <a:rPr sz="1800" spc="-3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always</a:t>
              </a:r>
              <a:r>
                <a:rPr sz="1800" spc="-2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has</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the </a:t>
              </a:r>
              <a:r>
                <a:rPr sz="1800" dirty="0">
                  <a:solidFill>
                    <a:srgbClr val="0000FF"/>
                  </a:solidFill>
                  <a:latin typeface="Arial" panose="020B0604020202090204"/>
                  <a:cs typeface="Arial" panose="020B0604020202090204"/>
                </a:rPr>
                <a:t>same</a:t>
              </a:r>
              <a:r>
                <a:rPr sz="1800" spc="-1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shape</a:t>
              </a:r>
              <a:r>
                <a:rPr sz="1800" spc="-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as</a:t>
              </a:r>
              <a:r>
                <a:rPr sz="1800" spc="-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x!</a:t>
              </a:r>
              <a:endParaRPr sz="1800">
                <a:latin typeface="Arial" panose="020B0604020202090204"/>
                <a:cs typeface="Arial" panose="020B0604020202090204"/>
              </a:endParaRPr>
            </a:p>
          </p:txBody>
        </p:sp>
        <p:grpSp>
          <p:nvGrpSpPr>
            <p:cNvPr id="36" name="object 35"/>
            <p:cNvGrpSpPr/>
            <p:nvPr/>
          </p:nvGrpSpPr>
          <p:grpSpPr>
            <a:xfrm>
              <a:off x="2706606" y="2523121"/>
              <a:ext cx="1883410" cy="2821940"/>
              <a:chOff x="1421381" y="1290645"/>
              <a:chExt cx="1883410" cy="2821940"/>
            </a:xfrm>
          </p:grpSpPr>
          <p:pic>
            <p:nvPicPr>
              <p:cNvPr id="37" name="object 36"/>
              <p:cNvPicPr/>
              <p:nvPr/>
            </p:nvPicPr>
            <p:blipFill>
              <a:blip r:embed="rId11" cstate="print"/>
              <a:stretch>
                <a:fillRect/>
              </a:stretch>
            </p:blipFill>
            <p:spPr>
              <a:xfrm>
                <a:off x="1770125" y="3078023"/>
                <a:ext cx="1519973" cy="977351"/>
              </a:xfrm>
              <a:prstGeom prst="rect">
                <a:avLst/>
              </a:prstGeom>
            </p:spPr>
          </p:pic>
          <p:sp>
            <p:nvSpPr>
              <p:cNvPr id="38" name="object 37"/>
              <p:cNvSpPr/>
              <p:nvPr/>
            </p:nvSpPr>
            <p:spPr>
              <a:xfrm>
                <a:off x="1706632" y="1330419"/>
                <a:ext cx="1588135" cy="2772410"/>
              </a:xfrm>
              <a:custGeom>
                <a:avLst/>
                <a:gdLst/>
                <a:ahLst/>
                <a:cxnLst/>
                <a:rect l="l" t="t" r="r" b="b"/>
                <a:pathLst>
                  <a:path w="1588135" h="2772410">
                    <a:moveTo>
                      <a:pt x="5467" y="2116208"/>
                    </a:moveTo>
                    <a:lnTo>
                      <a:pt x="489667" y="1986608"/>
                    </a:lnTo>
                    <a:lnTo>
                      <a:pt x="665215" y="2642476"/>
                    </a:lnTo>
                    <a:lnTo>
                      <a:pt x="181015" y="2772076"/>
                    </a:lnTo>
                    <a:lnTo>
                      <a:pt x="5467" y="2116208"/>
                    </a:lnTo>
                    <a:close/>
                  </a:path>
                  <a:path w="1588135" h="2772410">
                    <a:moveTo>
                      <a:pt x="1588117" y="454830"/>
                    </a:moveTo>
                    <a:lnTo>
                      <a:pt x="0" y="0"/>
                    </a:lnTo>
                  </a:path>
                </a:pathLst>
              </a:custGeom>
              <a:ln w="19049">
                <a:solidFill>
                  <a:srgbClr val="FF0000"/>
                </a:solidFill>
              </a:ln>
            </p:spPr>
            <p:txBody>
              <a:bodyPr wrap="square" lIns="0" tIns="0" rIns="0" bIns="0" rtlCol="0"/>
              <a:lstStyle/>
              <a:p>
                <a:endParaRPr/>
              </a:p>
            </p:txBody>
          </p:sp>
          <p:pic>
            <p:nvPicPr>
              <p:cNvPr id="39" name="object 38"/>
              <p:cNvPicPr/>
              <p:nvPr/>
            </p:nvPicPr>
            <p:blipFill>
              <a:blip r:embed="rId12" cstate="print"/>
              <a:stretch>
                <a:fillRect/>
              </a:stretch>
            </p:blipFill>
            <p:spPr>
              <a:xfrm>
                <a:off x="1613997" y="1290645"/>
                <a:ext cx="110822" cy="79548"/>
              </a:xfrm>
              <a:prstGeom prst="rect">
                <a:avLst/>
              </a:prstGeom>
            </p:spPr>
          </p:pic>
          <p:sp>
            <p:nvSpPr>
              <p:cNvPr id="40" name="object 39"/>
              <p:cNvSpPr/>
              <p:nvPr/>
            </p:nvSpPr>
            <p:spPr>
              <a:xfrm>
                <a:off x="1634451" y="2919563"/>
                <a:ext cx="1541780" cy="404495"/>
              </a:xfrm>
              <a:custGeom>
                <a:avLst/>
                <a:gdLst/>
                <a:ahLst/>
                <a:cxnLst/>
                <a:rect l="l" t="t" r="r" b="b"/>
                <a:pathLst>
                  <a:path w="1541780" h="404495">
                    <a:moveTo>
                      <a:pt x="1541238" y="0"/>
                    </a:moveTo>
                    <a:lnTo>
                      <a:pt x="0" y="404204"/>
                    </a:lnTo>
                  </a:path>
                </a:pathLst>
              </a:custGeom>
              <a:ln w="19049">
                <a:solidFill>
                  <a:srgbClr val="FF0000"/>
                </a:solidFill>
              </a:ln>
            </p:spPr>
            <p:txBody>
              <a:bodyPr wrap="square" lIns="0" tIns="0" rIns="0" bIns="0" rtlCol="0"/>
              <a:lstStyle/>
              <a:p>
                <a:endParaRPr/>
              </a:p>
            </p:txBody>
          </p:sp>
          <p:pic>
            <p:nvPicPr>
              <p:cNvPr id="41" name="object 40"/>
              <p:cNvPicPr/>
              <p:nvPr/>
            </p:nvPicPr>
            <p:blipFill>
              <a:blip r:embed="rId13" cstate="print"/>
              <a:stretch>
                <a:fillRect/>
              </a:stretch>
            </p:blipFill>
            <p:spPr>
              <a:xfrm>
                <a:off x="1541303" y="3283807"/>
                <a:ext cx="110654" cy="79922"/>
              </a:xfrm>
              <a:prstGeom prst="rect">
                <a:avLst/>
              </a:prstGeom>
            </p:spPr>
          </p:pic>
          <p:sp>
            <p:nvSpPr>
              <p:cNvPr id="42" name="object 41"/>
              <p:cNvSpPr/>
              <p:nvPr/>
            </p:nvSpPr>
            <p:spPr>
              <a:xfrm>
                <a:off x="1430906" y="1375515"/>
                <a:ext cx="720090" cy="821690"/>
              </a:xfrm>
              <a:custGeom>
                <a:avLst/>
                <a:gdLst/>
                <a:ahLst/>
                <a:cxnLst/>
                <a:rect l="l" t="t" r="r" b="b"/>
                <a:pathLst>
                  <a:path w="720089" h="821689">
                    <a:moveTo>
                      <a:pt x="181613" y="0"/>
                    </a:moveTo>
                    <a:lnTo>
                      <a:pt x="719813" y="144299"/>
                    </a:lnTo>
                    <a:lnTo>
                      <a:pt x="538199" y="821669"/>
                    </a:lnTo>
                    <a:lnTo>
                      <a:pt x="0" y="677369"/>
                    </a:lnTo>
                    <a:lnTo>
                      <a:pt x="181613" y="0"/>
                    </a:lnTo>
                    <a:close/>
                  </a:path>
                </a:pathLst>
              </a:custGeom>
              <a:ln w="19049">
                <a:solidFill>
                  <a:srgbClr val="FF0000"/>
                </a:solidFill>
              </a:ln>
            </p:spPr>
            <p:txBody>
              <a:bodyPr wrap="square" lIns="0" tIns="0" rIns="0" bIns="0" rtlCol="0"/>
              <a:lstStyle/>
              <a:p>
                <a:endParaRPr/>
              </a:p>
            </p:txBody>
          </p:sp>
        </p:gr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20" dirty="0"/>
              <a:t> </a:t>
            </a:r>
            <a:r>
              <a:rPr lang="en-US" dirty="0"/>
              <a:t>Matrices</a:t>
            </a:r>
            <a:r>
              <a:rPr lang="en-US" spc="-20" dirty="0"/>
              <a:t> </a:t>
            </a:r>
            <a:r>
              <a:rPr lang="en-US" dirty="0"/>
              <a:t>(or</a:t>
            </a:r>
            <a:r>
              <a:rPr lang="en-US" spc="-60" dirty="0"/>
              <a:t> </a:t>
            </a:r>
            <a:r>
              <a:rPr lang="en-US" spc="-25" dirty="0"/>
              <a:t>Tensors)</a:t>
            </a:r>
            <a:endParaRPr lang="en-US" dirty="0"/>
          </a:p>
        </p:txBody>
      </p:sp>
      <p:grpSp>
        <p:nvGrpSpPr>
          <p:cNvPr id="46" name="Group 45"/>
          <p:cNvGrpSpPr/>
          <p:nvPr/>
        </p:nvGrpSpPr>
        <p:grpSpPr>
          <a:xfrm>
            <a:off x="1530667" y="1447800"/>
            <a:ext cx="9130665" cy="4363938"/>
            <a:chOff x="1066800" y="1258337"/>
            <a:chExt cx="9130665" cy="4363938"/>
          </a:xfrm>
        </p:grpSpPr>
        <p:grpSp>
          <p:nvGrpSpPr>
            <p:cNvPr id="3" name="object 2"/>
            <p:cNvGrpSpPr/>
            <p:nvPr/>
          </p:nvGrpSpPr>
          <p:grpSpPr>
            <a:xfrm>
              <a:off x="2371952" y="2038215"/>
              <a:ext cx="6592570" cy="3210560"/>
              <a:chOff x="1168976" y="842802"/>
              <a:chExt cx="6592570" cy="3210560"/>
            </a:xfrm>
          </p:grpSpPr>
          <p:pic>
            <p:nvPicPr>
              <p:cNvPr id="4" name="object 3"/>
              <p:cNvPicPr/>
              <p:nvPr/>
            </p:nvPicPr>
            <p:blipFill>
              <a:blip r:embed="rId2" cstate="print"/>
              <a:stretch>
                <a:fillRect/>
              </a:stretch>
            </p:blipFill>
            <p:spPr>
              <a:xfrm>
                <a:off x="1592277" y="1421777"/>
                <a:ext cx="1636398" cy="1006571"/>
              </a:xfrm>
              <a:prstGeom prst="rect">
                <a:avLst/>
              </a:prstGeom>
            </p:spPr>
          </p:pic>
          <p:pic>
            <p:nvPicPr>
              <p:cNvPr id="5" name="object 4"/>
              <p:cNvPicPr/>
              <p:nvPr/>
            </p:nvPicPr>
            <p:blipFill>
              <a:blip r:embed="rId3" cstate="print"/>
              <a:stretch>
                <a:fillRect/>
              </a:stretch>
            </p:blipFill>
            <p:spPr>
              <a:xfrm>
                <a:off x="1865253" y="3080090"/>
                <a:ext cx="1420709" cy="973218"/>
              </a:xfrm>
              <a:prstGeom prst="rect">
                <a:avLst/>
              </a:prstGeom>
            </p:spPr>
          </p:pic>
          <p:sp>
            <p:nvSpPr>
              <p:cNvPr id="6" name="object 5"/>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7" name="object 6"/>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sp>
            <p:nvSpPr>
              <p:cNvPr id="8" name="object 7"/>
              <p:cNvSpPr/>
              <p:nvPr/>
            </p:nvSpPr>
            <p:spPr>
              <a:xfrm>
                <a:off x="1524000" y="2791463"/>
                <a:ext cx="1533525" cy="380365"/>
              </a:xfrm>
              <a:custGeom>
                <a:avLst/>
                <a:gdLst/>
                <a:ahLst/>
                <a:cxnLst/>
                <a:rect l="l" t="t" r="r" b="b"/>
                <a:pathLst>
                  <a:path w="1533525" h="380364">
                    <a:moveTo>
                      <a:pt x="0" y="379911"/>
                    </a:moveTo>
                    <a:lnTo>
                      <a:pt x="1533354" y="0"/>
                    </a:lnTo>
                  </a:path>
                </a:pathLst>
              </a:custGeom>
              <a:ln w="19049">
                <a:solidFill>
                  <a:srgbClr val="37761C"/>
                </a:solidFill>
              </a:ln>
            </p:spPr>
            <p:txBody>
              <a:bodyPr wrap="square" lIns="0" tIns="0" rIns="0" bIns="0" rtlCol="0"/>
              <a:lstStyle/>
              <a:p>
                <a:endParaRPr/>
              </a:p>
            </p:txBody>
          </p:sp>
          <p:pic>
            <p:nvPicPr>
              <p:cNvPr id="9" name="object 8"/>
              <p:cNvPicPr/>
              <p:nvPr/>
            </p:nvPicPr>
            <p:blipFill>
              <a:blip r:embed="rId4" cstate="print"/>
              <a:stretch>
                <a:fillRect/>
              </a:stretch>
            </p:blipFill>
            <p:spPr>
              <a:xfrm>
                <a:off x="3040262" y="2751396"/>
                <a:ext cx="110530" cy="80134"/>
              </a:xfrm>
              <a:prstGeom prst="rect">
                <a:avLst/>
              </a:prstGeom>
            </p:spPr>
          </p:pic>
          <p:sp>
            <p:nvSpPr>
              <p:cNvPr id="10" name="object 9"/>
              <p:cNvSpPr/>
              <p:nvPr/>
            </p:nvSpPr>
            <p:spPr>
              <a:xfrm>
                <a:off x="1599424" y="1195450"/>
                <a:ext cx="1622425" cy="484505"/>
              </a:xfrm>
              <a:custGeom>
                <a:avLst/>
                <a:gdLst/>
                <a:ahLst/>
                <a:cxnLst/>
                <a:rect l="l" t="t" r="r" b="b"/>
                <a:pathLst>
                  <a:path w="1622425" h="484505">
                    <a:moveTo>
                      <a:pt x="0" y="0"/>
                    </a:moveTo>
                    <a:lnTo>
                      <a:pt x="1622080" y="484488"/>
                    </a:lnTo>
                  </a:path>
                </a:pathLst>
              </a:custGeom>
              <a:ln w="19049">
                <a:solidFill>
                  <a:srgbClr val="37761C"/>
                </a:solidFill>
              </a:ln>
            </p:spPr>
            <p:txBody>
              <a:bodyPr wrap="square" lIns="0" tIns="0" rIns="0" bIns="0" rtlCol="0"/>
              <a:lstStyle/>
              <a:p>
                <a:endParaRPr/>
              </a:p>
            </p:txBody>
          </p:sp>
          <p:pic>
            <p:nvPicPr>
              <p:cNvPr id="11" name="object 10"/>
              <p:cNvPicPr/>
              <p:nvPr/>
            </p:nvPicPr>
            <p:blipFill>
              <a:blip r:embed="rId5" cstate="print"/>
              <a:stretch>
                <a:fillRect/>
              </a:stretch>
            </p:blipFill>
            <p:spPr>
              <a:xfrm>
                <a:off x="3202975" y="1640264"/>
                <a:ext cx="110889" cy="79348"/>
              </a:xfrm>
              <a:prstGeom prst="rect">
                <a:avLst/>
              </a:prstGeom>
            </p:spPr>
          </p:pic>
          <p:sp>
            <p:nvSpPr>
              <p:cNvPr id="12" name="object 11"/>
              <p:cNvSpPr/>
              <p:nvPr/>
            </p:nvSpPr>
            <p:spPr>
              <a:xfrm>
                <a:off x="6259699" y="2347600"/>
                <a:ext cx="1405890" cy="0"/>
              </a:xfrm>
              <a:custGeom>
                <a:avLst/>
                <a:gdLst/>
                <a:ahLst/>
                <a:cxnLst/>
                <a:rect l="l" t="t" r="r" b="b"/>
                <a:pathLst>
                  <a:path w="1405890">
                    <a:moveTo>
                      <a:pt x="0" y="0"/>
                    </a:moveTo>
                    <a:lnTo>
                      <a:pt x="1405799" y="0"/>
                    </a:lnTo>
                  </a:path>
                </a:pathLst>
              </a:custGeom>
              <a:ln w="19049">
                <a:solidFill>
                  <a:srgbClr val="37761C"/>
                </a:solidFill>
              </a:ln>
            </p:spPr>
            <p:txBody>
              <a:bodyPr wrap="square" lIns="0" tIns="0" rIns="0" bIns="0" rtlCol="0"/>
              <a:lstStyle/>
              <a:p>
                <a:endParaRPr/>
              </a:p>
            </p:txBody>
          </p:sp>
          <p:pic>
            <p:nvPicPr>
              <p:cNvPr id="13" name="object 12"/>
              <p:cNvPicPr/>
              <p:nvPr/>
            </p:nvPicPr>
            <p:blipFill>
              <a:blip r:embed="rId6" cstate="print"/>
              <a:stretch>
                <a:fillRect/>
              </a:stretch>
            </p:blipFill>
            <p:spPr>
              <a:xfrm>
                <a:off x="7655974" y="2306609"/>
                <a:ext cx="105500" cy="81980"/>
              </a:xfrm>
              <a:prstGeom prst="rect">
                <a:avLst/>
              </a:prstGeom>
            </p:spPr>
          </p:pic>
          <p:pic>
            <p:nvPicPr>
              <p:cNvPr id="14" name="object 13"/>
              <p:cNvPicPr/>
              <p:nvPr/>
            </p:nvPicPr>
            <p:blipFill>
              <a:blip r:embed="rId7" cstate="print"/>
              <a:stretch>
                <a:fillRect/>
              </a:stretch>
            </p:blipFill>
            <p:spPr>
              <a:xfrm>
                <a:off x="1398708" y="861852"/>
                <a:ext cx="304799" cy="304799"/>
              </a:xfrm>
              <a:prstGeom prst="rect">
                <a:avLst/>
              </a:prstGeom>
            </p:spPr>
          </p:pic>
          <p:sp>
            <p:nvSpPr>
              <p:cNvPr id="15" name="object 14"/>
              <p:cNvSpPr/>
              <p:nvPr/>
            </p:nvSpPr>
            <p:spPr>
              <a:xfrm>
                <a:off x="1389182" y="852327"/>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pic>
            <p:nvPicPr>
              <p:cNvPr id="16" name="object 15"/>
              <p:cNvPicPr/>
              <p:nvPr/>
            </p:nvPicPr>
            <p:blipFill>
              <a:blip r:embed="rId8" cstate="print"/>
              <a:stretch>
                <a:fillRect/>
              </a:stretch>
            </p:blipFill>
            <p:spPr>
              <a:xfrm>
                <a:off x="1188027" y="2934327"/>
                <a:ext cx="295274" cy="361949"/>
              </a:xfrm>
              <a:prstGeom prst="rect">
                <a:avLst/>
              </a:prstGeom>
            </p:spPr>
          </p:pic>
          <p:sp>
            <p:nvSpPr>
              <p:cNvPr id="17" name="object 16"/>
              <p:cNvSpPr/>
              <p:nvPr/>
            </p:nvSpPr>
            <p:spPr>
              <a:xfrm>
                <a:off x="1178501" y="2924802"/>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pic>
            <p:nvPicPr>
              <p:cNvPr id="18" name="object 17"/>
              <p:cNvPicPr/>
              <p:nvPr/>
            </p:nvPicPr>
            <p:blipFill>
              <a:blip r:embed="rId9" cstate="print"/>
              <a:stretch>
                <a:fillRect/>
              </a:stretch>
            </p:blipFill>
            <p:spPr>
              <a:xfrm>
                <a:off x="7257763" y="1819488"/>
                <a:ext cx="304799" cy="304799"/>
              </a:xfrm>
              <a:prstGeom prst="rect">
                <a:avLst/>
              </a:prstGeom>
            </p:spPr>
          </p:pic>
          <p:sp>
            <p:nvSpPr>
              <p:cNvPr id="19" name="object 18"/>
              <p:cNvSpPr/>
              <p:nvPr/>
            </p:nvSpPr>
            <p:spPr>
              <a:xfrm>
                <a:off x="7248238" y="1809963"/>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sp>
            <p:nvSpPr>
              <p:cNvPr id="20" name="object 19"/>
              <p:cNvSpPr/>
              <p:nvPr/>
            </p:nvSpPr>
            <p:spPr>
              <a:xfrm>
                <a:off x="6509175" y="2586025"/>
                <a:ext cx="1234440" cy="0"/>
              </a:xfrm>
              <a:custGeom>
                <a:avLst/>
                <a:gdLst/>
                <a:ahLst/>
                <a:cxnLst/>
                <a:rect l="l" t="t" r="r" b="b"/>
                <a:pathLst>
                  <a:path w="1234440">
                    <a:moveTo>
                      <a:pt x="1234199" y="0"/>
                    </a:moveTo>
                    <a:lnTo>
                      <a:pt x="0" y="0"/>
                    </a:lnTo>
                  </a:path>
                </a:pathLst>
              </a:custGeom>
              <a:ln w="19049">
                <a:solidFill>
                  <a:srgbClr val="FF0000"/>
                </a:solidFill>
              </a:ln>
            </p:spPr>
            <p:txBody>
              <a:bodyPr wrap="square" lIns="0" tIns="0" rIns="0" bIns="0" rtlCol="0"/>
              <a:lstStyle/>
              <a:p>
                <a:endParaRPr/>
              </a:p>
            </p:txBody>
          </p:sp>
          <p:pic>
            <p:nvPicPr>
              <p:cNvPr id="21" name="object 20"/>
              <p:cNvPicPr/>
              <p:nvPr/>
            </p:nvPicPr>
            <p:blipFill>
              <a:blip r:embed="rId10" cstate="print"/>
              <a:stretch>
                <a:fillRect/>
              </a:stretch>
            </p:blipFill>
            <p:spPr>
              <a:xfrm>
                <a:off x="6413199" y="2545034"/>
                <a:ext cx="105500" cy="81980"/>
              </a:xfrm>
              <a:prstGeom prst="rect">
                <a:avLst/>
              </a:prstGeom>
            </p:spPr>
          </p:pic>
          <p:pic>
            <p:nvPicPr>
              <p:cNvPr id="22" name="object 21"/>
              <p:cNvPicPr/>
              <p:nvPr/>
            </p:nvPicPr>
            <p:blipFill>
              <a:blip r:embed="rId11" cstate="print"/>
              <a:stretch>
                <a:fillRect/>
              </a:stretch>
            </p:blipFill>
            <p:spPr>
              <a:xfrm>
                <a:off x="7224363" y="2669538"/>
                <a:ext cx="514349" cy="676274"/>
              </a:xfrm>
              <a:prstGeom prst="rect">
                <a:avLst/>
              </a:prstGeom>
            </p:spPr>
          </p:pic>
          <p:sp>
            <p:nvSpPr>
              <p:cNvPr id="23" name="object 22"/>
              <p:cNvSpPr/>
              <p:nvPr/>
            </p:nvSpPr>
            <p:spPr>
              <a:xfrm>
                <a:off x="7214838" y="266001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pic>
            <p:nvPicPr>
              <p:cNvPr id="24" name="object 23"/>
              <p:cNvPicPr/>
              <p:nvPr/>
            </p:nvPicPr>
            <p:blipFill>
              <a:blip r:embed="rId12" cstate="print"/>
              <a:stretch>
                <a:fillRect/>
              </a:stretch>
            </p:blipFill>
            <p:spPr>
              <a:xfrm>
                <a:off x="3486461" y="1642067"/>
                <a:ext cx="409574" cy="538068"/>
              </a:xfrm>
              <a:prstGeom prst="rect">
                <a:avLst/>
              </a:prstGeom>
            </p:spPr>
          </p:pic>
          <p:sp>
            <p:nvSpPr>
              <p:cNvPr id="25" name="object 24"/>
              <p:cNvSpPr/>
              <p:nvPr/>
            </p:nvSpPr>
            <p:spPr>
              <a:xfrm>
                <a:off x="3476935" y="1632542"/>
                <a:ext cx="428625" cy="557530"/>
              </a:xfrm>
              <a:custGeom>
                <a:avLst/>
                <a:gdLst/>
                <a:ahLst/>
                <a:cxnLst/>
                <a:rect l="l" t="t" r="r" b="b"/>
                <a:pathLst>
                  <a:path w="428625" h="557530">
                    <a:moveTo>
                      <a:pt x="0" y="0"/>
                    </a:moveTo>
                    <a:lnTo>
                      <a:pt x="428624" y="0"/>
                    </a:lnTo>
                    <a:lnTo>
                      <a:pt x="428624" y="557118"/>
                    </a:lnTo>
                    <a:lnTo>
                      <a:pt x="0" y="557118"/>
                    </a:lnTo>
                    <a:lnTo>
                      <a:pt x="0" y="0"/>
                    </a:lnTo>
                    <a:close/>
                  </a:path>
                </a:pathLst>
              </a:custGeom>
              <a:ln w="19049">
                <a:solidFill>
                  <a:srgbClr val="FF0000"/>
                </a:solidFill>
              </a:ln>
            </p:spPr>
            <p:txBody>
              <a:bodyPr wrap="square" lIns="0" tIns="0" rIns="0" bIns="0" rtlCol="0"/>
              <a:lstStyle/>
              <a:p>
                <a:endParaRPr/>
              </a:p>
            </p:txBody>
          </p:sp>
          <p:pic>
            <p:nvPicPr>
              <p:cNvPr id="26" name="object 25"/>
              <p:cNvPicPr/>
              <p:nvPr/>
            </p:nvPicPr>
            <p:blipFill>
              <a:blip r:embed="rId13" cstate="print"/>
              <a:stretch>
                <a:fillRect/>
              </a:stretch>
            </p:blipFill>
            <p:spPr>
              <a:xfrm>
                <a:off x="3515023" y="2435549"/>
                <a:ext cx="352424" cy="606498"/>
              </a:xfrm>
              <a:prstGeom prst="rect">
                <a:avLst/>
              </a:prstGeom>
            </p:spPr>
          </p:pic>
          <p:sp>
            <p:nvSpPr>
              <p:cNvPr id="27" name="object 26"/>
              <p:cNvSpPr/>
              <p:nvPr/>
            </p:nvSpPr>
            <p:spPr>
              <a:xfrm>
                <a:off x="3505497" y="2426024"/>
                <a:ext cx="371475" cy="626110"/>
              </a:xfrm>
              <a:custGeom>
                <a:avLst/>
                <a:gdLst/>
                <a:ahLst/>
                <a:cxnLst/>
                <a:rect l="l" t="t" r="r" b="b"/>
                <a:pathLst>
                  <a:path w="371475" h="626110">
                    <a:moveTo>
                      <a:pt x="0" y="0"/>
                    </a:moveTo>
                    <a:lnTo>
                      <a:pt x="371474" y="0"/>
                    </a:lnTo>
                    <a:lnTo>
                      <a:pt x="371474" y="625548"/>
                    </a:lnTo>
                    <a:lnTo>
                      <a:pt x="0" y="625548"/>
                    </a:lnTo>
                    <a:lnTo>
                      <a:pt x="0" y="0"/>
                    </a:lnTo>
                    <a:close/>
                  </a:path>
                </a:pathLst>
              </a:custGeom>
              <a:ln w="19049">
                <a:solidFill>
                  <a:srgbClr val="FF0000"/>
                </a:solidFill>
              </a:ln>
            </p:spPr>
            <p:txBody>
              <a:bodyPr wrap="square" lIns="0" tIns="0" rIns="0" bIns="0" rtlCol="0"/>
              <a:lstStyle/>
              <a:p>
                <a:endParaRPr/>
              </a:p>
            </p:txBody>
          </p:sp>
        </p:grpSp>
        <p:sp>
          <p:nvSpPr>
            <p:cNvPr id="28" name="object 27"/>
            <p:cNvSpPr txBox="1"/>
            <p:nvPr/>
          </p:nvSpPr>
          <p:spPr>
            <a:xfrm>
              <a:off x="5459109" y="2104043"/>
              <a:ext cx="1042035" cy="574040"/>
            </a:xfrm>
            <a:prstGeom prst="rect">
              <a:avLst/>
            </a:prstGeom>
          </p:spPr>
          <p:txBody>
            <a:bodyPr vert="horz" wrap="square" lIns="0" tIns="12700" rIns="0" bIns="0" rtlCol="0">
              <a:spAutoFit/>
            </a:bodyPr>
            <a:lstStyle/>
            <a:p>
              <a:pPr marL="12700" marR="5080" indent="234950">
                <a:lnSpc>
                  <a:spcPct val="100000"/>
                </a:lnSpc>
                <a:spcBef>
                  <a:spcPts val="100"/>
                </a:spcBef>
              </a:pPr>
              <a:r>
                <a:rPr sz="1800" spc="-10" dirty="0">
                  <a:solidFill>
                    <a:srgbClr val="FF0000"/>
                  </a:solidFill>
                  <a:latin typeface="Arial" panose="020B0604020202090204"/>
                  <a:cs typeface="Arial" panose="020B0604020202090204"/>
                </a:rPr>
                <a:t>“local gradients”</a:t>
              </a:r>
              <a:endParaRPr sz="1800">
                <a:latin typeface="Arial" panose="020B0604020202090204"/>
                <a:cs typeface="Arial" panose="020B0604020202090204"/>
              </a:endParaRPr>
            </a:p>
          </p:txBody>
        </p:sp>
        <p:grpSp>
          <p:nvGrpSpPr>
            <p:cNvPr id="29" name="object 28"/>
            <p:cNvGrpSpPr/>
            <p:nvPr/>
          </p:nvGrpSpPr>
          <p:grpSpPr>
            <a:xfrm>
              <a:off x="2624357" y="2486058"/>
              <a:ext cx="1883410" cy="2821940"/>
              <a:chOff x="1421381" y="1290645"/>
              <a:chExt cx="1883410" cy="2821940"/>
            </a:xfrm>
          </p:grpSpPr>
          <p:sp>
            <p:nvSpPr>
              <p:cNvPr id="30" name="object 29"/>
              <p:cNvSpPr/>
              <p:nvPr/>
            </p:nvSpPr>
            <p:spPr>
              <a:xfrm>
                <a:off x="1706632" y="1330419"/>
                <a:ext cx="1588135" cy="2772410"/>
              </a:xfrm>
              <a:custGeom>
                <a:avLst/>
                <a:gdLst/>
                <a:ahLst/>
                <a:cxnLst/>
                <a:rect l="l" t="t" r="r" b="b"/>
                <a:pathLst>
                  <a:path w="1588135" h="2772410">
                    <a:moveTo>
                      <a:pt x="5467" y="2116208"/>
                    </a:moveTo>
                    <a:lnTo>
                      <a:pt x="489667" y="1986608"/>
                    </a:lnTo>
                    <a:lnTo>
                      <a:pt x="665215" y="2642476"/>
                    </a:lnTo>
                    <a:lnTo>
                      <a:pt x="181015" y="2772076"/>
                    </a:lnTo>
                    <a:lnTo>
                      <a:pt x="5467" y="2116208"/>
                    </a:lnTo>
                    <a:close/>
                  </a:path>
                  <a:path w="1588135" h="2772410">
                    <a:moveTo>
                      <a:pt x="1588117" y="454830"/>
                    </a:moveTo>
                    <a:lnTo>
                      <a:pt x="0" y="0"/>
                    </a:lnTo>
                  </a:path>
                </a:pathLst>
              </a:custGeom>
              <a:ln w="19049">
                <a:solidFill>
                  <a:srgbClr val="FF0000"/>
                </a:solidFill>
              </a:ln>
            </p:spPr>
            <p:txBody>
              <a:bodyPr wrap="square" lIns="0" tIns="0" rIns="0" bIns="0" rtlCol="0"/>
              <a:lstStyle/>
              <a:p>
                <a:endParaRPr/>
              </a:p>
            </p:txBody>
          </p:sp>
          <p:pic>
            <p:nvPicPr>
              <p:cNvPr id="31" name="object 30"/>
              <p:cNvPicPr/>
              <p:nvPr/>
            </p:nvPicPr>
            <p:blipFill>
              <a:blip r:embed="rId14" cstate="print"/>
              <a:stretch>
                <a:fillRect/>
              </a:stretch>
            </p:blipFill>
            <p:spPr>
              <a:xfrm>
                <a:off x="1613997" y="1290645"/>
                <a:ext cx="110822" cy="79548"/>
              </a:xfrm>
              <a:prstGeom prst="rect">
                <a:avLst/>
              </a:prstGeom>
            </p:spPr>
          </p:pic>
          <p:sp>
            <p:nvSpPr>
              <p:cNvPr id="32" name="object 31"/>
              <p:cNvSpPr/>
              <p:nvPr/>
            </p:nvSpPr>
            <p:spPr>
              <a:xfrm>
                <a:off x="1634451" y="2919563"/>
                <a:ext cx="1541780" cy="404495"/>
              </a:xfrm>
              <a:custGeom>
                <a:avLst/>
                <a:gdLst/>
                <a:ahLst/>
                <a:cxnLst/>
                <a:rect l="l" t="t" r="r" b="b"/>
                <a:pathLst>
                  <a:path w="1541780" h="404495">
                    <a:moveTo>
                      <a:pt x="1541238" y="0"/>
                    </a:moveTo>
                    <a:lnTo>
                      <a:pt x="0" y="404204"/>
                    </a:lnTo>
                  </a:path>
                </a:pathLst>
              </a:custGeom>
              <a:ln w="19049">
                <a:solidFill>
                  <a:srgbClr val="FF0000"/>
                </a:solidFill>
              </a:ln>
            </p:spPr>
            <p:txBody>
              <a:bodyPr wrap="square" lIns="0" tIns="0" rIns="0" bIns="0" rtlCol="0"/>
              <a:lstStyle/>
              <a:p>
                <a:endParaRPr/>
              </a:p>
            </p:txBody>
          </p:sp>
          <p:pic>
            <p:nvPicPr>
              <p:cNvPr id="33" name="object 32"/>
              <p:cNvPicPr/>
              <p:nvPr/>
            </p:nvPicPr>
            <p:blipFill>
              <a:blip r:embed="rId15" cstate="print"/>
              <a:stretch>
                <a:fillRect/>
              </a:stretch>
            </p:blipFill>
            <p:spPr>
              <a:xfrm>
                <a:off x="1541303" y="3283807"/>
                <a:ext cx="110654" cy="79922"/>
              </a:xfrm>
              <a:prstGeom prst="rect">
                <a:avLst/>
              </a:prstGeom>
            </p:spPr>
          </p:pic>
          <p:sp>
            <p:nvSpPr>
              <p:cNvPr id="34" name="object 33"/>
              <p:cNvSpPr/>
              <p:nvPr/>
            </p:nvSpPr>
            <p:spPr>
              <a:xfrm>
                <a:off x="1430906" y="1375515"/>
                <a:ext cx="720090" cy="821690"/>
              </a:xfrm>
              <a:custGeom>
                <a:avLst/>
                <a:gdLst/>
                <a:ahLst/>
                <a:cxnLst/>
                <a:rect l="l" t="t" r="r" b="b"/>
                <a:pathLst>
                  <a:path w="720089" h="821689">
                    <a:moveTo>
                      <a:pt x="181613" y="0"/>
                    </a:moveTo>
                    <a:lnTo>
                      <a:pt x="719813" y="144299"/>
                    </a:lnTo>
                    <a:lnTo>
                      <a:pt x="538199" y="821669"/>
                    </a:lnTo>
                    <a:lnTo>
                      <a:pt x="0" y="677369"/>
                    </a:lnTo>
                    <a:lnTo>
                      <a:pt x="181613" y="0"/>
                    </a:lnTo>
                    <a:close/>
                  </a:path>
                </a:pathLst>
              </a:custGeom>
              <a:ln w="19049">
                <a:solidFill>
                  <a:srgbClr val="FF0000"/>
                </a:solidFill>
              </a:ln>
            </p:spPr>
            <p:txBody>
              <a:bodyPr wrap="square" lIns="0" tIns="0" rIns="0" bIns="0" rtlCol="0"/>
              <a:lstStyle/>
              <a:p>
                <a:endParaRPr/>
              </a:p>
            </p:txBody>
          </p:sp>
        </p:grpSp>
        <p:sp>
          <p:nvSpPr>
            <p:cNvPr id="35" name="object 34"/>
            <p:cNvSpPr txBox="1"/>
            <p:nvPr/>
          </p:nvSpPr>
          <p:spPr>
            <a:xfrm>
              <a:off x="1190121" y="3419819"/>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“Downstream</a:t>
              </a:r>
              <a:endParaRPr sz="1800">
                <a:latin typeface="Arial" panose="020B0604020202090204"/>
                <a:cs typeface="Arial" panose="020B0604020202090204"/>
              </a:endParaRPr>
            </a:p>
          </p:txBody>
        </p:sp>
        <p:sp>
          <p:nvSpPr>
            <p:cNvPr id="36" name="object 35"/>
            <p:cNvSpPr txBox="1"/>
            <p:nvPr/>
          </p:nvSpPr>
          <p:spPr>
            <a:xfrm>
              <a:off x="1361459" y="3694139"/>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gradients”</a:t>
              </a:r>
              <a:endParaRPr sz="1800">
                <a:latin typeface="Arial" panose="020B0604020202090204"/>
                <a:cs typeface="Arial" panose="020B0604020202090204"/>
              </a:endParaRPr>
            </a:p>
          </p:txBody>
        </p:sp>
        <p:sp>
          <p:nvSpPr>
            <p:cNvPr id="38" name="object 37"/>
            <p:cNvSpPr txBox="1"/>
            <p:nvPr/>
          </p:nvSpPr>
          <p:spPr>
            <a:xfrm>
              <a:off x="7842551" y="1258337"/>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sp>
          <p:nvSpPr>
            <p:cNvPr id="39" name="object 38"/>
            <p:cNvSpPr txBox="1"/>
            <p:nvPr/>
          </p:nvSpPr>
          <p:spPr>
            <a:xfrm>
              <a:off x="5530904" y="4346018"/>
              <a:ext cx="941069" cy="574040"/>
            </a:xfrm>
            <a:prstGeom prst="rect">
              <a:avLst/>
            </a:prstGeom>
          </p:spPr>
          <p:txBody>
            <a:bodyPr vert="horz" wrap="square" lIns="0" tIns="12700" rIns="0" bIns="0" rtlCol="0">
              <a:spAutoFit/>
            </a:bodyPr>
            <a:lstStyle/>
            <a:p>
              <a:pPr marL="38100" marR="5080" indent="-26035">
                <a:lnSpc>
                  <a:spcPct val="100000"/>
                </a:lnSpc>
                <a:spcBef>
                  <a:spcPts val="100"/>
                </a:spcBef>
              </a:pPr>
              <a:r>
                <a:rPr sz="1800" spc="-10" dirty="0">
                  <a:solidFill>
                    <a:srgbClr val="0000FF"/>
                  </a:solidFill>
                  <a:latin typeface="Arial" panose="020B0604020202090204"/>
                  <a:cs typeface="Arial" panose="020B0604020202090204"/>
                </a:rPr>
                <a:t>Jacobian matrices</a:t>
              </a:r>
              <a:endParaRPr sz="1800">
                <a:latin typeface="Arial" panose="020B0604020202090204"/>
                <a:cs typeface="Arial" panose="020B0604020202090204"/>
              </a:endParaRPr>
            </a:p>
          </p:txBody>
        </p:sp>
        <p:sp>
          <p:nvSpPr>
            <p:cNvPr id="40" name="object 39"/>
            <p:cNvSpPr txBox="1"/>
            <p:nvPr/>
          </p:nvSpPr>
          <p:spPr>
            <a:xfrm>
              <a:off x="3891501" y="5109195"/>
              <a:ext cx="326517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For</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each</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element</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of</a:t>
              </a:r>
              <a:r>
                <a:rPr sz="1600" spc="-30" dirty="0">
                  <a:solidFill>
                    <a:srgbClr val="0000FF"/>
                  </a:solidFill>
                  <a:latin typeface="Arial" panose="020B0604020202090204"/>
                  <a:cs typeface="Arial" panose="020B0604020202090204"/>
                </a:rPr>
                <a:t> </a:t>
              </a:r>
              <a:r>
                <a:rPr sz="1600" spc="-20" dirty="0">
                  <a:solidFill>
                    <a:srgbClr val="0000FF"/>
                  </a:solidFill>
                  <a:latin typeface="Arial" panose="020B0604020202090204"/>
                  <a:cs typeface="Arial" panose="020B0604020202090204"/>
                </a:rPr>
                <a:t>y,</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how</a:t>
              </a:r>
              <a:r>
                <a:rPr sz="1600" spc="-30" dirty="0">
                  <a:solidFill>
                    <a:srgbClr val="0000FF"/>
                  </a:solidFill>
                  <a:latin typeface="Arial" panose="020B0604020202090204"/>
                  <a:cs typeface="Arial" panose="020B0604020202090204"/>
                </a:rPr>
                <a:t> </a:t>
              </a:r>
              <a:r>
                <a:rPr sz="1600" spc="-20" dirty="0">
                  <a:solidFill>
                    <a:srgbClr val="0000FF"/>
                  </a:solidFill>
                  <a:latin typeface="Arial" panose="020B0604020202090204"/>
                  <a:cs typeface="Arial" panose="020B0604020202090204"/>
                </a:rPr>
                <a:t>much </a:t>
              </a:r>
              <a:r>
                <a:rPr sz="1600" dirty="0">
                  <a:solidFill>
                    <a:srgbClr val="0000FF"/>
                  </a:solidFill>
                  <a:latin typeface="Arial" panose="020B0604020202090204"/>
                  <a:cs typeface="Arial" panose="020B0604020202090204"/>
                </a:rPr>
                <a:t>does</a:t>
              </a:r>
              <a:r>
                <a:rPr sz="1600" spc="-3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it</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influence</a:t>
              </a:r>
              <a:r>
                <a:rPr sz="1600" spc="-2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each</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element</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of</a:t>
              </a:r>
              <a:r>
                <a:rPr sz="1600" spc="-20" dirty="0">
                  <a:solidFill>
                    <a:srgbClr val="0000FF"/>
                  </a:solidFill>
                  <a:latin typeface="Arial" panose="020B0604020202090204"/>
                  <a:cs typeface="Arial" panose="020B0604020202090204"/>
                </a:rPr>
                <a:t> </a:t>
              </a:r>
              <a:r>
                <a:rPr sz="1600" spc="-25" dirty="0">
                  <a:solidFill>
                    <a:srgbClr val="0000FF"/>
                  </a:solidFill>
                  <a:latin typeface="Arial" panose="020B0604020202090204"/>
                  <a:cs typeface="Arial" panose="020B0604020202090204"/>
                </a:rPr>
                <a:t>z?</a:t>
              </a:r>
              <a:endParaRPr sz="1600">
                <a:latin typeface="Arial" panose="020B0604020202090204"/>
                <a:cs typeface="Arial" panose="020B0604020202090204"/>
              </a:endParaRPr>
            </a:p>
          </p:txBody>
        </p:sp>
        <p:sp>
          <p:nvSpPr>
            <p:cNvPr id="41" name="object 40"/>
            <p:cNvSpPr txBox="1"/>
            <p:nvPr/>
          </p:nvSpPr>
          <p:spPr>
            <a:xfrm>
              <a:off x="2732841" y="3563260"/>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90204"/>
                  <a:cs typeface="Arial" panose="020B0604020202090204"/>
                </a:rPr>
                <a:t>Matrix-vector multiply</a:t>
              </a:r>
              <a:endParaRPr sz="1600">
                <a:latin typeface="Arial" panose="020B0604020202090204"/>
                <a:cs typeface="Arial" panose="020B0604020202090204"/>
              </a:endParaRPr>
            </a:p>
          </p:txBody>
        </p:sp>
        <p:sp>
          <p:nvSpPr>
            <p:cNvPr id="42" name="object 41"/>
            <p:cNvSpPr txBox="1"/>
            <p:nvPr/>
          </p:nvSpPr>
          <p:spPr>
            <a:xfrm>
              <a:off x="7391400" y="4038600"/>
              <a:ext cx="2806065" cy="1533525"/>
            </a:xfrm>
            <a:prstGeom prst="rect">
              <a:avLst/>
            </a:prstGeom>
          </p:spPr>
          <p:txBody>
            <a:bodyPr vert="horz" wrap="square" lIns="0" tIns="12700" rIns="0" bIns="0" rtlCol="0">
              <a:spAutoFit/>
            </a:bodyPr>
            <a:lstStyle/>
            <a:p>
              <a:pPr marL="1729105">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a:t>
              </a:r>
              <a:endParaRPr sz="2200">
                <a:latin typeface="Arial" panose="020B0604020202090204"/>
                <a:cs typeface="Arial" panose="020B0604020202090204"/>
              </a:endParaRPr>
            </a:p>
            <a:p>
              <a:pPr marL="25400" marR="17780" indent="521970">
                <a:lnSpc>
                  <a:spcPct val="106000"/>
                </a:lnSpc>
                <a:spcBef>
                  <a:spcPts val="2340"/>
                </a:spcBef>
              </a:pPr>
              <a:r>
                <a:rPr sz="1800" dirty="0">
                  <a:solidFill>
                    <a:srgbClr val="FF0000"/>
                  </a:solidFill>
                  <a:latin typeface="Arial" panose="020B0604020202090204"/>
                  <a:cs typeface="Arial" panose="020B0604020202090204"/>
                </a:rPr>
                <a:t>“Upstream</a:t>
              </a:r>
              <a:r>
                <a:rPr sz="1800" spc="-10" dirty="0">
                  <a:solidFill>
                    <a:srgbClr val="FF0000"/>
                  </a:solidFill>
                  <a:latin typeface="Arial" panose="020B0604020202090204"/>
                  <a:cs typeface="Arial" panose="020B0604020202090204"/>
                </a:rPr>
                <a:t> gradient” </a:t>
              </a:r>
              <a:r>
                <a:rPr sz="1800" dirty="0">
                  <a:solidFill>
                    <a:srgbClr val="0000FF"/>
                  </a:solidFill>
                  <a:latin typeface="Arial" panose="020B0604020202090204"/>
                  <a:cs typeface="Arial" panose="020B0604020202090204"/>
                </a:rPr>
                <a:t>For</a:t>
              </a:r>
              <a:r>
                <a:rPr sz="1800" spc="-3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each</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element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of</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z,</a:t>
              </a:r>
              <a:r>
                <a:rPr sz="1800" spc="-1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how </a:t>
              </a:r>
              <a:r>
                <a:rPr sz="1800" dirty="0">
                  <a:solidFill>
                    <a:srgbClr val="0000FF"/>
                  </a:solidFill>
                  <a:latin typeface="Arial" panose="020B0604020202090204"/>
                  <a:cs typeface="Arial" panose="020B0604020202090204"/>
                </a:rPr>
                <a:t>much</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does</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influence</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L?</a:t>
              </a:r>
              <a:endParaRPr sz="1800">
                <a:latin typeface="Arial" panose="020B0604020202090204"/>
                <a:cs typeface="Arial" panose="020B0604020202090204"/>
              </a:endParaRPr>
            </a:p>
          </p:txBody>
        </p:sp>
        <p:sp>
          <p:nvSpPr>
            <p:cNvPr id="43" name="object 42"/>
            <p:cNvSpPr txBox="1"/>
            <p:nvPr/>
          </p:nvSpPr>
          <p:spPr>
            <a:xfrm>
              <a:off x="1237693" y="2000011"/>
              <a:ext cx="1294973" cy="1046480"/>
            </a:xfrm>
            <a:prstGeom prst="rect">
              <a:avLst/>
            </a:prstGeom>
          </p:spPr>
          <p:txBody>
            <a:bodyPr vert="horz" wrap="square" lIns="0" tIns="12700" rIns="0" bIns="0" rtlCol="0">
              <a:spAutoFit/>
            </a:bodyPr>
            <a:lstStyle/>
            <a:p>
              <a:pPr marL="508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a:p>
              <a:pPr marL="202565">
                <a:lnSpc>
                  <a:spcPct val="100000"/>
                </a:lnSpc>
                <a:spcBef>
                  <a:spcPts val="276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44" name="object 43"/>
            <p:cNvSpPr txBox="1"/>
            <p:nvPr/>
          </p:nvSpPr>
          <p:spPr>
            <a:xfrm>
              <a:off x="1066800" y="4088155"/>
              <a:ext cx="1710063" cy="1136208"/>
            </a:xfrm>
            <a:prstGeom prst="rect">
              <a:avLst/>
            </a:prstGeom>
          </p:spPr>
          <p:txBody>
            <a:bodyPr vert="horz" wrap="square" lIns="0" tIns="12700" rIns="0" bIns="0" rtlCol="0">
              <a:spAutoFit/>
            </a:bodyPr>
            <a:lstStyle/>
            <a:p>
              <a:pPr marL="508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a:p>
              <a:pPr>
                <a:lnSpc>
                  <a:spcPct val="100000"/>
                </a:lnSpc>
                <a:spcBef>
                  <a:spcPts val="25"/>
                </a:spcBef>
              </a:pPr>
              <a:endParaRPr sz="2900" dirty="0">
                <a:latin typeface="Arial" panose="020B0604020202090204"/>
                <a:cs typeface="Arial" panose="020B0604020202090204"/>
              </a:endParaRPr>
            </a:p>
            <a:p>
              <a:pPr marL="584200">
                <a:lnSpc>
                  <a:spcPct val="100000"/>
                </a:lnSpc>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45" name="object 44"/>
            <p:cNvSpPr txBox="1"/>
            <p:nvPr/>
          </p:nvSpPr>
          <p:spPr>
            <a:xfrm>
              <a:off x="7798175" y="1918923"/>
              <a:ext cx="2399290" cy="1384300"/>
            </a:xfrm>
            <a:prstGeom prst="rect">
              <a:avLst/>
            </a:prstGeom>
          </p:spPr>
          <p:txBody>
            <a:bodyPr vert="horz" wrap="square" lIns="0" tIns="12700" rIns="0" bIns="0" rtlCol="0">
              <a:spAutoFit/>
            </a:bodyPr>
            <a:lstStyle/>
            <a:p>
              <a:pPr marL="25400" marR="64135">
                <a:lnSpc>
                  <a:spcPct val="100000"/>
                </a:lnSpc>
                <a:spcBef>
                  <a:spcPts val="100"/>
                </a:spcBef>
              </a:pPr>
              <a:r>
                <a:rPr sz="1800" dirty="0">
                  <a:solidFill>
                    <a:srgbClr val="0000FF"/>
                  </a:solidFill>
                  <a:latin typeface="Arial" panose="020B0604020202090204"/>
                  <a:cs typeface="Arial" panose="020B0604020202090204"/>
                </a:rPr>
                <a:t>dL/dx</a:t>
              </a:r>
              <a:r>
                <a:rPr sz="1800" spc="-3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always</a:t>
              </a:r>
              <a:r>
                <a:rPr sz="1800" spc="-2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has</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the </a:t>
              </a:r>
              <a:r>
                <a:rPr sz="1800" dirty="0">
                  <a:solidFill>
                    <a:srgbClr val="0000FF"/>
                  </a:solidFill>
                  <a:latin typeface="Arial" panose="020B0604020202090204"/>
                  <a:cs typeface="Arial" panose="020B0604020202090204"/>
                </a:rPr>
                <a:t>same</a:t>
              </a:r>
              <a:r>
                <a:rPr sz="1800" spc="-1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shape</a:t>
              </a:r>
              <a:r>
                <a:rPr sz="1800" spc="-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as</a:t>
              </a:r>
              <a:r>
                <a:rPr sz="1800" spc="-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x!</a:t>
              </a:r>
              <a:endParaRPr sz="1800" dirty="0">
                <a:latin typeface="Arial" panose="020B0604020202090204"/>
                <a:cs typeface="Arial" panose="020B0604020202090204"/>
              </a:endParaRPr>
            </a:p>
            <a:p>
              <a:pPr>
                <a:lnSpc>
                  <a:spcPct val="100000"/>
                </a:lnSpc>
              </a:pPr>
              <a:endParaRPr sz="2000" dirty="0">
                <a:latin typeface="Arial" panose="020B0604020202090204"/>
                <a:cs typeface="Arial" panose="020B0604020202090204"/>
              </a:endParaRPr>
            </a:p>
            <a:p>
              <a:pPr marL="1240790">
                <a:lnSpc>
                  <a:spcPct val="100000"/>
                </a:lnSpc>
                <a:spcBef>
                  <a:spcPts val="1435"/>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51" name="Group 50"/>
          <p:cNvGrpSpPr/>
          <p:nvPr/>
        </p:nvGrpSpPr>
        <p:grpSpPr>
          <a:xfrm>
            <a:off x="1503718" y="1447800"/>
            <a:ext cx="9184563" cy="4363938"/>
            <a:chOff x="1143001" y="1334537"/>
            <a:chExt cx="9184563" cy="4363938"/>
          </a:xfrm>
        </p:grpSpPr>
        <p:grpSp>
          <p:nvGrpSpPr>
            <p:cNvPr id="3" name="object 2"/>
            <p:cNvGrpSpPr/>
            <p:nvPr/>
          </p:nvGrpSpPr>
          <p:grpSpPr>
            <a:xfrm>
              <a:off x="2433276" y="2114415"/>
              <a:ext cx="6592570" cy="3210560"/>
              <a:chOff x="1168976" y="842802"/>
              <a:chExt cx="6592570" cy="3210560"/>
            </a:xfrm>
          </p:grpSpPr>
          <p:pic>
            <p:nvPicPr>
              <p:cNvPr id="4" name="object 3"/>
              <p:cNvPicPr/>
              <p:nvPr/>
            </p:nvPicPr>
            <p:blipFill>
              <a:blip r:embed="rId2" cstate="print"/>
              <a:stretch>
                <a:fillRect/>
              </a:stretch>
            </p:blipFill>
            <p:spPr>
              <a:xfrm>
                <a:off x="1592277" y="1421777"/>
                <a:ext cx="1636398" cy="1006571"/>
              </a:xfrm>
              <a:prstGeom prst="rect">
                <a:avLst/>
              </a:prstGeom>
            </p:spPr>
          </p:pic>
          <p:pic>
            <p:nvPicPr>
              <p:cNvPr id="5" name="object 4"/>
              <p:cNvPicPr/>
              <p:nvPr/>
            </p:nvPicPr>
            <p:blipFill>
              <a:blip r:embed="rId3" cstate="print"/>
              <a:stretch>
                <a:fillRect/>
              </a:stretch>
            </p:blipFill>
            <p:spPr>
              <a:xfrm>
                <a:off x="1865253" y="3080090"/>
                <a:ext cx="1420709" cy="973218"/>
              </a:xfrm>
              <a:prstGeom prst="rect">
                <a:avLst/>
              </a:prstGeom>
            </p:spPr>
          </p:pic>
          <p:sp>
            <p:nvSpPr>
              <p:cNvPr id="6" name="object 5"/>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a:endParaRPr/>
              </a:p>
            </p:txBody>
          </p:sp>
          <p:sp>
            <p:nvSpPr>
              <p:cNvPr id="7" name="object 6"/>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a:endParaRPr/>
              </a:p>
            </p:txBody>
          </p:sp>
          <p:sp>
            <p:nvSpPr>
              <p:cNvPr id="8" name="object 7"/>
              <p:cNvSpPr/>
              <p:nvPr/>
            </p:nvSpPr>
            <p:spPr>
              <a:xfrm>
                <a:off x="1524000" y="2791463"/>
                <a:ext cx="1533525" cy="380365"/>
              </a:xfrm>
              <a:custGeom>
                <a:avLst/>
                <a:gdLst/>
                <a:ahLst/>
                <a:cxnLst/>
                <a:rect l="l" t="t" r="r" b="b"/>
                <a:pathLst>
                  <a:path w="1533525" h="380364">
                    <a:moveTo>
                      <a:pt x="0" y="379911"/>
                    </a:moveTo>
                    <a:lnTo>
                      <a:pt x="1533354" y="0"/>
                    </a:lnTo>
                  </a:path>
                </a:pathLst>
              </a:custGeom>
              <a:ln w="19049">
                <a:solidFill>
                  <a:srgbClr val="37761C"/>
                </a:solidFill>
              </a:ln>
            </p:spPr>
            <p:txBody>
              <a:bodyPr wrap="square" lIns="0" tIns="0" rIns="0" bIns="0" rtlCol="0"/>
              <a:lstStyle/>
              <a:p>
                <a:endParaRPr/>
              </a:p>
            </p:txBody>
          </p:sp>
          <p:pic>
            <p:nvPicPr>
              <p:cNvPr id="9" name="object 8"/>
              <p:cNvPicPr/>
              <p:nvPr/>
            </p:nvPicPr>
            <p:blipFill>
              <a:blip r:embed="rId4" cstate="print"/>
              <a:stretch>
                <a:fillRect/>
              </a:stretch>
            </p:blipFill>
            <p:spPr>
              <a:xfrm>
                <a:off x="3040262" y="2751396"/>
                <a:ext cx="110530" cy="80134"/>
              </a:xfrm>
              <a:prstGeom prst="rect">
                <a:avLst/>
              </a:prstGeom>
            </p:spPr>
          </p:pic>
          <p:sp>
            <p:nvSpPr>
              <p:cNvPr id="10" name="object 9"/>
              <p:cNvSpPr/>
              <p:nvPr/>
            </p:nvSpPr>
            <p:spPr>
              <a:xfrm>
                <a:off x="1599424" y="1195450"/>
                <a:ext cx="1622425" cy="484505"/>
              </a:xfrm>
              <a:custGeom>
                <a:avLst/>
                <a:gdLst/>
                <a:ahLst/>
                <a:cxnLst/>
                <a:rect l="l" t="t" r="r" b="b"/>
                <a:pathLst>
                  <a:path w="1622425" h="484505">
                    <a:moveTo>
                      <a:pt x="0" y="0"/>
                    </a:moveTo>
                    <a:lnTo>
                      <a:pt x="1622080" y="484488"/>
                    </a:lnTo>
                  </a:path>
                </a:pathLst>
              </a:custGeom>
              <a:ln w="19049">
                <a:solidFill>
                  <a:srgbClr val="37761C"/>
                </a:solidFill>
              </a:ln>
            </p:spPr>
            <p:txBody>
              <a:bodyPr wrap="square" lIns="0" tIns="0" rIns="0" bIns="0" rtlCol="0"/>
              <a:lstStyle/>
              <a:p>
                <a:endParaRPr/>
              </a:p>
            </p:txBody>
          </p:sp>
          <p:pic>
            <p:nvPicPr>
              <p:cNvPr id="11" name="object 10"/>
              <p:cNvPicPr/>
              <p:nvPr/>
            </p:nvPicPr>
            <p:blipFill>
              <a:blip r:embed="rId5" cstate="print"/>
              <a:stretch>
                <a:fillRect/>
              </a:stretch>
            </p:blipFill>
            <p:spPr>
              <a:xfrm>
                <a:off x="3202975" y="1640264"/>
                <a:ext cx="110889" cy="79348"/>
              </a:xfrm>
              <a:prstGeom prst="rect">
                <a:avLst/>
              </a:prstGeom>
            </p:spPr>
          </p:pic>
          <p:sp>
            <p:nvSpPr>
              <p:cNvPr id="12" name="object 11"/>
              <p:cNvSpPr/>
              <p:nvPr/>
            </p:nvSpPr>
            <p:spPr>
              <a:xfrm>
                <a:off x="6259699" y="2347600"/>
                <a:ext cx="1405890" cy="0"/>
              </a:xfrm>
              <a:custGeom>
                <a:avLst/>
                <a:gdLst/>
                <a:ahLst/>
                <a:cxnLst/>
                <a:rect l="l" t="t" r="r" b="b"/>
                <a:pathLst>
                  <a:path w="1405890">
                    <a:moveTo>
                      <a:pt x="0" y="0"/>
                    </a:moveTo>
                    <a:lnTo>
                      <a:pt x="1405799" y="0"/>
                    </a:lnTo>
                  </a:path>
                </a:pathLst>
              </a:custGeom>
              <a:ln w="19049">
                <a:solidFill>
                  <a:srgbClr val="37761C"/>
                </a:solidFill>
              </a:ln>
            </p:spPr>
            <p:txBody>
              <a:bodyPr wrap="square" lIns="0" tIns="0" rIns="0" bIns="0" rtlCol="0"/>
              <a:lstStyle/>
              <a:p>
                <a:endParaRPr/>
              </a:p>
            </p:txBody>
          </p:sp>
          <p:pic>
            <p:nvPicPr>
              <p:cNvPr id="13" name="object 12"/>
              <p:cNvPicPr/>
              <p:nvPr/>
            </p:nvPicPr>
            <p:blipFill>
              <a:blip r:embed="rId6" cstate="print"/>
              <a:stretch>
                <a:fillRect/>
              </a:stretch>
            </p:blipFill>
            <p:spPr>
              <a:xfrm>
                <a:off x="7655974" y="2306609"/>
                <a:ext cx="105500" cy="81980"/>
              </a:xfrm>
              <a:prstGeom prst="rect">
                <a:avLst/>
              </a:prstGeom>
            </p:spPr>
          </p:pic>
          <p:pic>
            <p:nvPicPr>
              <p:cNvPr id="14" name="object 13"/>
              <p:cNvPicPr/>
              <p:nvPr/>
            </p:nvPicPr>
            <p:blipFill>
              <a:blip r:embed="rId7" cstate="print"/>
              <a:stretch>
                <a:fillRect/>
              </a:stretch>
            </p:blipFill>
            <p:spPr>
              <a:xfrm>
                <a:off x="1398708" y="861852"/>
                <a:ext cx="304799" cy="304799"/>
              </a:xfrm>
              <a:prstGeom prst="rect">
                <a:avLst/>
              </a:prstGeom>
            </p:spPr>
          </p:pic>
          <p:sp>
            <p:nvSpPr>
              <p:cNvPr id="15" name="object 14"/>
              <p:cNvSpPr/>
              <p:nvPr/>
            </p:nvSpPr>
            <p:spPr>
              <a:xfrm>
                <a:off x="1389182" y="852327"/>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pic>
            <p:nvPicPr>
              <p:cNvPr id="16" name="object 15"/>
              <p:cNvPicPr/>
              <p:nvPr/>
            </p:nvPicPr>
            <p:blipFill>
              <a:blip r:embed="rId8" cstate="print"/>
              <a:stretch>
                <a:fillRect/>
              </a:stretch>
            </p:blipFill>
            <p:spPr>
              <a:xfrm>
                <a:off x="1188027" y="2934327"/>
                <a:ext cx="295274" cy="361949"/>
              </a:xfrm>
              <a:prstGeom prst="rect">
                <a:avLst/>
              </a:prstGeom>
            </p:spPr>
          </p:pic>
          <p:sp>
            <p:nvSpPr>
              <p:cNvPr id="17" name="object 16"/>
              <p:cNvSpPr/>
              <p:nvPr/>
            </p:nvSpPr>
            <p:spPr>
              <a:xfrm>
                <a:off x="1178501" y="2924802"/>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p>
            </p:txBody>
          </p:sp>
          <p:pic>
            <p:nvPicPr>
              <p:cNvPr id="18" name="object 17"/>
              <p:cNvPicPr/>
              <p:nvPr/>
            </p:nvPicPr>
            <p:blipFill>
              <a:blip r:embed="rId9" cstate="print"/>
              <a:stretch>
                <a:fillRect/>
              </a:stretch>
            </p:blipFill>
            <p:spPr>
              <a:xfrm>
                <a:off x="7257763" y="1819488"/>
                <a:ext cx="304799" cy="304799"/>
              </a:xfrm>
              <a:prstGeom prst="rect">
                <a:avLst/>
              </a:prstGeom>
            </p:spPr>
          </p:pic>
          <p:sp>
            <p:nvSpPr>
              <p:cNvPr id="19" name="object 18"/>
              <p:cNvSpPr/>
              <p:nvPr/>
            </p:nvSpPr>
            <p:spPr>
              <a:xfrm>
                <a:off x="7248238" y="1809963"/>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p>
            </p:txBody>
          </p:sp>
          <p:sp>
            <p:nvSpPr>
              <p:cNvPr id="20" name="object 19"/>
              <p:cNvSpPr/>
              <p:nvPr/>
            </p:nvSpPr>
            <p:spPr>
              <a:xfrm>
                <a:off x="6509175" y="2586025"/>
                <a:ext cx="1234440" cy="0"/>
              </a:xfrm>
              <a:custGeom>
                <a:avLst/>
                <a:gdLst/>
                <a:ahLst/>
                <a:cxnLst/>
                <a:rect l="l" t="t" r="r" b="b"/>
                <a:pathLst>
                  <a:path w="1234440">
                    <a:moveTo>
                      <a:pt x="1234199" y="0"/>
                    </a:moveTo>
                    <a:lnTo>
                      <a:pt x="0" y="0"/>
                    </a:lnTo>
                  </a:path>
                </a:pathLst>
              </a:custGeom>
              <a:ln w="19049">
                <a:solidFill>
                  <a:srgbClr val="FF0000"/>
                </a:solidFill>
              </a:ln>
            </p:spPr>
            <p:txBody>
              <a:bodyPr wrap="square" lIns="0" tIns="0" rIns="0" bIns="0" rtlCol="0"/>
              <a:lstStyle/>
              <a:p>
                <a:endParaRPr/>
              </a:p>
            </p:txBody>
          </p:sp>
          <p:pic>
            <p:nvPicPr>
              <p:cNvPr id="21" name="object 20"/>
              <p:cNvPicPr/>
              <p:nvPr/>
            </p:nvPicPr>
            <p:blipFill>
              <a:blip r:embed="rId10" cstate="print"/>
              <a:stretch>
                <a:fillRect/>
              </a:stretch>
            </p:blipFill>
            <p:spPr>
              <a:xfrm>
                <a:off x="6413199" y="2545034"/>
                <a:ext cx="105500" cy="81980"/>
              </a:xfrm>
              <a:prstGeom prst="rect">
                <a:avLst/>
              </a:prstGeom>
            </p:spPr>
          </p:pic>
          <p:pic>
            <p:nvPicPr>
              <p:cNvPr id="22" name="object 21"/>
              <p:cNvPicPr/>
              <p:nvPr/>
            </p:nvPicPr>
            <p:blipFill>
              <a:blip r:embed="rId11" cstate="print"/>
              <a:stretch>
                <a:fillRect/>
              </a:stretch>
            </p:blipFill>
            <p:spPr>
              <a:xfrm>
                <a:off x="7224363" y="2669538"/>
                <a:ext cx="514349" cy="676274"/>
              </a:xfrm>
              <a:prstGeom prst="rect">
                <a:avLst/>
              </a:prstGeom>
            </p:spPr>
          </p:pic>
          <p:sp>
            <p:nvSpPr>
              <p:cNvPr id="23" name="object 22"/>
              <p:cNvSpPr/>
              <p:nvPr/>
            </p:nvSpPr>
            <p:spPr>
              <a:xfrm>
                <a:off x="7214838" y="266001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p>
            </p:txBody>
          </p:sp>
          <p:pic>
            <p:nvPicPr>
              <p:cNvPr id="24" name="object 23"/>
              <p:cNvPicPr/>
              <p:nvPr/>
            </p:nvPicPr>
            <p:blipFill>
              <a:blip r:embed="rId12" cstate="print"/>
              <a:stretch>
                <a:fillRect/>
              </a:stretch>
            </p:blipFill>
            <p:spPr>
              <a:xfrm>
                <a:off x="3486461" y="1642067"/>
                <a:ext cx="409574" cy="538068"/>
              </a:xfrm>
              <a:prstGeom prst="rect">
                <a:avLst/>
              </a:prstGeom>
            </p:spPr>
          </p:pic>
          <p:sp>
            <p:nvSpPr>
              <p:cNvPr id="25" name="object 24"/>
              <p:cNvSpPr/>
              <p:nvPr/>
            </p:nvSpPr>
            <p:spPr>
              <a:xfrm>
                <a:off x="3476935" y="1632542"/>
                <a:ext cx="428625" cy="557530"/>
              </a:xfrm>
              <a:custGeom>
                <a:avLst/>
                <a:gdLst/>
                <a:ahLst/>
                <a:cxnLst/>
                <a:rect l="l" t="t" r="r" b="b"/>
                <a:pathLst>
                  <a:path w="428625" h="557530">
                    <a:moveTo>
                      <a:pt x="0" y="0"/>
                    </a:moveTo>
                    <a:lnTo>
                      <a:pt x="428624" y="0"/>
                    </a:lnTo>
                    <a:lnTo>
                      <a:pt x="428624" y="557118"/>
                    </a:lnTo>
                    <a:lnTo>
                      <a:pt x="0" y="557118"/>
                    </a:lnTo>
                    <a:lnTo>
                      <a:pt x="0" y="0"/>
                    </a:lnTo>
                    <a:close/>
                  </a:path>
                </a:pathLst>
              </a:custGeom>
              <a:ln w="19049">
                <a:solidFill>
                  <a:srgbClr val="FF0000"/>
                </a:solidFill>
              </a:ln>
            </p:spPr>
            <p:txBody>
              <a:bodyPr wrap="square" lIns="0" tIns="0" rIns="0" bIns="0" rtlCol="0"/>
              <a:lstStyle/>
              <a:p>
                <a:endParaRPr/>
              </a:p>
            </p:txBody>
          </p:sp>
          <p:pic>
            <p:nvPicPr>
              <p:cNvPr id="26" name="object 25"/>
              <p:cNvPicPr/>
              <p:nvPr/>
            </p:nvPicPr>
            <p:blipFill>
              <a:blip r:embed="rId13" cstate="print"/>
              <a:stretch>
                <a:fillRect/>
              </a:stretch>
            </p:blipFill>
            <p:spPr>
              <a:xfrm>
                <a:off x="3515023" y="2435549"/>
                <a:ext cx="352424" cy="606498"/>
              </a:xfrm>
              <a:prstGeom prst="rect">
                <a:avLst/>
              </a:prstGeom>
            </p:spPr>
          </p:pic>
          <p:sp>
            <p:nvSpPr>
              <p:cNvPr id="27" name="object 26"/>
              <p:cNvSpPr/>
              <p:nvPr/>
            </p:nvSpPr>
            <p:spPr>
              <a:xfrm>
                <a:off x="3505497" y="2426024"/>
                <a:ext cx="371475" cy="626110"/>
              </a:xfrm>
              <a:custGeom>
                <a:avLst/>
                <a:gdLst/>
                <a:ahLst/>
                <a:cxnLst/>
                <a:rect l="l" t="t" r="r" b="b"/>
                <a:pathLst>
                  <a:path w="371475" h="626110">
                    <a:moveTo>
                      <a:pt x="0" y="0"/>
                    </a:moveTo>
                    <a:lnTo>
                      <a:pt x="371474" y="0"/>
                    </a:lnTo>
                    <a:lnTo>
                      <a:pt x="371474" y="625548"/>
                    </a:lnTo>
                    <a:lnTo>
                      <a:pt x="0" y="625548"/>
                    </a:lnTo>
                    <a:lnTo>
                      <a:pt x="0" y="0"/>
                    </a:lnTo>
                    <a:close/>
                  </a:path>
                </a:pathLst>
              </a:custGeom>
              <a:ln w="19049">
                <a:solidFill>
                  <a:srgbClr val="FF0000"/>
                </a:solidFill>
              </a:ln>
            </p:spPr>
            <p:txBody>
              <a:bodyPr wrap="square" lIns="0" tIns="0" rIns="0" bIns="0" rtlCol="0"/>
              <a:lstStyle/>
              <a:p>
                <a:endParaRPr/>
              </a:p>
            </p:txBody>
          </p:sp>
        </p:grpSp>
        <p:sp>
          <p:nvSpPr>
            <p:cNvPr id="28" name="object 27"/>
            <p:cNvSpPr txBox="1"/>
            <p:nvPr/>
          </p:nvSpPr>
          <p:spPr>
            <a:xfrm>
              <a:off x="5520433" y="2180243"/>
              <a:ext cx="1042035" cy="574040"/>
            </a:xfrm>
            <a:prstGeom prst="rect">
              <a:avLst/>
            </a:prstGeom>
          </p:spPr>
          <p:txBody>
            <a:bodyPr vert="horz" wrap="square" lIns="0" tIns="12700" rIns="0" bIns="0" rtlCol="0">
              <a:spAutoFit/>
            </a:bodyPr>
            <a:lstStyle/>
            <a:p>
              <a:pPr marL="12700" marR="5080" indent="234950">
                <a:lnSpc>
                  <a:spcPct val="100000"/>
                </a:lnSpc>
                <a:spcBef>
                  <a:spcPts val="100"/>
                </a:spcBef>
              </a:pPr>
              <a:r>
                <a:rPr sz="1800" spc="-10" dirty="0">
                  <a:solidFill>
                    <a:srgbClr val="FF0000"/>
                  </a:solidFill>
                  <a:latin typeface="Arial" panose="020B0604020202090204"/>
                  <a:cs typeface="Arial" panose="020B0604020202090204"/>
                </a:rPr>
                <a:t>“local gradients”</a:t>
              </a:r>
              <a:endParaRPr sz="1800">
                <a:latin typeface="Arial" panose="020B0604020202090204"/>
                <a:cs typeface="Arial" panose="020B0604020202090204"/>
              </a:endParaRPr>
            </a:p>
          </p:txBody>
        </p:sp>
        <p:grpSp>
          <p:nvGrpSpPr>
            <p:cNvPr id="29" name="object 28"/>
            <p:cNvGrpSpPr/>
            <p:nvPr/>
          </p:nvGrpSpPr>
          <p:grpSpPr>
            <a:xfrm>
              <a:off x="2685681" y="2562258"/>
              <a:ext cx="1883410" cy="2821940"/>
              <a:chOff x="1421381" y="1290645"/>
              <a:chExt cx="1883410" cy="2821940"/>
            </a:xfrm>
          </p:grpSpPr>
          <p:sp>
            <p:nvSpPr>
              <p:cNvPr id="30" name="object 29"/>
              <p:cNvSpPr/>
              <p:nvPr/>
            </p:nvSpPr>
            <p:spPr>
              <a:xfrm>
                <a:off x="1706632" y="1330419"/>
                <a:ext cx="1588135" cy="2772410"/>
              </a:xfrm>
              <a:custGeom>
                <a:avLst/>
                <a:gdLst/>
                <a:ahLst/>
                <a:cxnLst/>
                <a:rect l="l" t="t" r="r" b="b"/>
                <a:pathLst>
                  <a:path w="1588135" h="2772410">
                    <a:moveTo>
                      <a:pt x="5467" y="2116208"/>
                    </a:moveTo>
                    <a:lnTo>
                      <a:pt x="489667" y="1986608"/>
                    </a:lnTo>
                    <a:lnTo>
                      <a:pt x="665215" y="2642476"/>
                    </a:lnTo>
                    <a:lnTo>
                      <a:pt x="181015" y="2772076"/>
                    </a:lnTo>
                    <a:lnTo>
                      <a:pt x="5467" y="2116208"/>
                    </a:lnTo>
                    <a:close/>
                  </a:path>
                  <a:path w="1588135" h="2772410">
                    <a:moveTo>
                      <a:pt x="1588117" y="454830"/>
                    </a:moveTo>
                    <a:lnTo>
                      <a:pt x="0" y="0"/>
                    </a:lnTo>
                  </a:path>
                </a:pathLst>
              </a:custGeom>
              <a:ln w="19049">
                <a:solidFill>
                  <a:srgbClr val="FF0000"/>
                </a:solidFill>
              </a:ln>
            </p:spPr>
            <p:txBody>
              <a:bodyPr wrap="square" lIns="0" tIns="0" rIns="0" bIns="0" rtlCol="0"/>
              <a:lstStyle/>
              <a:p>
                <a:endParaRPr/>
              </a:p>
            </p:txBody>
          </p:sp>
          <p:pic>
            <p:nvPicPr>
              <p:cNvPr id="31" name="object 30"/>
              <p:cNvPicPr/>
              <p:nvPr/>
            </p:nvPicPr>
            <p:blipFill>
              <a:blip r:embed="rId14" cstate="print"/>
              <a:stretch>
                <a:fillRect/>
              </a:stretch>
            </p:blipFill>
            <p:spPr>
              <a:xfrm>
                <a:off x="1613997" y="1290645"/>
                <a:ext cx="110822" cy="79548"/>
              </a:xfrm>
              <a:prstGeom prst="rect">
                <a:avLst/>
              </a:prstGeom>
            </p:spPr>
          </p:pic>
          <p:sp>
            <p:nvSpPr>
              <p:cNvPr id="32" name="object 31"/>
              <p:cNvSpPr/>
              <p:nvPr/>
            </p:nvSpPr>
            <p:spPr>
              <a:xfrm>
                <a:off x="1634451" y="2919563"/>
                <a:ext cx="1541780" cy="404495"/>
              </a:xfrm>
              <a:custGeom>
                <a:avLst/>
                <a:gdLst/>
                <a:ahLst/>
                <a:cxnLst/>
                <a:rect l="l" t="t" r="r" b="b"/>
                <a:pathLst>
                  <a:path w="1541780" h="404495">
                    <a:moveTo>
                      <a:pt x="1541238" y="0"/>
                    </a:moveTo>
                    <a:lnTo>
                      <a:pt x="0" y="404204"/>
                    </a:lnTo>
                  </a:path>
                </a:pathLst>
              </a:custGeom>
              <a:ln w="19049">
                <a:solidFill>
                  <a:srgbClr val="FF0000"/>
                </a:solidFill>
              </a:ln>
            </p:spPr>
            <p:txBody>
              <a:bodyPr wrap="square" lIns="0" tIns="0" rIns="0" bIns="0" rtlCol="0"/>
              <a:lstStyle/>
              <a:p>
                <a:endParaRPr/>
              </a:p>
            </p:txBody>
          </p:sp>
          <p:pic>
            <p:nvPicPr>
              <p:cNvPr id="33" name="object 32"/>
              <p:cNvPicPr/>
              <p:nvPr/>
            </p:nvPicPr>
            <p:blipFill>
              <a:blip r:embed="rId15" cstate="print"/>
              <a:stretch>
                <a:fillRect/>
              </a:stretch>
            </p:blipFill>
            <p:spPr>
              <a:xfrm>
                <a:off x="1541303" y="3283807"/>
                <a:ext cx="110654" cy="79922"/>
              </a:xfrm>
              <a:prstGeom prst="rect">
                <a:avLst/>
              </a:prstGeom>
            </p:spPr>
          </p:pic>
          <p:sp>
            <p:nvSpPr>
              <p:cNvPr id="34" name="object 33"/>
              <p:cNvSpPr/>
              <p:nvPr/>
            </p:nvSpPr>
            <p:spPr>
              <a:xfrm>
                <a:off x="1430906" y="1375515"/>
                <a:ext cx="720090" cy="821690"/>
              </a:xfrm>
              <a:custGeom>
                <a:avLst/>
                <a:gdLst/>
                <a:ahLst/>
                <a:cxnLst/>
                <a:rect l="l" t="t" r="r" b="b"/>
                <a:pathLst>
                  <a:path w="720089" h="821689">
                    <a:moveTo>
                      <a:pt x="181613" y="0"/>
                    </a:moveTo>
                    <a:lnTo>
                      <a:pt x="719813" y="144299"/>
                    </a:lnTo>
                    <a:lnTo>
                      <a:pt x="538199" y="821669"/>
                    </a:lnTo>
                    <a:lnTo>
                      <a:pt x="0" y="677369"/>
                    </a:lnTo>
                    <a:lnTo>
                      <a:pt x="181613" y="0"/>
                    </a:lnTo>
                    <a:close/>
                  </a:path>
                </a:pathLst>
              </a:custGeom>
              <a:ln w="19049">
                <a:solidFill>
                  <a:srgbClr val="FF0000"/>
                </a:solidFill>
              </a:ln>
            </p:spPr>
            <p:txBody>
              <a:bodyPr wrap="square" lIns="0" tIns="0" rIns="0" bIns="0" rtlCol="0"/>
              <a:lstStyle/>
              <a:p>
                <a:endParaRPr/>
              </a:p>
            </p:txBody>
          </p:sp>
        </p:grpSp>
        <p:sp>
          <p:nvSpPr>
            <p:cNvPr id="35" name="object 34"/>
            <p:cNvSpPr txBox="1"/>
            <p:nvPr/>
          </p:nvSpPr>
          <p:spPr>
            <a:xfrm>
              <a:off x="1251445" y="3496019"/>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“Downstream</a:t>
              </a:r>
              <a:endParaRPr sz="1800">
                <a:latin typeface="Arial" panose="020B0604020202090204"/>
                <a:cs typeface="Arial" panose="020B0604020202090204"/>
              </a:endParaRPr>
            </a:p>
          </p:txBody>
        </p:sp>
        <p:sp>
          <p:nvSpPr>
            <p:cNvPr id="36" name="object 35"/>
            <p:cNvSpPr txBox="1"/>
            <p:nvPr/>
          </p:nvSpPr>
          <p:spPr>
            <a:xfrm>
              <a:off x="1422783" y="3770339"/>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90204"/>
                  <a:cs typeface="Arial" panose="020B0604020202090204"/>
                </a:rPr>
                <a:t>gradients”</a:t>
              </a:r>
              <a:endParaRPr sz="1800">
                <a:latin typeface="Arial" panose="020B0604020202090204"/>
                <a:cs typeface="Arial" panose="020B0604020202090204"/>
              </a:endParaRPr>
            </a:p>
          </p:txBody>
        </p:sp>
        <p:sp>
          <p:nvSpPr>
            <p:cNvPr id="38" name="object 37"/>
            <p:cNvSpPr txBox="1"/>
            <p:nvPr/>
          </p:nvSpPr>
          <p:spPr>
            <a:xfrm>
              <a:off x="7903875" y="1334537"/>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90204"/>
                  <a:cs typeface="Arial" panose="020B0604020202090204"/>
                </a:rPr>
                <a:t>Loss</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L</a:t>
              </a:r>
              <a:r>
                <a:rPr sz="1800" spc="-7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still</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a:t>
              </a:r>
              <a:r>
                <a:rPr sz="1800" spc="-10" dirty="0">
                  <a:solidFill>
                    <a:srgbClr val="0000FF"/>
                  </a:solidFill>
                  <a:latin typeface="Arial" panose="020B0604020202090204"/>
                  <a:cs typeface="Arial" panose="020B0604020202090204"/>
                </a:rPr>
                <a:t> scalar!</a:t>
              </a:r>
              <a:endParaRPr sz="1800">
                <a:latin typeface="Arial" panose="020B0604020202090204"/>
                <a:cs typeface="Arial" panose="020B0604020202090204"/>
              </a:endParaRPr>
            </a:p>
          </p:txBody>
        </p:sp>
        <p:sp>
          <p:nvSpPr>
            <p:cNvPr id="39" name="object 38"/>
            <p:cNvSpPr txBox="1"/>
            <p:nvPr/>
          </p:nvSpPr>
          <p:spPr>
            <a:xfrm>
              <a:off x="5207938" y="2925403"/>
              <a:ext cx="2010057" cy="628377"/>
            </a:xfrm>
            <a:prstGeom prst="rect">
              <a:avLst/>
            </a:prstGeom>
          </p:spPr>
          <p:txBody>
            <a:bodyPr vert="horz" wrap="square" lIns="0" tIns="12700" rIns="0" bIns="0" rtlCol="0">
              <a:spAutoFit/>
            </a:bodyPr>
            <a:lstStyle/>
            <a:p>
              <a:pPr marL="38100">
                <a:lnSpc>
                  <a:spcPct val="100000"/>
                </a:lnSpc>
                <a:spcBef>
                  <a:spcPts val="100"/>
                </a:spcBef>
              </a:pPr>
              <a:r>
                <a:rPr sz="2000" spc="-10" dirty="0">
                  <a:solidFill>
                    <a:srgbClr val="0000FF"/>
                  </a:solidFill>
                  <a:latin typeface="Arial" panose="020B0604020202090204"/>
                  <a:cs typeface="Arial" panose="020B0604020202090204"/>
                </a:rPr>
                <a:t>[(D</a:t>
              </a:r>
              <a:r>
                <a:rPr sz="1950" spc="-15" baseline="-32000" dirty="0">
                  <a:solidFill>
                    <a:srgbClr val="0000FF"/>
                  </a:solidFill>
                  <a:latin typeface="Arial" panose="020B0604020202090204"/>
                  <a:cs typeface="Arial" panose="020B0604020202090204"/>
                </a:rPr>
                <a:t>x</a:t>
              </a:r>
              <a:r>
                <a:rPr sz="2000" spc="-10" dirty="0">
                  <a:solidFill>
                    <a:srgbClr val="0000FF"/>
                  </a:solidFill>
                  <a:latin typeface="Arial" panose="020B0604020202090204"/>
                  <a:cs typeface="Arial" panose="020B0604020202090204"/>
                </a:rPr>
                <a:t>×M</a:t>
              </a:r>
              <a:r>
                <a:rPr sz="1950" spc="-15" baseline="-32000" dirty="0">
                  <a:solidFill>
                    <a:srgbClr val="0000FF"/>
                  </a:solidFill>
                  <a:latin typeface="Arial" panose="020B0604020202090204"/>
                  <a:cs typeface="Arial" panose="020B0604020202090204"/>
                </a:rPr>
                <a:t>x</a:t>
              </a:r>
              <a:r>
                <a:rPr sz="2000" spc="-10" dirty="0">
                  <a:solidFill>
                    <a:srgbClr val="0000FF"/>
                  </a:solidFill>
                  <a:latin typeface="Arial" panose="020B0604020202090204"/>
                  <a:cs typeface="Arial" panose="020B0604020202090204"/>
                </a:rPr>
                <a:t>)×(D</a:t>
              </a:r>
              <a:r>
                <a:rPr sz="1950" spc="-15" baseline="-32000" dirty="0">
                  <a:solidFill>
                    <a:srgbClr val="0000FF"/>
                  </a:solidFill>
                  <a:latin typeface="Arial" panose="020B0604020202090204"/>
                  <a:cs typeface="Arial" panose="020B0604020202090204"/>
                </a:rPr>
                <a:t>z</a:t>
              </a:r>
              <a:r>
                <a:rPr sz="2000" spc="-10" dirty="0">
                  <a:solidFill>
                    <a:srgbClr val="0000FF"/>
                  </a:solidFill>
                  <a:latin typeface="Arial" panose="020B0604020202090204"/>
                  <a:cs typeface="Arial" panose="020B0604020202090204"/>
                </a:rPr>
                <a:t>×M</a:t>
              </a:r>
              <a:r>
                <a:rPr sz="1950" spc="-15" baseline="-32000" dirty="0">
                  <a:solidFill>
                    <a:srgbClr val="0000FF"/>
                  </a:solidFill>
                  <a:latin typeface="Arial" panose="020B0604020202090204"/>
                  <a:cs typeface="Arial" panose="020B0604020202090204"/>
                </a:rPr>
                <a:t>z</a:t>
              </a:r>
              <a:r>
                <a:rPr sz="2000" spc="-10" dirty="0">
                  <a:solidFill>
                    <a:srgbClr val="0000FF"/>
                  </a:solidFill>
                  <a:latin typeface="Arial" panose="020B0604020202090204"/>
                  <a:cs typeface="Arial" panose="020B0604020202090204"/>
                </a:rPr>
                <a:t>)]</a:t>
              </a:r>
              <a:endParaRPr sz="2000" dirty="0">
                <a:latin typeface="Arial" panose="020B0604020202090204"/>
                <a:cs typeface="Arial" panose="020B0604020202090204"/>
              </a:endParaRPr>
            </a:p>
          </p:txBody>
        </p:sp>
        <p:sp>
          <p:nvSpPr>
            <p:cNvPr id="40" name="object 39"/>
            <p:cNvSpPr txBox="1"/>
            <p:nvPr/>
          </p:nvSpPr>
          <p:spPr>
            <a:xfrm>
              <a:off x="5592228" y="4422218"/>
              <a:ext cx="941069" cy="574040"/>
            </a:xfrm>
            <a:prstGeom prst="rect">
              <a:avLst/>
            </a:prstGeom>
          </p:spPr>
          <p:txBody>
            <a:bodyPr vert="horz" wrap="square" lIns="0" tIns="12700" rIns="0" bIns="0" rtlCol="0">
              <a:spAutoFit/>
            </a:bodyPr>
            <a:lstStyle/>
            <a:p>
              <a:pPr marL="38100" marR="5080" indent="-26035">
                <a:lnSpc>
                  <a:spcPct val="100000"/>
                </a:lnSpc>
                <a:spcBef>
                  <a:spcPts val="100"/>
                </a:spcBef>
              </a:pPr>
              <a:r>
                <a:rPr sz="1800" spc="-10" dirty="0">
                  <a:solidFill>
                    <a:srgbClr val="0000FF"/>
                  </a:solidFill>
                  <a:latin typeface="Arial" panose="020B0604020202090204"/>
                  <a:cs typeface="Arial" panose="020B0604020202090204"/>
                </a:rPr>
                <a:t>Jacobian matrices</a:t>
              </a:r>
              <a:endParaRPr sz="1800">
                <a:latin typeface="Arial" panose="020B0604020202090204"/>
                <a:cs typeface="Arial" panose="020B0604020202090204"/>
              </a:endParaRPr>
            </a:p>
          </p:txBody>
        </p:sp>
        <p:sp>
          <p:nvSpPr>
            <p:cNvPr id="41" name="object 40"/>
            <p:cNvSpPr txBox="1"/>
            <p:nvPr/>
          </p:nvSpPr>
          <p:spPr>
            <a:xfrm>
              <a:off x="7465424" y="4729734"/>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90204"/>
                  <a:cs typeface="Arial" panose="020B0604020202090204"/>
                </a:rPr>
                <a:t>“Upstream</a:t>
              </a:r>
              <a:r>
                <a:rPr sz="1800" spc="-10" dirty="0">
                  <a:solidFill>
                    <a:srgbClr val="FF0000"/>
                  </a:solidFill>
                  <a:latin typeface="Arial" panose="020B0604020202090204"/>
                  <a:cs typeface="Arial" panose="020B0604020202090204"/>
                </a:rPr>
                <a:t> gradient” </a:t>
              </a:r>
              <a:r>
                <a:rPr sz="1800" dirty="0">
                  <a:solidFill>
                    <a:srgbClr val="0000FF"/>
                  </a:solidFill>
                  <a:latin typeface="Arial" panose="020B0604020202090204"/>
                  <a:cs typeface="Arial" panose="020B0604020202090204"/>
                </a:rPr>
                <a:t>For</a:t>
              </a:r>
              <a:r>
                <a:rPr sz="1800" spc="-3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each</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element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of</a:t>
              </a:r>
              <a:r>
                <a:rPr sz="1800" spc="-1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z,</a:t>
              </a:r>
              <a:r>
                <a:rPr sz="1800" spc="-1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how </a:t>
              </a:r>
              <a:r>
                <a:rPr sz="1800" dirty="0">
                  <a:solidFill>
                    <a:srgbClr val="0000FF"/>
                  </a:solidFill>
                  <a:latin typeface="Arial" panose="020B0604020202090204"/>
                  <a:cs typeface="Arial" panose="020B0604020202090204"/>
                </a:rPr>
                <a:t>much</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does</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it</a:t>
              </a:r>
              <a:r>
                <a:rPr sz="1800" spc="-2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influence</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L?</a:t>
              </a:r>
              <a:endParaRPr sz="1800">
                <a:latin typeface="Arial" panose="020B0604020202090204"/>
                <a:cs typeface="Arial" panose="020B0604020202090204"/>
              </a:endParaRPr>
            </a:p>
          </p:txBody>
        </p:sp>
        <p:sp>
          <p:nvSpPr>
            <p:cNvPr id="42" name="object 41"/>
            <p:cNvSpPr txBox="1"/>
            <p:nvPr/>
          </p:nvSpPr>
          <p:spPr>
            <a:xfrm>
              <a:off x="3952825" y="5185395"/>
              <a:ext cx="326517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90204"/>
                  <a:cs typeface="Arial" panose="020B0604020202090204"/>
                </a:rPr>
                <a:t>For</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each</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element</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of</a:t>
              </a:r>
              <a:r>
                <a:rPr sz="1600" spc="-30" dirty="0">
                  <a:solidFill>
                    <a:srgbClr val="0000FF"/>
                  </a:solidFill>
                  <a:latin typeface="Arial" panose="020B0604020202090204"/>
                  <a:cs typeface="Arial" panose="020B0604020202090204"/>
                </a:rPr>
                <a:t> </a:t>
              </a:r>
              <a:r>
                <a:rPr sz="1600" spc="-20" dirty="0">
                  <a:solidFill>
                    <a:srgbClr val="0000FF"/>
                  </a:solidFill>
                  <a:latin typeface="Arial" panose="020B0604020202090204"/>
                  <a:cs typeface="Arial" panose="020B0604020202090204"/>
                </a:rPr>
                <a:t>y,</a:t>
              </a:r>
              <a:r>
                <a:rPr sz="1600" spc="-3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how</a:t>
              </a:r>
              <a:r>
                <a:rPr sz="1600" spc="-30" dirty="0">
                  <a:solidFill>
                    <a:srgbClr val="0000FF"/>
                  </a:solidFill>
                  <a:latin typeface="Arial" panose="020B0604020202090204"/>
                  <a:cs typeface="Arial" panose="020B0604020202090204"/>
                </a:rPr>
                <a:t> </a:t>
              </a:r>
              <a:r>
                <a:rPr sz="1600" spc="-20" dirty="0">
                  <a:solidFill>
                    <a:srgbClr val="0000FF"/>
                  </a:solidFill>
                  <a:latin typeface="Arial" panose="020B0604020202090204"/>
                  <a:cs typeface="Arial" panose="020B0604020202090204"/>
                </a:rPr>
                <a:t>much </a:t>
              </a:r>
              <a:r>
                <a:rPr sz="1600" dirty="0">
                  <a:solidFill>
                    <a:srgbClr val="0000FF"/>
                  </a:solidFill>
                  <a:latin typeface="Arial" panose="020B0604020202090204"/>
                  <a:cs typeface="Arial" panose="020B0604020202090204"/>
                </a:rPr>
                <a:t>does</a:t>
              </a:r>
              <a:r>
                <a:rPr sz="1600" spc="-3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it</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influence</a:t>
              </a:r>
              <a:r>
                <a:rPr sz="1600" spc="-20"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each</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element</a:t>
              </a:r>
              <a:r>
                <a:rPr sz="1600" spc="-25" dirty="0">
                  <a:solidFill>
                    <a:srgbClr val="0000FF"/>
                  </a:solidFill>
                  <a:latin typeface="Arial" panose="020B0604020202090204"/>
                  <a:cs typeface="Arial" panose="020B0604020202090204"/>
                </a:rPr>
                <a:t> </a:t>
              </a:r>
              <a:r>
                <a:rPr sz="1600" dirty="0">
                  <a:solidFill>
                    <a:srgbClr val="0000FF"/>
                  </a:solidFill>
                  <a:latin typeface="Arial" panose="020B0604020202090204"/>
                  <a:cs typeface="Arial" panose="020B0604020202090204"/>
                </a:rPr>
                <a:t>of</a:t>
              </a:r>
              <a:r>
                <a:rPr sz="1600" spc="-20" dirty="0">
                  <a:solidFill>
                    <a:srgbClr val="0000FF"/>
                  </a:solidFill>
                  <a:latin typeface="Arial" panose="020B0604020202090204"/>
                  <a:cs typeface="Arial" panose="020B0604020202090204"/>
                </a:rPr>
                <a:t> </a:t>
              </a:r>
              <a:r>
                <a:rPr sz="1600" spc="-25" dirty="0">
                  <a:solidFill>
                    <a:srgbClr val="0000FF"/>
                  </a:solidFill>
                  <a:latin typeface="Arial" panose="020B0604020202090204"/>
                  <a:cs typeface="Arial" panose="020B0604020202090204"/>
                </a:rPr>
                <a:t>z?</a:t>
              </a:r>
              <a:endParaRPr sz="1600">
                <a:latin typeface="Arial" panose="020B0604020202090204"/>
                <a:cs typeface="Arial" panose="020B0604020202090204"/>
              </a:endParaRPr>
            </a:p>
          </p:txBody>
        </p:sp>
        <p:sp>
          <p:nvSpPr>
            <p:cNvPr id="43" name="object 42"/>
            <p:cNvSpPr txBox="1"/>
            <p:nvPr/>
          </p:nvSpPr>
          <p:spPr>
            <a:xfrm>
              <a:off x="2794165" y="3639460"/>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90204"/>
                  <a:cs typeface="Arial" panose="020B0604020202090204"/>
                </a:rPr>
                <a:t>Matrix-vector multiply</a:t>
              </a:r>
              <a:endParaRPr sz="1600">
                <a:latin typeface="Arial" panose="020B0604020202090204"/>
                <a:cs typeface="Arial" panose="020B0604020202090204"/>
              </a:endParaRPr>
            </a:p>
          </p:txBody>
        </p:sp>
        <p:sp>
          <p:nvSpPr>
            <p:cNvPr id="44" name="object 43"/>
            <p:cNvSpPr txBox="1"/>
            <p:nvPr/>
          </p:nvSpPr>
          <p:spPr>
            <a:xfrm>
              <a:off x="1143001" y="4164355"/>
              <a:ext cx="1149086"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45" name="object 44"/>
            <p:cNvSpPr txBox="1"/>
            <p:nvPr/>
          </p:nvSpPr>
          <p:spPr>
            <a:xfrm>
              <a:off x="9062525" y="3018199"/>
              <a:ext cx="1183564"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46" name="object 45"/>
            <p:cNvSpPr txBox="1"/>
            <p:nvPr/>
          </p:nvSpPr>
          <p:spPr>
            <a:xfrm>
              <a:off x="9144000" y="4114800"/>
              <a:ext cx="1183564"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z</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47" name="object 46"/>
            <p:cNvSpPr txBox="1"/>
            <p:nvPr/>
          </p:nvSpPr>
          <p:spPr>
            <a:xfrm>
              <a:off x="5207938" y="3748978"/>
              <a:ext cx="2128520" cy="330200"/>
            </a:xfrm>
            <a:prstGeom prst="rect">
              <a:avLst/>
            </a:prstGeom>
          </p:spPr>
          <p:txBody>
            <a:bodyPr vert="horz" wrap="square" lIns="0" tIns="12700" rIns="0" bIns="0" rtlCol="0">
              <a:spAutoFit/>
            </a:bodyPr>
            <a:lstStyle/>
            <a:p>
              <a:pPr marL="38100">
                <a:lnSpc>
                  <a:spcPct val="100000"/>
                </a:lnSpc>
                <a:spcBef>
                  <a:spcPts val="100"/>
                </a:spcBef>
              </a:pPr>
              <a:r>
                <a:rPr sz="2000" spc="-10" dirty="0">
                  <a:solidFill>
                    <a:srgbClr val="0000FF"/>
                  </a:solidFill>
                  <a:latin typeface="Arial" panose="020B0604020202090204"/>
                  <a:cs typeface="Arial" panose="020B0604020202090204"/>
                </a:rPr>
                <a:t>[(D</a:t>
              </a:r>
              <a:r>
                <a:rPr sz="1950" spc="-15" baseline="-32000" dirty="0">
                  <a:solidFill>
                    <a:srgbClr val="0000FF"/>
                  </a:solidFill>
                  <a:latin typeface="Arial" panose="020B0604020202090204"/>
                  <a:cs typeface="Arial" panose="020B0604020202090204"/>
                </a:rPr>
                <a:t>y</a:t>
              </a:r>
              <a:r>
                <a:rPr sz="2000" spc="-10" dirty="0">
                  <a:solidFill>
                    <a:srgbClr val="0000FF"/>
                  </a:solidFill>
                  <a:latin typeface="Arial" panose="020B0604020202090204"/>
                  <a:cs typeface="Arial" panose="020B0604020202090204"/>
                </a:rPr>
                <a:t>×M</a:t>
              </a:r>
              <a:r>
                <a:rPr sz="1950" spc="-15" baseline="-32000" dirty="0">
                  <a:solidFill>
                    <a:srgbClr val="0000FF"/>
                  </a:solidFill>
                  <a:latin typeface="Arial" panose="020B0604020202090204"/>
                  <a:cs typeface="Arial" panose="020B0604020202090204"/>
                </a:rPr>
                <a:t>y</a:t>
              </a:r>
              <a:r>
                <a:rPr sz="2000" spc="-10" dirty="0">
                  <a:solidFill>
                    <a:srgbClr val="0000FF"/>
                  </a:solidFill>
                  <a:latin typeface="Arial" panose="020B0604020202090204"/>
                  <a:cs typeface="Arial" panose="020B0604020202090204"/>
                </a:rPr>
                <a:t>)×(D</a:t>
              </a:r>
              <a:r>
                <a:rPr sz="1950" spc="-15" baseline="-32000" dirty="0">
                  <a:solidFill>
                    <a:srgbClr val="0000FF"/>
                  </a:solidFill>
                  <a:latin typeface="Arial" panose="020B0604020202090204"/>
                  <a:cs typeface="Arial" panose="020B0604020202090204"/>
                </a:rPr>
                <a:t>z</a:t>
              </a:r>
              <a:r>
                <a:rPr sz="2000" spc="-10" dirty="0">
                  <a:solidFill>
                    <a:srgbClr val="0000FF"/>
                  </a:solidFill>
                  <a:latin typeface="Arial" panose="020B0604020202090204"/>
                  <a:cs typeface="Arial" panose="020B0604020202090204"/>
                </a:rPr>
                <a:t>×M</a:t>
              </a:r>
              <a:r>
                <a:rPr sz="1950" spc="-15" baseline="-32000" dirty="0">
                  <a:solidFill>
                    <a:srgbClr val="0000FF"/>
                  </a:solidFill>
                  <a:latin typeface="Arial" panose="020B0604020202090204"/>
                  <a:cs typeface="Arial" panose="020B0604020202090204"/>
                </a:rPr>
                <a:t>z</a:t>
              </a:r>
              <a:r>
                <a:rPr sz="2000" spc="-10" dirty="0">
                  <a:solidFill>
                    <a:srgbClr val="0000FF"/>
                  </a:solidFill>
                  <a:latin typeface="Arial" panose="020B0604020202090204"/>
                  <a:cs typeface="Arial" panose="020B0604020202090204"/>
                </a:rPr>
                <a:t>)]</a:t>
              </a:r>
              <a:endParaRPr sz="2000">
                <a:latin typeface="Arial" panose="020B0604020202090204"/>
                <a:cs typeface="Arial" panose="020B0604020202090204"/>
              </a:endParaRPr>
            </a:p>
          </p:txBody>
        </p:sp>
        <p:sp>
          <p:nvSpPr>
            <p:cNvPr id="48" name="object 47"/>
            <p:cNvSpPr txBox="1"/>
            <p:nvPr/>
          </p:nvSpPr>
          <p:spPr>
            <a:xfrm>
              <a:off x="1325285" y="2076211"/>
              <a:ext cx="1268706" cy="1046480"/>
            </a:xfrm>
            <a:prstGeom prst="rect">
              <a:avLst/>
            </a:prstGeom>
          </p:spPr>
          <p:txBody>
            <a:bodyPr vert="horz" wrap="square" lIns="0" tIns="12700" rIns="0" bIns="0" rtlCol="0">
              <a:spAutoFit/>
            </a:bodyPr>
            <a:lstStyle/>
            <a:p>
              <a:pPr marL="508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a:p>
              <a:pPr marL="202565">
                <a:lnSpc>
                  <a:spcPct val="100000"/>
                </a:lnSpc>
                <a:spcBef>
                  <a:spcPts val="276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x</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49" name="object 48"/>
            <p:cNvSpPr txBox="1"/>
            <p:nvPr/>
          </p:nvSpPr>
          <p:spPr>
            <a:xfrm>
              <a:off x="1676401" y="4926355"/>
              <a:ext cx="1149086"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90204"/>
                  <a:cs typeface="Arial" panose="020B0604020202090204"/>
                </a:rPr>
                <a:t>[D</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×M</a:t>
              </a:r>
              <a:r>
                <a:rPr sz="2175" spc="-15" baseline="-33000" dirty="0">
                  <a:solidFill>
                    <a:srgbClr val="0000FF"/>
                  </a:solidFill>
                  <a:latin typeface="Arial" panose="020B0604020202090204"/>
                  <a:cs typeface="Arial" panose="020B0604020202090204"/>
                </a:rPr>
                <a:t>y</a:t>
              </a:r>
              <a:r>
                <a:rPr sz="2200" spc="-10" dirty="0">
                  <a:solidFill>
                    <a:srgbClr val="0000FF"/>
                  </a:solidFill>
                  <a:latin typeface="Arial" panose="020B0604020202090204"/>
                  <a:cs typeface="Arial" panose="020B0604020202090204"/>
                </a:rPr>
                <a:t>]</a:t>
              </a:r>
              <a:endParaRPr sz="2200" dirty="0">
                <a:latin typeface="Arial" panose="020B0604020202090204"/>
                <a:cs typeface="Arial" panose="020B0604020202090204"/>
              </a:endParaRPr>
            </a:p>
          </p:txBody>
        </p:sp>
        <p:sp>
          <p:nvSpPr>
            <p:cNvPr id="50" name="object 49"/>
            <p:cNvSpPr txBox="1"/>
            <p:nvPr/>
          </p:nvSpPr>
          <p:spPr>
            <a:xfrm>
              <a:off x="7872199" y="1995123"/>
              <a:ext cx="215900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00FF"/>
                  </a:solidFill>
                  <a:latin typeface="Arial" panose="020B0604020202090204"/>
                  <a:cs typeface="Arial" panose="020B0604020202090204"/>
                </a:rPr>
                <a:t>dL/dx</a:t>
              </a:r>
              <a:r>
                <a:rPr sz="1800" spc="-3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always</a:t>
              </a:r>
              <a:r>
                <a:rPr sz="1800" spc="-2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has</a:t>
              </a:r>
              <a:r>
                <a:rPr sz="1800" spc="-20"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the </a:t>
              </a:r>
              <a:r>
                <a:rPr sz="1800" dirty="0">
                  <a:solidFill>
                    <a:srgbClr val="0000FF"/>
                  </a:solidFill>
                  <a:latin typeface="Arial" panose="020B0604020202090204"/>
                  <a:cs typeface="Arial" panose="020B0604020202090204"/>
                </a:rPr>
                <a:t>same</a:t>
              </a:r>
              <a:r>
                <a:rPr sz="1800" spc="-10"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shape</a:t>
              </a:r>
              <a:r>
                <a:rPr sz="1800" spc="-5" dirty="0">
                  <a:solidFill>
                    <a:srgbClr val="0000FF"/>
                  </a:solidFill>
                  <a:latin typeface="Arial" panose="020B0604020202090204"/>
                  <a:cs typeface="Arial" panose="020B0604020202090204"/>
                </a:rPr>
                <a:t> </a:t>
              </a:r>
              <a:r>
                <a:rPr sz="1800" dirty="0">
                  <a:solidFill>
                    <a:srgbClr val="0000FF"/>
                  </a:solidFill>
                  <a:latin typeface="Arial" panose="020B0604020202090204"/>
                  <a:cs typeface="Arial" panose="020B0604020202090204"/>
                </a:rPr>
                <a:t>as</a:t>
              </a:r>
              <a:r>
                <a:rPr sz="1800" spc="-5" dirty="0">
                  <a:solidFill>
                    <a:srgbClr val="0000FF"/>
                  </a:solidFill>
                  <a:latin typeface="Arial" panose="020B0604020202090204"/>
                  <a:cs typeface="Arial" panose="020B0604020202090204"/>
                </a:rPr>
                <a:t> </a:t>
              </a:r>
              <a:r>
                <a:rPr sz="1800" spc="-25" dirty="0">
                  <a:solidFill>
                    <a:srgbClr val="0000FF"/>
                  </a:solidFill>
                  <a:latin typeface="Arial" panose="020B0604020202090204"/>
                  <a:cs typeface="Arial" panose="020B0604020202090204"/>
                </a:rPr>
                <a:t>x!</a:t>
              </a:r>
              <a:endParaRPr sz="1800">
                <a:latin typeface="Arial" panose="020B0604020202090204"/>
                <a:cs typeface="Arial" panose="020B0604020202090204"/>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sp>
        <p:nvSpPr>
          <p:cNvPr id="4" name="object 3"/>
          <p:cNvSpPr txBox="1"/>
          <p:nvPr/>
        </p:nvSpPr>
        <p:spPr>
          <a:xfrm>
            <a:off x="1879888" y="1814825"/>
            <a:ext cx="1094066"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x:</a:t>
            </a:r>
            <a:r>
              <a:rPr sz="2000" spc="-5" dirty="0">
                <a:latin typeface="Arial" panose="020B0604020202090204"/>
                <a:cs typeface="Arial" panose="020B0604020202090204"/>
              </a:rPr>
              <a:t> </a:t>
            </a:r>
            <a:r>
              <a:rPr sz="2000" spc="-10" dirty="0">
                <a:latin typeface="Arial" panose="020B0604020202090204"/>
                <a:cs typeface="Arial" panose="020B0604020202090204"/>
              </a:rPr>
              <a:t>[N×D]</a:t>
            </a:r>
            <a:endParaRPr sz="2000" dirty="0">
              <a:latin typeface="Arial" panose="020B0604020202090204"/>
              <a:cs typeface="Arial" panose="020B0604020202090204"/>
            </a:endParaRPr>
          </a:p>
        </p:txBody>
      </p:sp>
      <p:sp>
        <p:nvSpPr>
          <p:cNvPr id="5" name="object 4"/>
          <p:cNvSpPr txBox="1"/>
          <p:nvPr/>
        </p:nvSpPr>
        <p:spPr>
          <a:xfrm>
            <a:off x="18798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1</a:t>
            </a:r>
            <a:r>
              <a:rPr sz="2000" b="1"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-3</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589915" algn="l"/>
                <a:tab pos="94234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4</a:t>
            </a:r>
            <a:r>
              <a:rPr sz="2000" dirty="0">
                <a:solidFill>
                  <a:srgbClr val="6AA84F"/>
                </a:solidFill>
                <a:latin typeface="Arial" panose="020B0604020202090204"/>
                <a:cs typeface="Arial" panose="020B0604020202090204"/>
              </a:rPr>
              <a:t>	2</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6" name="object 5"/>
          <p:cNvSpPr txBox="1"/>
          <p:nvPr/>
        </p:nvSpPr>
        <p:spPr>
          <a:xfrm>
            <a:off x="1879887" y="2801503"/>
            <a:ext cx="113624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w:</a:t>
            </a:r>
            <a:r>
              <a:rPr sz="2000" spc="-10" dirty="0">
                <a:latin typeface="Arial" panose="020B0604020202090204"/>
                <a:cs typeface="Arial" panose="020B0604020202090204"/>
              </a:rPr>
              <a:t> [D×M]</a:t>
            </a:r>
            <a:endParaRPr sz="2000" dirty="0">
              <a:latin typeface="Arial" panose="020B0604020202090204"/>
              <a:cs typeface="Arial" panose="020B0604020202090204"/>
            </a:endParaRPr>
          </a:p>
        </p:txBody>
      </p:sp>
      <p:graphicFrame>
        <p:nvGraphicFramePr>
          <p:cNvPr id="7" name="object 6"/>
          <p:cNvGraphicFramePr>
            <a:graphicFrameLocks noGrp="1"/>
          </p:cNvGraphicFramePr>
          <p:nvPr/>
        </p:nvGraphicFramePr>
        <p:xfrm>
          <a:off x="1825504" y="3143063"/>
          <a:ext cx="1346199" cy="892810"/>
        </p:xfrm>
        <a:graphic>
          <a:graphicData uri="http://schemas.openxmlformats.org/drawingml/2006/table">
            <a:tbl>
              <a:tblPr firstRow="1" bandRow="1">
                <a:tableStyleId>{2D5ABB26-0587-4C30-8999-92F81FD0307C}</a:tableStyleId>
              </a:tblPr>
              <a:tblGrid>
                <a:gridCol w="175895">
                  <a:extLst>
                    <a:ext uri="{9D8B030D-6E8A-4147-A177-3AD203B41FA5}">
                      <a16:colId xmlns:a16="http://schemas.microsoft.com/office/drawing/2014/main" val="20000"/>
                    </a:ext>
                  </a:extLst>
                </a:gridCol>
                <a:gridCol w="281939">
                  <a:extLst>
                    <a:ext uri="{9D8B030D-6E8A-4147-A177-3AD203B41FA5}">
                      <a16:colId xmlns:a16="http://schemas.microsoft.com/office/drawing/2014/main" val="20001"/>
                    </a:ext>
                  </a:extLst>
                </a:gridCol>
                <a:gridCol w="281940">
                  <a:extLst>
                    <a:ext uri="{9D8B030D-6E8A-4147-A177-3AD203B41FA5}">
                      <a16:colId xmlns:a16="http://schemas.microsoft.com/office/drawing/2014/main" val="20002"/>
                    </a:ext>
                  </a:extLst>
                </a:gridCol>
                <a:gridCol w="606425">
                  <a:extLst>
                    <a:ext uri="{9D8B030D-6E8A-4147-A177-3AD203B41FA5}">
                      <a16:colId xmlns:a16="http://schemas.microsoft.com/office/drawing/2014/main" val="20003"/>
                    </a:ext>
                  </a:extLst>
                </a:gridCol>
              </a:tblGrid>
              <a:tr h="294005">
                <a:tc>
                  <a:txBody>
                    <a:bodyPr/>
                    <a:lstStyle/>
                    <a:p>
                      <a:pPr marL="31750">
                        <a:lnSpc>
                          <a:spcPts val="2210"/>
                        </a:lnSpc>
                      </a:pPr>
                      <a:r>
                        <a:rPr sz="200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txBody>
                  <a:tcPr marL="0" marR="0" marT="0" marB="0"/>
                </a:tc>
                <a:tc>
                  <a:txBody>
                    <a:bodyPr/>
                    <a:lstStyle/>
                    <a:p>
                      <a:pPr algn="ctr">
                        <a:lnSpc>
                          <a:spcPts val="2210"/>
                        </a:lnSpc>
                      </a:pPr>
                      <a:r>
                        <a:rPr sz="2000" dirty="0">
                          <a:solidFill>
                            <a:srgbClr val="6AA84F"/>
                          </a:solidFill>
                          <a:latin typeface="Arial" panose="020B0604020202090204"/>
                          <a:cs typeface="Arial" panose="020B0604020202090204"/>
                        </a:rPr>
                        <a:t>3</a:t>
                      </a:r>
                      <a:endParaRPr sz="2000">
                        <a:latin typeface="Arial" panose="020B0604020202090204"/>
                        <a:cs typeface="Arial" panose="020B0604020202090204"/>
                      </a:endParaRPr>
                    </a:p>
                  </a:txBody>
                  <a:tcPr marL="0" marR="0" marT="0" marB="0"/>
                </a:tc>
                <a:tc>
                  <a:txBody>
                    <a:bodyPr/>
                    <a:lstStyle/>
                    <a:p>
                      <a:pPr algn="ctr">
                        <a:lnSpc>
                          <a:spcPts val="2210"/>
                        </a:lnSpc>
                      </a:pPr>
                      <a:r>
                        <a:rPr sz="2000"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txBody>
                  <a:tcPr marL="0" marR="0" marT="0" marB="0"/>
                </a:tc>
                <a:tc>
                  <a:txBody>
                    <a:bodyPr/>
                    <a:lstStyle/>
                    <a:p>
                      <a:pPr marR="24130" algn="r">
                        <a:lnSpc>
                          <a:spcPts val="2210"/>
                        </a:lnSpc>
                      </a:pPr>
                      <a:r>
                        <a:rPr sz="2000" dirty="0">
                          <a:solidFill>
                            <a:srgbClr val="6AA84F"/>
                          </a:solidFill>
                          <a:latin typeface="Arial" panose="020B0604020202090204"/>
                          <a:cs typeface="Arial" panose="020B0604020202090204"/>
                        </a:rPr>
                        <a:t>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1]</a:t>
                      </a:r>
                      <a:endParaRPr sz="2000">
                        <a:latin typeface="Arial" panose="020B0604020202090204"/>
                        <a:cs typeface="Arial" panose="020B0604020202090204"/>
                      </a:endParaRPr>
                    </a:p>
                  </a:txBody>
                  <a:tcPr marL="0" marR="0" marT="0" marB="0"/>
                </a:tc>
                <a:extLst>
                  <a:ext uri="{0D108BD9-81ED-4DB2-BD59-A6C34878D82A}">
                    <a16:rowId xmlns:a16="http://schemas.microsoft.com/office/drawing/2014/main" val="10000"/>
                  </a:ext>
                </a:extLst>
              </a:tr>
              <a:tr h="304800">
                <a:tc>
                  <a:txBody>
                    <a:bodyPr/>
                    <a:lstStyle/>
                    <a:p>
                      <a:pPr marL="38735">
                        <a:lnSpc>
                          <a:spcPts val="2295"/>
                        </a:lnSpc>
                      </a:pPr>
                      <a:r>
                        <a:rPr sz="200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txBody>
                  <a:tcPr marL="0" marR="0" marT="0" marB="0"/>
                </a:tc>
                <a:tc>
                  <a:txBody>
                    <a:bodyPr/>
                    <a:lstStyle/>
                    <a:p>
                      <a:pPr marL="6350" algn="ctr">
                        <a:lnSpc>
                          <a:spcPts val="2295"/>
                        </a:lnSpc>
                      </a:pPr>
                      <a:r>
                        <a:rPr sz="2000"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txBody>
                  <a:tcPr marL="0" marR="0" marT="0" marB="0"/>
                </a:tc>
                <a:tc>
                  <a:txBody>
                    <a:bodyPr/>
                    <a:lstStyle/>
                    <a:p>
                      <a:pPr marL="6985" algn="ctr">
                        <a:lnSpc>
                          <a:spcPts val="2295"/>
                        </a:lnSpc>
                      </a:pPr>
                      <a:r>
                        <a:rPr sz="2000" dirty="0">
                          <a:solidFill>
                            <a:srgbClr val="6AA84F"/>
                          </a:solidFill>
                          <a:latin typeface="Arial" panose="020B0604020202090204"/>
                          <a:cs typeface="Arial" panose="020B0604020202090204"/>
                        </a:rPr>
                        <a:t>1</a:t>
                      </a:r>
                      <a:endParaRPr sz="2000">
                        <a:latin typeface="Arial" panose="020B0604020202090204"/>
                        <a:cs typeface="Arial" panose="020B0604020202090204"/>
                      </a:endParaRPr>
                    </a:p>
                  </a:txBody>
                  <a:tcPr marL="0" marR="0" marT="0" marB="0"/>
                </a:tc>
                <a:tc>
                  <a:txBody>
                    <a:bodyPr/>
                    <a:lstStyle/>
                    <a:p>
                      <a:pPr marR="31115" algn="r">
                        <a:lnSpc>
                          <a:spcPts val="2295"/>
                        </a:lnSpc>
                        <a:tabLst>
                          <a:tab pos="281305" algn="l"/>
                        </a:tabLst>
                      </a:pP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txBody>
                  <a:tcPr marL="0" marR="0" marT="0" marB="0"/>
                </a:tc>
                <a:extLst>
                  <a:ext uri="{0D108BD9-81ED-4DB2-BD59-A6C34878D82A}">
                    <a16:rowId xmlns:a16="http://schemas.microsoft.com/office/drawing/2014/main" val="10001"/>
                  </a:ext>
                </a:extLst>
              </a:tr>
              <a:tr h="294005">
                <a:tc>
                  <a:txBody>
                    <a:bodyPr/>
                    <a:lstStyle/>
                    <a:p>
                      <a:pPr marL="31750">
                        <a:lnSpc>
                          <a:spcPts val="2215"/>
                        </a:lnSpc>
                      </a:pPr>
                      <a:r>
                        <a:rPr sz="200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txBody>
                  <a:tcPr marL="0" marR="0" marT="0" marB="0"/>
                </a:tc>
                <a:tc>
                  <a:txBody>
                    <a:bodyPr/>
                    <a:lstStyle/>
                    <a:p>
                      <a:pPr algn="ctr">
                        <a:lnSpc>
                          <a:spcPts val="2215"/>
                        </a:lnSpc>
                      </a:pPr>
                      <a:r>
                        <a:rPr sz="2000" dirty="0">
                          <a:solidFill>
                            <a:srgbClr val="6AA84F"/>
                          </a:solidFill>
                          <a:latin typeface="Arial" panose="020B0604020202090204"/>
                          <a:cs typeface="Arial" panose="020B0604020202090204"/>
                        </a:rPr>
                        <a:t>3</a:t>
                      </a:r>
                      <a:endParaRPr sz="2000">
                        <a:latin typeface="Arial" panose="020B0604020202090204"/>
                        <a:cs typeface="Arial" panose="020B0604020202090204"/>
                      </a:endParaRPr>
                    </a:p>
                  </a:txBody>
                  <a:tcPr marL="0" marR="0" marT="0" marB="0"/>
                </a:tc>
                <a:tc>
                  <a:txBody>
                    <a:bodyPr/>
                    <a:lstStyle/>
                    <a:p>
                      <a:pPr algn="ctr">
                        <a:lnSpc>
                          <a:spcPts val="2215"/>
                        </a:lnSpc>
                      </a:pPr>
                      <a:r>
                        <a:rPr sz="2000"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txBody>
                  <a:tcPr marL="0" marR="0" marT="0" marB="0"/>
                </a:tc>
                <a:tc>
                  <a:txBody>
                    <a:bodyPr/>
                    <a:lstStyle/>
                    <a:p>
                      <a:pPr marR="24130" algn="r">
                        <a:lnSpc>
                          <a:spcPts val="2215"/>
                        </a:lnSpc>
                      </a:pPr>
                      <a:r>
                        <a:rPr sz="2000" dirty="0">
                          <a:solidFill>
                            <a:srgbClr val="6AA84F"/>
                          </a:solidFill>
                          <a:latin typeface="Arial" panose="020B0604020202090204"/>
                          <a:cs typeface="Arial" panose="020B0604020202090204"/>
                        </a:rPr>
                        <a:t>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txBody>
                  <a:tcPr marL="0" marR="0" marT="0" marB="0"/>
                </a:tc>
                <a:extLst>
                  <a:ext uri="{0D108BD9-81ED-4DB2-BD59-A6C34878D82A}">
                    <a16:rowId xmlns:a16="http://schemas.microsoft.com/office/drawing/2014/main" val="10002"/>
                  </a:ext>
                </a:extLst>
              </a:tr>
            </a:tbl>
          </a:graphicData>
        </a:graphic>
      </p:graphicFrame>
      <p:sp>
        <p:nvSpPr>
          <p:cNvPr id="8" name="object 7"/>
          <p:cNvSpPr/>
          <p:nvPr/>
        </p:nvSpPr>
        <p:spPr>
          <a:xfrm>
            <a:off x="46703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a:endParaRPr/>
          </a:p>
        </p:txBody>
      </p:sp>
      <p:sp>
        <p:nvSpPr>
          <p:cNvPr id="9" name="object 8"/>
          <p:cNvSpPr txBox="1"/>
          <p:nvPr/>
        </p:nvSpPr>
        <p:spPr>
          <a:xfrm>
            <a:off x="46703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90204"/>
                <a:cs typeface="Arial" panose="020B0604020202090204"/>
              </a:rPr>
              <a:t>Matrix</a:t>
            </a:r>
            <a:r>
              <a:rPr sz="2200" spc="-10" dirty="0">
                <a:latin typeface="Arial" panose="020B0604020202090204"/>
                <a:cs typeface="Arial" panose="020B0604020202090204"/>
              </a:rPr>
              <a:t> Multiply</a:t>
            </a:r>
            <a:endParaRPr sz="2200">
              <a:latin typeface="Arial" panose="020B0604020202090204"/>
              <a:cs typeface="Arial" panose="020B0604020202090204"/>
            </a:endParaRPr>
          </a:p>
        </p:txBody>
      </p:sp>
      <p:pic>
        <p:nvPicPr>
          <p:cNvPr id="10" name="object 9"/>
          <p:cNvPicPr/>
          <p:nvPr/>
        </p:nvPicPr>
        <p:blipFill>
          <a:blip r:embed="rId2" cstate="print"/>
          <a:stretch>
            <a:fillRect/>
          </a:stretch>
        </p:blipFill>
        <p:spPr>
          <a:xfrm>
            <a:off x="4719109" y="2263413"/>
            <a:ext cx="2389474" cy="707524"/>
          </a:xfrm>
          <a:prstGeom prst="rect">
            <a:avLst/>
          </a:prstGeom>
        </p:spPr>
      </p:pic>
      <p:sp>
        <p:nvSpPr>
          <p:cNvPr id="11" name="object 10"/>
          <p:cNvSpPr txBox="1"/>
          <p:nvPr/>
        </p:nvSpPr>
        <p:spPr>
          <a:xfrm>
            <a:off x="85281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90204"/>
                <a:cs typeface="Arial" panose="020B0604020202090204"/>
              </a:rPr>
              <a:t>y:</a:t>
            </a:r>
            <a:r>
              <a:rPr sz="2000" spc="-5" dirty="0">
                <a:latin typeface="Arial" panose="020B0604020202090204"/>
                <a:cs typeface="Arial" panose="020B0604020202090204"/>
              </a:rPr>
              <a:t> </a:t>
            </a:r>
            <a:r>
              <a:rPr sz="2000" spc="-10" dirty="0">
                <a:latin typeface="Arial" panose="020B0604020202090204"/>
                <a:cs typeface="Arial" panose="020B0604020202090204"/>
              </a:rPr>
              <a:t>[N×M]</a:t>
            </a:r>
            <a:endParaRPr sz="2000">
              <a:latin typeface="Arial" panose="020B0604020202090204"/>
              <a:cs typeface="Arial" panose="020B0604020202090204"/>
            </a:endParaRPr>
          </a:p>
          <a:p>
            <a:pPr algn="ctr">
              <a:lnSpc>
                <a:spcPct val="100000"/>
              </a:lnSpc>
              <a:tabLst>
                <a:tab pos="493395" algn="l"/>
                <a:tab pos="775335" algn="l"/>
                <a:tab pos="1141730" algn="l"/>
              </a:tabLst>
            </a:pPr>
            <a:r>
              <a:rPr sz="2000" spc="-25" dirty="0">
                <a:solidFill>
                  <a:srgbClr val="6AA84F"/>
                </a:solidFill>
                <a:latin typeface="Arial" panose="020B0604020202090204"/>
                <a:cs typeface="Arial" panose="020B0604020202090204"/>
              </a:rPr>
              <a:t>[</a:t>
            </a:r>
            <a:r>
              <a:rPr sz="2000" b="1" spc="-25" dirty="0">
                <a:solidFill>
                  <a:srgbClr val="6AA84F"/>
                </a:solidFill>
                <a:latin typeface="Arial" panose="020B0604020202090204"/>
                <a:cs typeface="Arial" panose="020B0604020202090204"/>
              </a:rPr>
              <a:t>13</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9</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2</a:t>
            </a:r>
            <a:r>
              <a:rPr sz="2000" b="1" dirty="0">
                <a:solidFill>
                  <a:srgbClr val="6AA84F"/>
                </a:solidFill>
                <a:latin typeface="Arial" panose="020B0604020202090204"/>
                <a:cs typeface="Arial" panose="020B0604020202090204"/>
              </a:rPr>
              <a:t>	-6</a:t>
            </a:r>
            <a:r>
              <a:rPr sz="2000" b="1"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5</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17</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12" name="object 11"/>
          <p:cNvSpPr txBox="1"/>
          <p:nvPr/>
        </p:nvSpPr>
        <p:spPr>
          <a:xfrm>
            <a:off x="8458200" y="2489200"/>
            <a:ext cx="1605330" cy="93980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90204"/>
                <a:cs typeface="Arial" panose="020B0604020202090204"/>
              </a:rPr>
              <a:t>dL/dy:</a:t>
            </a:r>
            <a:r>
              <a:rPr sz="2000" spc="-30" dirty="0">
                <a:latin typeface="Arial" panose="020B0604020202090204"/>
                <a:cs typeface="Arial" panose="020B0604020202090204"/>
              </a:rPr>
              <a:t> </a:t>
            </a:r>
            <a:r>
              <a:rPr sz="2000" spc="-10" dirty="0">
                <a:latin typeface="Arial" panose="020B0604020202090204"/>
                <a:cs typeface="Arial" panose="020B0604020202090204"/>
              </a:rPr>
              <a:t>[N×M] </a:t>
            </a: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2</a:t>
            </a:r>
            <a:r>
              <a:rPr sz="2000" dirty="0">
                <a:solidFill>
                  <a:srgbClr val="FF0000"/>
                </a:solidFill>
                <a:latin typeface="Arial" panose="020B0604020202090204"/>
                <a:cs typeface="Arial" panose="020B0604020202090204"/>
              </a:rPr>
              <a:t>	3</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3</a:t>
            </a:r>
            <a:r>
              <a:rPr sz="2000" dirty="0">
                <a:solidFill>
                  <a:srgbClr val="FF0000"/>
                </a:solidFill>
                <a:latin typeface="Arial" panose="020B0604020202090204"/>
                <a:cs typeface="Arial" panose="020B0604020202090204"/>
              </a:rPr>
              <a:t>	9</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a:p>
            <a:pPr marL="58420">
              <a:lnSpc>
                <a:spcPct val="100000"/>
              </a:lnSpc>
              <a:tabLst>
                <a:tab pos="565150" algn="l"/>
                <a:tab pos="847090" algn="l"/>
                <a:tab pos="1129030" algn="l"/>
              </a:tabLst>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8</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1</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6</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p:txBody>
      </p:sp>
      <p:grpSp>
        <p:nvGrpSpPr>
          <p:cNvPr id="13" name="object 12"/>
          <p:cNvGrpSpPr/>
          <p:nvPr/>
        </p:nvGrpSpPr>
        <p:grpSpPr>
          <a:xfrm>
            <a:off x="3219683" y="2011292"/>
            <a:ext cx="1159510" cy="41275"/>
            <a:chOff x="1995725" y="874279"/>
            <a:chExt cx="1159510" cy="41275"/>
          </a:xfrm>
        </p:grpSpPr>
        <p:sp>
          <p:nvSpPr>
            <p:cNvPr id="14" name="object 13"/>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a:endParaRPr/>
            </a:p>
          </p:txBody>
        </p:sp>
        <p:sp>
          <p:nvSpPr>
            <p:cNvPr id="15" name="object 14"/>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6" name="object 15"/>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7" name="object 16"/>
          <p:cNvGrpSpPr/>
          <p:nvPr/>
        </p:nvGrpSpPr>
        <p:grpSpPr>
          <a:xfrm>
            <a:off x="7456119" y="2943867"/>
            <a:ext cx="909319" cy="41275"/>
            <a:chOff x="6232161" y="1806854"/>
            <a:chExt cx="909319" cy="41275"/>
          </a:xfrm>
        </p:grpSpPr>
        <p:sp>
          <p:nvSpPr>
            <p:cNvPr id="18" name="object 17"/>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a:endParaRPr/>
            </a:p>
          </p:txBody>
        </p:sp>
        <p:sp>
          <p:nvSpPr>
            <p:cNvPr id="19" name="object 18"/>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20" name="object 19"/>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21" name="object 20"/>
          <p:cNvGrpSpPr/>
          <p:nvPr/>
        </p:nvGrpSpPr>
        <p:grpSpPr>
          <a:xfrm>
            <a:off x="7454207" y="1945967"/>
            <a:ext cx="878840" cy="41275"/>
            <a:chOff x="6230249" y="808954"/>
            <a:chExt cx="878840" cy="41275"/>
          </a:xfrm>
        </p:grpSpPr>
        <p:sp>
          <p:nvSpPr>
            <p:cNvPr id="22" name="object 21"/>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a:endParaRPr/>
            </a:p>
          </p:txBody>
        </p:sp>
        <p:sp>
          <p:nvSpPr>
            <p:cNvPr id="23" name="object 22"/>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a:endParaRPr/>
            </a:p>
          </p:txBody>
        </p:sp>
        <p:sp>
          <p:nvSpPr>
            <p:cNvPr id="24" name="object 23"/>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25" name="object 24"/>
          <p:cNvGrpSpPr/>
          <p:nvPr/>
        </p:nvGrpSpPr>
        <p:grpSpPr>
          <a:xfrm>
            <a:off x="3214920" y="2859989"/>
            <a:ext cx="1149985" cy="258445"/>
            <a:chOff x="1990962" y="1722976"/>
            <a:chExt cx="1149985" cy="258445"/>
          </a:xfrm>
        </p:grpSpPr>
        <p:sp>
          <p:nvSpPr>
            <p:cNvPr id="26" name="object 25"/>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a:endParaRPr/>
            </a:p>
          </p:txBody>
        </p:sp>
        <p:sp>
          <p:nvSpPr>
            <p:cNvPr id="27" name="object 26"/>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a:endParaRPr/>
            </a:p>
          </p:txBody>
        </p:sp>
        <p:sp>
          <p:nvSpPr>
            <p:cNvPr id="28" name="object 27"/>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a:endParaRPr/>
            </a:p>
          </p:txBody>
        </p:sp>
      </p:grpSp>
      <p:sp>
        <p:nvSpPr>
          <p:cNvPr id="29" name="object 28"/>
          <p:cNvSpPr txBox="1"/>
          <p:nvPr/>
        </p:nvSpPr>
        <p:spPr>
          <a:xfrm>
            <a:off x="3887904" y="3176228"/>
            <a:ext cx="4396553" cy="2190750"/>
          </a:xfrm>
          <a:prstGeom prst="rect">
            <a:avLst/>
          </a:prstGeom>
        </p:spPr>
        <p:txBody>
          <a:bodyPr vert="horz" wrap="square" lIns="0" tIns="12700" rIns="0" bIns="0" rtlCol="0">
            <a:spAutoFit/>
          </a:bodyPr>
          <a:lstStyle/>
          <a:p>
            <a:pPr marL="808990" marR="799465" indent="560070">
              <a:lnSpc>
                <a:spcPct val="100000"/>
              </a:lnSpc>
              <a:spcBef>
                <a:spcPts val="100"/>
              </a:spcBef>
            </a:pPr>
            <a:r>
              <a:rPr sz="2000" b="1" spc="-10" dirty="0">
                <a:latin typeface="Arial" panose="020B0604020202090204"/>
                <a:cs typeface="Arial" panose="020B0604020202090204"/>
              </a:rPr>
              <a:t>Jacobians</a:t>
            </a:r>
            <a:r>
              <a:rPr sz="2000" spc="-10" dirty="0">
                <a:latin typeface="Arial" panose="020B0604020202090204"/>
                <a:cs typeface="Arial" panose="020B0604020202090204"/>
              </a:rPr>
              <a:t>: </a:t>
            </a:r>
            <a:r>
              <a:rPr sz="2000" dirty="0">
                <a:latin typeface="Arial" panose="020B0604020202090204"/>
                <a:cs typeface="Arial" panose="020B0604020202090204"/>
              </a:rPr>
              <a:t>dy/dx:</a:t>
            </a:r>
            <a:r>
              <a:rPr sz="2000" spc="-30" dirty="0">
                <a:latin typeface="Arial" panose="020B0604020202090204"/>
                <a:cs typeface="Arial" panose="020B0604020202090204"/>
              </a:rPr>
              <a:t> </a:t>
            </a:r>
            <a:r>
              <a:rPr sz="2000" spc="-10" dirty="0">
                <a:latin typeface="Arial" panose="020B0604020202090204"/>
                <a:cs typeface="Arial" panose="020B0604020202090204"/>
              </a:rPr>
              <a:t>[(N×D)×(N×M)]</a:t>
            </a:r>
            <a:endParaRPr sz="2000" dirty="0">
              <a:latin typeface="Arial" panose="020B0604020202090204"/>
              <a:cs typeface="Arial" panose="020B0604020202090204"/>
            </a:endParaRPr>
          </a:p>
          <a:p>
            <a:pPr marL="766445">
              <a:lnSpc>
                <a:spcPct val="100000"/>
              </a:lnSpc>
            </a:pPr>
            <a:r>
              <a:rPr sz="2000" dirty="0">
                <a:latin typeface="Arial" panose="020B0604020202090204"/>
                <a:cs typeface="Arial" panose="020B0604020202090204"/>
              </a:rPr>
              <a:t>dy/dw:</a:t>
            </a:r>
            <a:r>
              <a:rPr sz="2000" spc="-30" dirty="0">
                <a:latin typeface="Arial" panose="020B0604020202090204"/>
                <a:cs typeface="Arial" panose="020B0604020202090204"/>
              </a:rPr>
              <a:t> </a:t>
            </a:r>
            <a:r>
              <a:rPr sz="2000" spc="-10" dirty="0">
                <a:latin typeface="Arial" panose="020B0604020202090204"/>
                <a:cs typeface="Arial" panose="020B0604020202090204"/>
              </a:rPr>
              <a:t>[(D×M)×(N×M)]</a:t>
            </a:r>
            <a:endParaRPr sz="2000" dirty="0">
              <a:latin typeface="Arial" panose="020B0604020202090204"/>
              <a:cs typeface="Arial" panose="020B0604020202090204"/>
            </a:endParaRPr>
          </a:p>
          <a:p>
            <a:pPr marL="513715" marR="505460" algn="ctr">
              <a:lnSpc>
                <a:spcPct val="100000"/>
              </a:lnSpc>
              <a:spcBef>
                <a:spcPts val="1205"/>
              </a:spcBef>
            </a:pPr>
            <a:r>
              <a:rPr sz="1800" dirty="0">
                <a:latin typeface="Arial" panose="020B0604020202090204"/>
                <a:cs typeface="Arial" panose="020B0604020202090204"/>
              </a:rPr>
              <a:t>For</a:t>
            </a:r>
            <a:r>
              <a:rPr sz="1800" spc="-25" dirty="0">
                <a:latin typeface="Arial" panose="020B0604020202090204"/>
                <a:cs typeface="Arial" panose="020B0604020202090204"/>
              </a:rPr>
              <a:t> </a:t>
            </a:r>
            <a:r>
              <a:rPr sz="1800" dirty="0">
                <a:latin typeface="Arial" panose="020B0604020202090204"/>
                <a:cs typeface="Arial" panose="020B0604020202090204"/>
              </a:rPr>
              <a:t>a</a:t>
            </a:r>
            <a:r>
              <a:rPr sz="1800" spc="-15" dirty="0">
                <a:latin typeface="Arial" panose="020B0604020202090204"/>
                <a:cs typeface="Arial" panose="020B0604020202090204"/>
              </a:rPr>
              <a:t> </a:t>
            </a:r>
            <a:r>
              <a:rPr sz="1800" dirty="0">
                <a:latin typeface="Arial" panose="020B0604020202090204"/>
                <a:cs typeface="Arial" panose="020B0604020202090204"/>
              </a:rPr>
              <a:t>neural</a:t>
            </a:r>
            <a:r>
              <a:rPr sz="1800" spc="-10" dirty="0">
                <a:latin typeface="Arial" panose="020B0604020202090204"/>
                <a:cs typeface="Arial" panose="020B0604020202090204"/>
              </a:rPr>
              <a:t> </a:t>
            </a:r>
            <a:r>
              <a:rPr sz="1800" dirty="0">
                <a:latin typeface="Arial" panose="020B0604020202090204"/>
                <a:cs typeface="Arial" panose="020B0604020202090204"/>
              </a:rPr>
              <a:t>net</a:t>
            </a:r>
            <a:r>
              <a:rPr sz="1800" spc="-15" dirty="0">
                <a:latin typeface="Arial" panose="020B0604020202090204"/>
                <a:cs typeface="Arial" panose="020B0604020202090204"/>
              </a:rPr>
              <a:t> </a:t>
            </a:r>
            <a:r>
              <a:rPr sz="1800" dirty="0">
                <a:latin typeface="Arial" panose="020B0604020202090204"/>
                <a:cs typeface="Arial" panose="020B0604020202090204"/>
              </a:rPr>
              <a:t>we</a:t>
            </a:r>
            <a:r>
              <a:rPr sz="1800" spc="-15" dirty="0">
                <a:latin typeface="Arial" panose="020B0604020202090204"/>
                <a:cs typeface="Arial" panose="020B0604020202090204"/>
              </a:rPr>
              <a:t> </a:t>
            </a:r>
            <a:r>
              <a:rPr sz="1800" dirty="0">
                <a:latin typeface="Arial" panose="020B0604020202090204"/>
                <a:cs typeface="Arial" panose="020B0604020202090204"/>
              </a:rPr>
              <a:t>may</a:t>
            </a:r>
            <a:r>
              <a:rPr sz="1800" spc="-10" dirty="0">
                <a:latin typeface="Arial" panose="020B0604020202090204"/>
                <a:cs typeface="Arial" panose="020B0604020202090204"/>
              </a:rPr>
              <a:t> </a:t>
            </a:r>
            <a:r>
              <a:rPr sz="1800" spc="-20" dirty="0">
                <a:latin typeface="Arial" panose="020B0604020202090204"/>
                <a:cs typeface="Arial" panose="020B0604020202090204"/>
              </a:rPr>
              <a:t>have </a:t>
            </a:r>
            <a:r>
              <a:rPr sz="1800" dirty="0">
                <a:latin typeface="Arial" panose="020B0604020202090204"/>
                <a:cs typeface="Arial" panose="020B0604020202090204"/>
              </a:rPr>
              <a:t>N=64,</a:t>
            </a:r>
            <a:r>
              <a:rPr sz="1800" spc="-25" dirty="0">
                <a:latin typeface="Arial" panose="020B0604020202090204"/>
                <a:cs typeface="Arial" panose="020B0604020202090204"/>
              </a:rPr>
              <a:t> </a:t>
            </a:r>
            <a:r>
              <a:rPr sz="1800" spc="-10" dirty="0">
                <a:latin typeface="Arial" panose="020B0604020202090204"/>
                <a:cs typeface="Arial" panose="020B0604020202090204"/>
              </a:rPr>
              <a:t>D=M=4096</a:t>
            </a:r>
            <a:endParaRPr sz="1800" dirty="0">
              <a:latin typeface="Arial" panose="020B0604020202090204"/>
              <a:cs typeface="Arial" panose="020B0604020202090204"/>
            </a:endParaRPr>
          </a:p>
          <a:p>
            <a:pPr marL="12065" marR="5080" algn="ctr">
              <a:lnSpc>
                <a:spcPct val="100000"/>
              </a:lnSpc>
            </a:pPr>
            <a:r>
              <a:rPr sz="1800" dirty="0">
                <a:latin typeface="Arial" panose="020B0604020202090204"/>
                <a:cs typeface="Arial" panose="020B0604020202090204"/>
              </a:rPr>
              <a:t>Each</a:t>
            </a:r>
            <a:r>
              <a:rPr sz="1800" spc="-20" dirty="0">
                <a:latin typeface="Arial" panose="020B0604020202090204"/>
                <a:cs typeface="Arial" panose="020B0604020202090204"/>
              </a:rPr>
              <a:t> </a:t>
            </a:r>
            <a:r>
              <a:rPr sz="1800" dirty="0">
                <a:latin typeface="Arial" panose="020B0604020202090204"/>
                <a:cs typeface="Arial" panose="020B0604020202090204"/>
              </a:rPr>
              <a:t>Jacobian</a:t>
            </a:r>
            <a:r>
              <a:rPr sz="1800" spc="-15" dirty="0">
                <a:latin typeface="Arial" panose="020B0604020202090204"/>
                <a:cs typeface="Arial" panose="020B0604020202090204"/>
              </a:rPr>
              <a:t> </a:t>
            </a:r>
            <a:r>
              <a:rPr sz="1800" dirty="0">
                <a:latin typeface="Arial" panose="020B0604020202090204"/>
                <a:cs typeface="Arial" panose="020B0604020202090204"/>
              </a:rPr>
              <a:t>takes</a:t>
            </a:r>
            <a:r>
              <a:rPr sz="1800" spc="-15" dirty="0">
                <a:latin typeface="Arial" panose="020B0604020202090204"/>
                <a:cs typeface="Arial" panose="020B0604020202090204"/>
              </a:rPr>
              <a:t> </a:t>
            </a:r>
            <a:r>
              <a:rPr sz="1800" dirty="0">
                <a:latin typeface="Arial" panose="020B0604020202090204"/>
                <a:cs typeface="Arial" panose="020B0604020202090204"/>
              </a:rPr>
              <a:t>~256</a:t>
            </a:r>
            <a:r>
              <a:rPr sz="1800" spc="-15" dirty="0">
                <a:latin typeface="Arial" panose="020B0604020202090204"/>
                <a:cs typeface="Arial" panose="020B0604020202090204"/>
              </a:rPr>
              <a:t> </a:t>
            </a:r>
            <a:r>
              <a:rPr sz="1800" dirty="0">
                <a:latin typeface="Arial" panose="020B0604020202090204"/>
                <a:cs typeface="Arial" panose="020B0604020202090204"/>
              </a:rPr>
              <a:t>GB</a:t>
            </a:r>
            <a:r>
              <a:rPr sz="1800" spc="-15" dirty="0">
                <a:latin typeface="Arial" panose="020B0604020202090204"/>
                <a:cs typeface="Arial" panose="020B0604020202090204"/>
              </a:rPr>
              <a:t> </a:t>
            </a:r>
            <a:r>
              <a:rPr sz="1800" spc="-25" dirty="0">
                <a:latin typeface="Arial" panose="020B0604020202090204"/>
                <a:cs typeface="Arial" panose="020B0604020202090204"/>
              </a:rPr>
              <a:t>of </a:t>
            </a:r>
            <a:r>
              <a:rPr sz="1800" dirty="0">
                <a:latin typeface="Arial" panose="020B0604020202090204"/>
                <a:cs typeface="Arial" panose="020B0604020202090204"/>
              </a:rPr>
              <a:t>memory!</a:t>
            </a:r>
            <a:r>
              <a:rPr sz="1800" spc="-25" dirty="0">
                <a:latin typeface="Arial" panose="020B0604020202090204"/>
                <a:cs typeface="Arial" panose="020B0604020202090204"/>
              </a:rPr>
              <a:t> </a:t>
            </a:r>
            <a:r>
              <a:rPr sz="1800" dirty="0">
                <a:latin typeface="Arial" panose="020B0604020202090204"/>
                <a:cs typeface="Arial" panose="020B0604020202090204"/>
              </a:rPr>
              <a:t>Must</a:t>
            </a:r>
            <a:r>
              <a:rPr sz="1800" spc="-15" dirty="0">
                <a:latin typeface="Arial" panose="020B0604020202090204"/>
                <a:cs typeface="Arial" panose="020B0604020202090204"/>
              </a:rPr>
              <a:t> </a:t>
            </a:r>
            <a:r>
              <a:rPr sz="1800" dirty="0">
                <a:latin typeface="Arial" panose="020B0604020202090204"/>
                <a:cs typeface="Arial" panose="020B0604020202090204"/>
              </a:rPr>
              <a:t>work</a:t>
            </a:r>
            <a:r>
              <a:rPr sz="1800" spc="-15" dirty="0">
                <a:latin typeface="Arial" panose="020B0604020202090204"/>
                <a:cs typeface="Arial" panose="020B0604020202090204"/>
              </a:rPr>
              <a:t> </a:t>
            </a:r>
            <a:r>
              <a:rPr sz="1800" dirty="0">
                <a:latin typeface="Arial" panose="020B0604020202090204"/>
                <a:cs typeface="Arial" panose="020B0604020202090204"/>
              </a:rPr>
              <a:t>with</a:t>
            </a:r>
            <a:r>
              <a:rPr sz="1800" spc="-15" dirty="0">
                <a:latin typeface="Arial" panose="020B0604020202090204"/>
                <a:cs typeface="Arial" panose="020B0604020202090204"/>
              </a:rPr>
              <a:t> </a:t>
            </a:r>
            <a:r>
              <a:rPr sz="1800" dirty="0">
                <a:latin typeface="Arial" panose="020B0604020202090204"/>
                <a:cs typeface="Arial" panose="020B0604020202090204"/>
              </a:rPr>
              <a:t>them</a:t>
            </a:r>
            <a:r>
              <a:rPr sz="1800" spc="-10" dirty="0">
                <a:latin typeface="Arial" panose="020B0604020202090204"/>
                <a:cs typeface="Arial" panose="020B0604020202090204"/>
              </a:rPr>
              <a:t> implicitly!</a:t>
            </a:r>
            <a:endParaRPr sz="1800" dirty="0">
              <a:latin typeface="Arial" panose="020B0604020202090204"/>
              <a:cs typeface="Arial" panose="020B060402020209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30" name="Group 29"/>
          <p:cNvGrpSpPr/>
          <p:nvPr/>
        </p:nvGrpSpPr>
        <p:grpSpPr>
          <a:xfrm>
            <a:off x="1828800" y="1233325"/>
            <a:ext cx="8290046" cy="2805275"/>
            <a:chOff x="2073154" y="1507453"/>
            <a:chExt cx="8290046" cy="2805275"/>
          </a:xfrm>
        </p:grpSpPr>
        <p:sp>
          <p:nvSpPr>
            <p:cNvPr id="4" name="object 3"/>
            <p:cNvSpPr txBox="1"/>
            <p:nvPr/>
          </p:nvSpPr>
          <p:spPr>
            <a:xfrm>
              <a:off x="2108488" y="2068825"/>
              <a:ext cx="1094066"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x:</a:t>
              </a:r>
              <a:r>
                <a:rPr sz="2000" spc="-5" dirty="0">
                  <a:latin typeface="Arial" panose="020B0604020202090204"/>
                  <a:cs typeface="Arial" panose="020B0604020202090204"/>
                </a:rPr>
                <a:t> </a:t>
              </a:r>
              <a:r>
                <a:rPr sz="2000" spc="-10" dirty="0">
                  <a:latin typeface="Arial" panose="020B0604020202090204"/>
                  <a:cs typeface="Arial" panose="020B0604020202090204"/>
                </a:rPr>
                <a:t>[N×D]</a:t>
              </a:r>
              <a:endParaRPr sz="2000">
                <a:latin typeface="Arial" panose="020B0604020202090204"/>
                <a:cs typeface="Arial" panose="020B0604020202090204"/>
              </a:endParaRPr>
            </a:p>
          </p:txBody>
        </p:sp>
        <p:sp>
          <p:nvSpPr>
            <p:cNvPr id="5" name="object 4"/>
            <p:cNvSpPr txBox="1"/>
            <p:nvPr/>
          </p:nvSpPr>
          <p:spPr>
            <a:xfrm>
              <a:off x="2108487" y="2373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1</a:t>
              </a:r>
              <a:r>
                <a:rPr sz="2000" b="1"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-3</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589915" algn="l"/>
                  <a:tab pos="94234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4</a:t>
              </a:r>
              <a:r>
                <a:rPr sz="2000" dirty="0">
                  <a:solidFill>
                    <a:srgbClr val="6AA84F"/>
                  </a:solidFill>
                  <a:latin typeface="Arial" panose="020B0604020202090204"/>
                  <a:cs typeface="Arial" panose="020B0604020202090204"/>
                </a:rPr>
                <a:t>	2</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6" name="object 5"/>
            <p:cNvSpPr txBox="1"/>
            <p:nvPr/>
          </p:nvSpPr>
          <p:spPr>
            <a:xfrm>
              <a:off x="2073154" y="3055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90204"/>
                  <a:cs typeface="Arial" panose="020B0604020202090204"/>
                </a:rPr>
                <a:t>w:</a:t>
              </a:r>
              <a:r>
                <a:rPr sz="2000" spc="-10" dirty="0">
                  <a:latin typeface="Arial" panose="020B0604020202090204"/>
                  <a:cs typeface="Arial" panose="020B0604020202090204"/>
                </a:rPr>
                <a:t> [D×M]</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1]</a:t>
              </a:r>
              <a:endParaRPr sz="2000">
                <a:latin typeface="Arial" panose="020B0604020202090204"/>
                <a:cs typeface="Arial" panose="020B060402020209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p:txBody>
        </p:sp>
        <p:sp>
          <p:nvSpPr>
            <p:cNvPr id="7" name="object 6"/>
            <p:cNvSpPr/>
            <p:nvPr/>
          </p:nvSpPr>
          <p:spPr>
            <a:xfrm>
              <a:off x="4898946" y="2027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a:endParaRPr/>
            </a:p>
          </p:txBody>
        </p:sp>
        <p:sp>
          <p:nvSpPr>
            <p:cNvPr id="8" name="object 7"/>
            <p:cNvSpPr txBox="1"/>
            <p:nvPr/>
          </p:nvSpPr>
          <p:spPr>
            <a:xfrm>
              <a:off x="4898946" y="2027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90204"/>
                  <a:cs typeface="Arial" panose="020B0604020202090204"/>
                </a:rPr>
                <a:t>Matrix</a:t>
              </a:r>
              <a:r>
                <a:rPr sz="2200" spc="-10" dirty="0">
                  <a:latin typeface="Arial" panose="020B0604020202090204"/>
                  <a:cs typeface="Arial" panose="020B0604020202090204"/>
                </a:rPr>
                <a:t> Multiply</a:t>
              </a:r>
              <a:endParaRPr sz="2200">
                <a:latin typeface="Arial" panose="020B0604020202090204"/>
                <a:cs typeface="Arial" panose="020B0604020202090204"/>
              </a:endParaRPr>
            </a:p>
          </p:txBody>
        </p:sp>
        <p:pic>
          <p:nvPicPr>
            <p:cNvPr id="9" name="object 8"/>
            <p:cNvPicPr/>
            <p:nvPr/>
          </p:nvPicPr>
          <p:blipFill>
            <a:blip r:embed="rId2" cstate="print"/>
            <a:stretch>
              <a:fillRect/>
            </a:stretch>
          </p:blipFill>
          <p:spPr>
            <a:xfrm>
              <a:off x="4947709" y="2517413"/>
              <a:ext cx="2389474" cy="707524"/>
            </a:xfrm>
            <a:prstGeom prst="rect">
              <a:avLst/>
            </a:prstGeom>
          </p:spPr>
        </p:pic>
        <p:sp>
          <p:nvSpPr>
            <p:cNvPr id="10" name="object 9"/>
            <p:cNvSpPr txBox="1"/>
            <p:nvPr/>
          </p:nvSpPr>
          <p:spPr>
            <a:xfrm>
              <a:off x="8756700" y="1507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90204"/>
                  <a:cs typeface="Arial" panose="020B0604020202090204"/>
                </a:rPr>
                <a:t>y:</a:t>
              </a:r>
              <a:r>
                <a:rPr sz="2000" spc="-5" dirty="0">
                  <a:latin typeface="Arial" panose="020B0604020202090204"/>
                  <a:cs typeface="Arial" panose="020B0604020202090204"/>
                </a:rPr>
                <a:t> </a:t>
              </a:r>
              <a:r>
                <a:rPr sz="2000" spc="-10" dirty="0">
                  <a:latin typeface="Arial" panose="020B0604020202090204"/>
                  <a:cs typeface="Arial" panose="020B0604020202090204"/>
                </a:rPr>
                <a:t>[N×M]</a:t>
              </a:r>
              <a:endParaRPr sz="2000">
                <a:latin typeface="Arial" panose="020B0604020202090204"/>
                <a:cs typeface="Arial" panose="020B0604020202090204"/>
              </a:endParaRPr>
            </a:p>
            <a:p>
              <a:pPr algn="ctr">
                <a:lnSpc>
                  <a:spcPct val="100000"/>
                </a:lnSpc>
                <a:tabLst>
                  <a:tab pos="493395" algn="l"/>
                  <a:tab pos="775335" algn="l"/>
                  <a:tab pos="1141730" algn="l"/>
                </a:tabLst>
              </a:pPr>
              <a:r>
                <a:rPr sz="2000" spc="-25" dirty="0">
                  <a:solidFill>
                    <a:srgbClr val="6AA84F"/>
                  </a:solidFill>
                  <a:latin typeface="Arial" panose="020B0604020202090204"/>
                  <a:cs typeface="Arial" panose="020B0604020202090204"/>
                </a:rPr>
                <a:t>[</a:t>
              </a:r>
              <a:r>
                <a:rPr sz="2000" b="1" spc="-25" dirty="0">
                  <a:solidFill>
                    <a:srgbClr val="6AA84F"/>
                  </a:solidFill>
                  <a:latin typeface="Arial" panose="020B0604020202090204"/>
                  <a:cs typeface="Arial" panose="020B0604020202090204"/>
                </a:rPr>
                <a:t>13</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9</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2</a:t>
              </a:r>
              <a:r>
                <a:rPr sz="2000" b="1" dirty="0">
                  <a:solidFill>
                    <a:srgbClr val="6AA84F"/>
                  </a:solidFill>
                  <a:latin typeface="Arial" panose="020B0604020202090204"/>
                  <a:cs typeface="Arial" panose="020B0604020202090204"/>
                </a:rPr>
                <a:t>	-6</a:t>
              </a:r>
              <a:r>
                <a:rPr sz="2000" b="1"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5</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17</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11" name="object 10"/>
            <p:cNvSpPr txBox="1"/>
            <p:nvPr/>
          </p:nvSpPr>
          <p:spPr>
            <a:xfrm>
              <a:off x="8686800" y="2743200"/>
              <a:ext cx="1676400" cy="93980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90204"/>
                  <a:cs typeface="Arial" panose="020B0604020202090204"/>
                </a:rPr>
                <a:t>dL/dy:</a:t>
              </a:r>
              <a:r>
                <a:rPr sz="2000" spc="-30" dirty="0">
                  <a:latin typeface="Arial" panose="020B0604020202090204"/>
                  <a:cs typeface="Arial" panose="020B0604020202090204"/>
                </a:rPr>
                <a:t> </a:t>
              </a:r>
              <a:r>
                <a:rPr sz="2000" spc="-10" dirty="0">
                  <a:latin typeface="Arial" panose="020B0604020202090204"/>
                  <a:cs typeface="Arial" panose="020B0604020202090204"/>
                </a:rPr>
                <a:t>[N×M] </a:t>
              </a: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2</a:t>
              </a:r>
              <a:r>
                <a:rPr sz="2000" dirty="0">
                  <a:solidFill>
                    <a:srgbClr val="FF0000"/>
                  </a:solidFill>
                  <a:latin typeface="Arial" panose="020B0604020202090204"/>
                  <a:cs typeface="Arial" panose="020B0604020202090204"/>
                </a:rPr>
                <a:t>	3</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3</a:t>
              </a:r>
              <a:r>
                <a:rPr sz="2000" dirty="0">
                  <a:solidFill>
                    <a:srgbClr val="FF0000"/>
                  </a:solidFill>
                  <a:latin typeface="Arial" panose="020B0604020202090204"/>
                  <a:cs typeface="Arial" panose="020B0604020202090204"/>
                </a:rPr>
                <a:t>	9</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a:p>
              <a:pPr marL="58420">
                <a:lnSpc>
                  <a:spcPct val="100000"/>
                </a:lnSpc>
                <a:tabLst>
                  <a:tab pos="565150" algn="l"/>
                  <a:tab pos="847090" algn="l"/>
                  <a:tab pos="1129030" algn="l"/>
                </a:tabLst>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8</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1</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6</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p:txBody>
        </p:sp>
        <p:grpSp>
          <p:nvGrpSpPr>
            <p:cNvPr id="12" name="object 11"/>
            <p:cNvGrpSpPr/>
            <p:nvPr/>
          </p:nvGrpSpPr>
          <p:grpSpPr>
            <a:xfrm>
              <a:off x="3448283" y="2265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a:endParaRPr/>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6" name="object 15"/>
            <p:cNvGrpSpPr/>
            <p:nvPr/>
          </p:nvGrpSpPr>
          <p:grpSpPr>
            <a:xfrm>
              <a:off x="7684719" y="3197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a:endParaRPr/>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20" name="object 19"/>
            <p:cNvGrpSpPr/>
            <p:nvPr/>
          </p:nvGrpSpPr>
          <p:grpSpPr>
            <a:xfrm>
              <a:off x="7682807" y="2199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a:endParaRPr/>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a:endParaRPr/>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24" name="object 23"/>
            <p:cNvSpPr txBox="1"/>
            <p:nvPr/>
          </p:nvSpPr>
          <p:spPr>
            <a:xfrm>
              <a:off x="4143958" y="3372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90204"/>
                  <a:cs typeface="Arial" panose="020B0604020202090204"/>
                </a:rPr>
                <a:t>Q</a:t>
              </a:r>
              <a:r>
                <a:rPr sz="2000" dirty="0">
                  <a:latin typeface="Arial" panose="020B0604020202090204"/>
                  <a:cs typeface="Arial" panose="020B0604020202090204"/>
                </a:rPr>
                <a:t>:</a:t>
              </a:r>
              <a:r>
                <a:rPr sz="2000" spc="-30" dirty="0">
                  <a:latin typeface="Arial" panose="020B0604020202090204"/>
                  <a:cs typeface="Arial" panose="020B0604020202090204"/>
                </a:rPr>
                <a:t> </a:t>
              </a:r>
              <a:r>
                <a:rPr sz="2000" dirty="0">
                  <a:latin typeface="Arial" panose="020B0604020202090204"/>
                  <a:cs typeface="Arial" panose="020B0604020202090204"/>
                </a:rPr>
                <a:t>What</a:t>
              </a:r>
              <a:r>
                <a:rPr sz="2000" spc="-15" dirty="0">
                  <a:latin typeface="Arial" panose="020B0604020202090204"/>
                  <a:cs typeface="Arial" panose="020B0604020202090204"/>
                </a:rPr>
                <a:t> </a:t>
              </a:r>
              <a:r>
                <a:rPr sz="2000" dirty="0">
                  <a:latin typeface="Arial" panose="020B0604020202090204"/>
                  <a:cs typeface="Arial" panose="020B0604020202090204"/>
                </a:rPr>
                <a:t>parts</a:t>
              </a:r>
              <a:r>
                <a:rPr sz="2000" spc="-15" dirty="0">
                  <a:latin typeface="Arial" panose="020B0604020202090204"/>
                  <a:cs typeface="Arial" panose="020B0604020202090204"/>
                </a:rPr>
                <a:t> </a:t>
              </a:r>
              <a:r>
                <a:rPr sz="2000" dirty="0">
                  <a:latin typeface="Arial" panose="020B0604020202090204"/>
                  <a:cs typeface="Arial" panose="020B0604020202090204"/>
                </a:rPr>
                <a:t>of</a:t>
              </a:r>
              <a:r>
                <a:rPr sz="2000" spc="-15" dirty="0">
                  <a:latin typeface="Arial" panose="020B0604020202090204"/>
                  <a:cs typeface="Arial" panose="020B0604020202090204"/>
                </a:rPr>
                <a:t> </a:t>
              </a:r>
              <a:r>
                <a:rPr sz="2000" spc="-50" dirty="0">
                  <a:latin typeface="Arial" panose="020B0604020202090204"/>
                  <a:cs typeface="Arial" panose="020B0604020202090204"/>
                </a:rPr>
                <a:t>y </a:t>
              </a:r>
              <a:r>
                <a:rPr sz="2000" dirty="0">
                  <a:latin typeface="Arial" panose="020B0604020202090204"/>
                  <a:cs typeface="Arial" panose="020B0604020202090204"/>
                </a:rPr>
                <a:t>are</a:t>
              </a:r>
              <a:r>
                <a:rPr sz="2000" spc="-35" dirty="0">
                  <a:latin typeface="Arial" panose="020B0604020202090204"/>
                  <a:cs typeface="Arial" panose="020B0604020202090204"/>
                </a:rPr>
                <a:t> </a:t>
              </a:r>
              <a:r>
                <a:rPr sz="2000" dirty="0">
                  <a:latin typeface="Arial" panose="020B0604020202090204"/>
                  <a:cs typeface="Arial" panose="020B0604020202090204"/>
                </a:rPr>
                <a:t>affected</a:t>
              </a:r>
              <a:r>
                <a:rPr sz="2000" spc="-35" dirty="0">
                  <a:latin typeface="Arial" panose="020B0604020202090204"/>
                  <a:cs typeface="Arial" panose="020B0604020202090204"/>
                </a:rPr>
                <a:t> </a:t>
              </a:r>
              <a:r>
                <a:rPr sz="2000" dirty="0">
                  <a:latin typeface="Arial" panose="020B0604020202090204"/>
                  <a:cs typeface="Arial" panose="020B0604020202090204"/>
                </a:rPr>
                <a:t>by</a:t>
              </a:r>
              <a:r>
                <a:rPr sz="2000" spc="-30" dirty="0">
                  <a:latin typeface="Arial" panose="020B0604020202090204"/>
                  <a:cs typeface="Arial" panose="020B0604020202090204"/>
                </a:rPr>
                <a:t> </a:t>
              </a:r>
              <a:r>
                <a:rPr sz="2000" spc="-25" dirty="0">
                  <a:latin typeface="Arial" panose="020B0604020202090204"/>
                  <a:cs typeface="Arial" panose="020B0604020202090204"/>
                </a:rPr>
                <a:t>one </a:t>
              </a:r>
              <a:r>
                <a:rPr sz="2000" dirty="0">
                  <a:latin typeface="Arial" panose="020B0604020202090204"/>
                  <a:cs typeface="Arial" panose="020B0604020202090204"/>
                </a:rPr>
                <a:t>element</a:t>
              </a:r>
              <a:r>
                <a:rPr sz="2000" spc="-25" dirty="0">
                  <a:latin typeface="Arial" panose="020B0604020202090204"/>
                  <a:cs typeface="Arial" panose="020B0604020202090204"/>
                </a:rPr>
                <a:t> </a:t>
              </a:r>
              <a:r>
                <a:rPr sz="2000" dirty="0">
                  <a:latin typeface="Arial" panose="020B0604020202090204"/>
                  <a:cs typeface="Arial" panose="020B0604020202090204"/>
                </a:rPr>
                <a:t>of</a:t>
              </a:r>
              <a:r>
                <a:rPr sz="2000" spc="-20" dirty="0">
                  <a:latin typeface="Arial" panose="020B0604020202090204"/>
                  <a:cs typeface="Arial" panose="020B0604020202090204"/>
                </a:rPr>
                <a:t> </a:t>
              </a:r>
              <a:r>
                <a:rPr sz="2000" spc="-25" dirty="0">
                  <a:latin typeface="Arial" panose="020B0604020202090204"/>
                  <a:cs typeface="Arial" panose="020B0604020202090204"/>
                </a:rPr>
                <a:t>x?</a:t>
              </a:r>
              <a:endParaRPr sz="2000">
                <a:latin typeface="Arial" panose="020B0604020202090204"/>
                <a:cs typeface="Arial" panose="020B0604020202090204"/>
              </a:endParaRPr>
            </a:p>
          </p:txBody>
        </p:sp>
        <p:grpSp>
          <p:nvGrpSpPr>
            <p:cNvPr id="25" name="object 24"/>
            <p:cNvGrpSpPr/>
            <p:nvPr/>
          </p:nvGrpSpPr>
          <p:grpSpPr>
            <a:xfrm>
              <a:off x="3443520" y="3113989"/>
              <a:ext cx="1149985" cy="258445"/>
              <a:chOff x="1990962" y="1722976"/>
              <a:chExt cx="1149985" cy="258445"/>
            </a:xfrm>
          </p:grpSpPr>
          <p:sp>
            <p:nvSpPr>
              <p:cNvPr id="26" name="object 25"/>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a:endParaRPr/>
              </a:p>
            </p:txBody>
          </p:sp>
          <p:sp>
            <p:nvSpPr>
              <p:cNvPr id="27" name="object 26"/>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a:endParaRPr/>
              </a:p>
            </p:txBody>
          </p:sp>
          <p:sp>
            <p:nvSpPr>
              <p:cNvPr id="28" name="object 27"/>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a:endParaRPr/>
              </a:p>
            </p:txBody>
          </p:sp>
        </p:grpSp>
        <p:sp>
          <p:nvSpPr>
            <p:cNvPr id="29" name="object 28"/>
            <p:cNvSpPr/>
            <p:nvPr/>
          </p:nvSpPr>
          <p:spPr>
            <a:xfrm>
              <a:off x="2603936" y="2441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38" name="Group 37"/>
          <p:cNvGrpSpPr/>
          <p:nvPr/>
        </p:nvGrpSpPr>
        <p:grpSpPr>
          <a:xfrm>
            <a:off x="1828800" y="1248843"/>
            <a:ext cx="8298198" cy="4237557"/>
            <a:chOff x="2446002" y="1253453"/>
            <a:chExt cx="8298198" cy="4237557"/>
          </a:xfrm>
        </p:grpSpPr>
        <p:sp>
          <p:nvSpPr>
            <p:cNvPr id="4" name="object 3"/>
            <p:cNvSpPr txBox="1"/>
            <p:nvPr/>
          </p:nvSpPr>
          <p:spPr>
            <a:xfrm>
              <a:off x="2446002" y="1814825"/>
              <a:ext cx="1137551"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x:</a:t>
              </a:r>
              <a:r>
                <a:rPr sz="2000" spc="-5" dirty="0">
                  <a:latin typeface="Arial" panose="020B0604020202090204"/>
                  <a:cs typeface="Arial" panose="020B0604020202090204"/>
                </a:rPr>
                <a:t> </a:t>
              </a:r>
              <a:r>
                <a:rPr sz="2000" spc="-10" dirty="0">
                  <a:latin typeface="Arial" panose="020B0604020202090204"/>
                  <a:cs typeface="Arial" panose="020B0604020202090204"/>
                </a:rPr>
                <a:t>[N×D]</a:t>
              </a:r>
              <a:endParaRPr sz="2000" dirty="0">
                <a:latin typeface="Arial" panose="020B0604020202090204"/>
                <a:cs typeface="Arial" panose="020B0604020202090204"/>
              </a:endParaRPr>
            </a:p>
          </p:txBody>
        </p:sp>
        <p:sp>
          <p:nvSpPr>
            <p:cNvPr id="5" name="object 4"/>
            <p:cNvSpPr txBox="1"/>
            <p:nvPr/>
          </p:nvSpPr>
          <p:spPr>
            <a:xfrm>
              <a:off x="24894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1</a:t>
              </a:r>
              <a:r>
                <a:rPr sz="2000" b="1"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-3</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marL="12700">
                <a:lnSpc>
                  <a:spcPct val="100000"/>
                </a:lnSpc>
                <a:tabLst>
                  <a:tab pos="589915" algn="l"/>
                  <a:tab pos="94234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4</a:t>
              </a:r>
              <a:r>
                <a:rPr sz="2000" dirty="0">
                  <a:solidFill>
                    <a:srgbClr val="6AA84F"/>
                  </a:solidFill>
                  <a:latin typeface="Arial" panose="020B0604020202090204"/>
                  <a:cs typeface="Arial" panose="020B0604020202090204"/>
                </a:rPr>
                <a:t>	2</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6" name="object 5"/>
            <p:cNvSpPr txBox="1"/>
            <p:nvPr/>
          </p:nvSpPr>
          <p:spPr>
            <a:xfrm>
              <a:off x="24541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90204"/>
                  <a:cs typeface="Arial" panose="020B0604020202090204"/>
                </a:rPr>
                <a:t>w:</a:t>
              </a:r>
              <a:r>
                <a:rPr sz="2000" spc="-10" dirty="0">
                  <a:latin typeface="Arial" panose="020B0604020202090204"/>
                  <a:cs typeface="Arial" panose="020B0604020202090204"/>
                </a:rPr>
                <a:t> [D×M]</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1]</a:t>
              </a:r>
              <a:endParaRPr sz="2000">
                <a:latin typeface="Arial" panose="020B0604020202090204"/>
                <a:cs typeface="Arial" panose="020B060402020209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p:txBody>
        </p:sp>
        <p:sp>
          <p:nvSpPr>
            <p:cNvPr id="7" name="object 6"/>
            <p:cNvSpPr/>
            <p:nvPr/>
          </p:nvSpPr>
          <p:spPr>
            <a:xfrm>
              <a:off x="52799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a:endParaRPr/>
            </a:p>
          </p:txBody>
        </p:sp>
        <p:sp>
          <p:nvSpPr>
            <p:cNvPr id="8" name="object 7"/>
            <p:cNvSpPr txBox="1"/>
            <p:nvPr/>
          </p:nvSpPr>
          <p:spPr>
            <a:xfrm>
              <a:off x="52799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90204"/>
                  <a:cs typeface="Arial" panose="020B0604020202090204"/>
                </a:rPr>
                <a:t>Matrix</a:t>
              </a:r>
              <a:r>
                <a:rPr sz="2200" spc="-10" dirty="0">
                  <a:latin typeface="Arial" panose="020B0604020202090204"/>
                  <a:cs typeface="Arial" panose="020B0604020202090204"/>
                </a:rPr>
                <a:t> Multiply</a:t>
              </a:r>
              <a:endParaRPr sz="2200">
                <a:latin typeface="Arial" panose="020B0604020202090204"/>
                <a:cs typeface="Arial" panose="020B0604020202090204"/>
              </a:endParaRPr>
            </a:p>
          </p:txBody>
        </p:sp>
        <p:pic>
          <p:nvPicPr>
            <p:cNvPr id="9" name="object 8"/>
            <p:cNvPicPr/>
            <p:nvPr/>
          </p:nvPicPr>
          <p:blipFill>
            <a:blip r:embed="rId2" cstate="print"/>
            <a:stretch>
              <a:fillRect/>
            </a:stretch>
          </p:blipFill>
          <p:spPr>
            <a:xfrm>
              <a:off x="5328709" y="2263413"/>
              <a:ext cx="2389474" cy="707524"/>
            </a:xfrm>
            <a:prstGeom prst="rect">
              <a:avLst/>
            </a:prstGeom>
          </p:spPr>
        </p:pic>
        <p:sp>
          <p:nvSpPr>
            <p:cNvPr id="10" name="object 9"/>
            <p:cNvSpPr txBox="1"/>
            <p:nvPr/>
          </p:nvSpPr>
          <p:spPr>
            <a:xfrm>
              <a:off x="91377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90204"/>
                  <a:cs typeface="Arial" panose="020B0604020202090204"/>
                </a:rPr>
                <a:t>y:</a:t>
              </a:r>
              <a:r>
                <a:rPr sz="2000" spc="-5" dirty="0">
                  <a:latin typeface="Arial" panose="020B0604020202090204"/>
                  <a:cs typeface="Arial" panose="020B0604020202090204"/>
                </a:rPr>
                <a:t> </a:t>
              </a:r>
              <a:r>
                <a:rPr sz="2000" spc="-10" dirty="0">
                  <a:latin typeface="Arial" panose="020B0604020202090204"/>
                  <a:cs typeface="Arial" panose="020B0604020202090204"/>
                </a:rPr>
                <a:t>[N×M]</a:t>
              </a:r>
              <a:endParaRPr sz="2000">
                <a:latin typeface="Arial" panose="020B0604020202090204"/>
                <a:cs typeface="Arial" panose="020B0604020202090204"/>
              </a:endParaRPr>
            </a:p>
            <a:p>
              <a:pPr algn="ctr">
                <a:lnSpc>
                  <a:spcPct val="100000"/>
                </a:lnSpc>
                <a:tabLst>
                  <a:tab pos="493395" algn="l"/>
                  <a:tab pos="775335" algn="l"/>
                  <a:tab pos="1141730" algn="l"/>
                </a:tabLst>
              </a:pPr>
              <a:r>
                <a:rPr sz="2000" spc="-25" dirty="0">
                  <a:solidFill>
                    <a:srgbClr val="6AA84F"/>
                  </a:solidFill>
                  <a:latin typeface="Arial" panose="020B0604020202090204"/>
                  <a:cs typeface="Arial" panose="020B0604020202090204"/>
                </a:rPr>
                <a:t>[</a:t>
              </a:r>
              <a:r>
                <a:rPr sz="2000" b="1" spc="-25" dirty="0">
                  <a:solidFill>
                    <a:srgbClr val="6AA84F"/>
                  </a:solidFill>
                  <a:latin typeface="Arial" panose="020B0604020202090204"/>
                  <a:cs typeface="Arial" panose="020B0604020202090204"/>
                </a:rPr>
                <a:t>13</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9</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2</a:t>
              </a:r>
              <a:r>
                <a:rPr sz="2000" b="1" dirty="0">
                  <a:solidFill>
                    <a:srgbClr val="6AA84F"/>
                  </a:solidFill>
                  <a:latin typeface="Arial" panose="020B0604020202090204"/>
                  <a:cs typeface="Arial" panose="020B0604020202090204"/>
                </a:rPr>
                <a:t>	-6</a:t>
              </a:r>
              <a:r>
                <a:rPr sz="2000" b="1"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5</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17</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11" name="object 10"/>
            <p:cNvSpPr txBox="1"/>
            <p:nvPr/>
          </p:nvSpPr>
          <p:spPr>
            <a:xfrm>
              <a:off x="9067800" y="2489200"/>
              <a:ext cx="1676400" cy="93980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90204"/>
                  <a:cs typeface="Arial" panose="020B0604020202090204"/>
                </a:rPr>
                <a:t>dL/dy:</a:t>
              </a:r>
              <a:r>
                <a:rPr sz="2000" spc="-30" dirty="0">
                  <a:latin typeface="Arial" panose="020B0604020202090204"/>
                  <a:cs typeface="Arial" panose="020B0604020202090204"/>
                </a:rPr>
                <a:t> </a:t>
              </a:r>
              <a:r>
                <a:rPr sz="2000" spc="-10" dirty="0">
                  <a:latin typeface="Arial" panose="020B0604020202090204"/>
                  <a:cs typeface="Arial" panose="020B0604020202090204"/>
                </a:rPr>
                <a:t>[N×M] </a:t>
              </a: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2</a:t>
              </a:r>
              <a:r>
                <a:rPr sz="2000" dirty="0">
                  <a:solidFill>
                    <a:srgbClr val="FF0000"/>
                  </a:solidFill>
                  <a:latin typeface="Arial" panose="020B0604020202090204"/>
                  <a:cs typeface="Arial" panose="020B0604020202090204"/>
                </a:rPr>
                <a:t>	3</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3</a:t>
              </a:r>
              <a:r>
                <a:rPr sz="2000" dirty="0">
                  <a:solidFill>
                    <a:srgbClr val="FF0000"/>
                  </a:solidFill>
                  <a:latin typeface="Arial" panose="020B0604020202090204"/>
                  <a:cs typeface="Arial" panose="020B0604020202090204"/>
                </a:rPr>
                <a:t>	9</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a:p>
              <a:pPr marL="58420">
                <a:lnSpc>
                  <a:spcPct val="100000"/>
                </a:lnSpc>
                <a:tabLst>
                  <a:tab pos="565150" algn="l"/>
                  <a:tab pos="847090" algn="l"/>
                  <a:tab pos="1129030" algn="l"/>
                </a:tabLst>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8</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1</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6</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p:txBody>
        </p:sp>
        <p:grpSp>
          <p:nvGrpSpPr>
            <p:cNvPr id="12" name="object 11"/>
            <p:cNvGrpSpPr/>
            <p:nvPr/>
          </p:nvGrpSpPr>
          <p:grpSpPr>
            <a:xfrm>
              <a:off x="38292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a:endParaRPr/>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6" name="object 15"/>
            <p:cNvGrpSpPr/>
            <p:nvPr/>
          </p:nvGrpSpPr>
          <p:grpSpPr>
            <a:xfrm>
              <a:off x="80657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a:endParaRPr/>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20" name="object 19"/>
            <p:cNvGrpSpPr/>
            <p:nvPr/>
          </p:nvGrpSpPr>
          <p:grpSpPr>
            <a:xfrm>
              <a:off x="80638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a:endParaRPr/>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a:endParaRPr/>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24" name="object 23"/>
            <p:cNvSpPr txBox="1"/>
            <p:nvPr/>
          </p:nvSpPr>
          <p:spPr>
            <a:xfrm>
              <a:off x="4524958" y="3118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90204"/>
                  <a:cs typeface="Arial" panose="020B0604020202090204"/>
                </a:rPr>
                <a:t>Q</a:t>
              </a:r>
              <a:r>
                <a:rPr sz="2000" dirty="0">
                  <a:latin typeface="Arial" panose="020B0604020202090204"/>
                  <a:cs typeface="Arial" panose="020B0604020202090204"/>
                </a:rPr>
                <a:t>:</a:t>
              </a:r>
              <a:r>
                <a:rPr sz="2000" spc="-30" dirty="0">
                  <a:latin typeface="Arial" panose="020B0604020202090204"/>
                  <a:cs typeface="Arial" panose="020B0604020202090204"/>
                </a:rPr>
                <a:t> </a:t>
              </a:r>
              <a:r>
                <a:rPr sz="2000" dirty="0">
                  <a:latin typeface="Arial" panose="020B0604020202090204"/>
                  <a:cs typeface="Arial" panose="020B0604020202090204"/>
                </a:rPr>
                <a:t>What</a:t>
              </a:r>
              <a:r>
                <a:rPr sz="2000" spc="-15" dirty="0">
                  <a:latin typeface="Arial" panose="020B0604020202090204"/>
                  <a:cs typeface="Arial" panose="020B0604020202090204"/>
                </a:rPr>
                <a:t> </a:t>
              </a:r>
              <a:r>
                <a:rPr sz="2000" dirty="0">
                  <a:latin typeface="Arial" panose="020B0604020202090204"/>
                  <a:cs typeface="Arial" panose="020B0604020202090204"/>
                </a:rPr>
                <a:t>parts</a:t>
              </a:r>
              <a:r>
                <a:rPr sz="2000" spc="-15" dirty="0">
                  <a:latin typeface="Arial" panose="020B0604020202090204"/>
                  <a:cs typeface="Arial" panose="020B0604020202090204"/>
                </a:rPr>
                <a:t> </a:t>
              </a:r>
              <a:r>
                <a:rPr sz="2000" dirty="0">
                  <a:latin typeface="Arial" panose="020B0604020202090204"/>
                  <a:cs typeface="Arial" panose="020B0604020202090204"/>
                </a:rPr>
                <a:t>of</a:t>
              </a:r>
              <a:r>
                <a:rPr sz="2000" spc="-15" dirty="0">
                  <a:latin typeface="Arial" panose="020B0604020202090204"/>
                  <a:cs typeface="Arial" panose="020B0604020202090204"/>
                </a:rPr>
                <a:t> </a:t>
              </a:r>
              <a:r>
                <a:rPr sz="2000" spc="-50" dirty="0">
                  <a:latin typeface="Arial" panose="020B0604020202090204"/>
                  <a:cs typeface="Arial" panose="020B0604020202090204"/>
                </a:rPr>
                <a:t>y </a:t>
              </a:r>
              <a:r>
                <a:rPr sz="2000" dirty="0">
                  <a:latin typeface="Arial" panose="020B0604020202090204"/>
                  <a:cs typeface="Arial" panose="020B0604020202090204"/>
                </a:rPr>
                <a:t>are</a:t>
              </a:r>
              <a:r>
                <a:rPr sz="2000" spc="-35" dirty="0">
                  <a:latin typeface="Arial" panose="020B0604020202090204"/>
                  <a:cs typeface="Arial" panose="020B0604020202090204"/>
                </a:rPr>
                <a:t> </a:t>
              </a:r>
              <a:r>
                <a:rPr sz="2000" dirty="0">
                  <a:latin typeface="Arial" panose="020B0604020202090204"/>
                  <a:cs typeface="Arial" panose="020B0604020202090204"/>
                </a:rPr>
                <a:t>affected</a:t>
              </a:r>
              <a:r>
                <a:rPr sz="2000" spc="-35" dirty="0">
                  <a:latin typeface="Arial" panose="020B0604020202090204"/>
                  <a:cs typeface="Arial" panose="020B0604020202090204"/>
                </a:rPr>
                <a:t> </a:t>
              </a:r>
              <a:r>
                <a:rPr sz="2000" dirty="0">
                  <a:latin typeface="Arial" panose="020B0604020202090204"/>
                  <a:cs typeface="Arial" panose="020B0604020202090204"/>
                </a:rPr>
                <a:t>by</a:t>
              </a:r>
              <a:r>
                <a:rPr sz="2000" spc="-30" dirty="0">
                  <a:latin typeface="Arial" panose="020B0604020202090204"/>
                  <a:cs typeface="Arial" panose="020B0604020202090204"/>
                </a:rPr>
                <a:t> </a:t>
              </a:r>
              <a:r>
                <a:rPr sz="2000" spc="-25" dirty="0">
                  <a:latin typeface="Arial" panose="020B0604020202090204"/>
                  <a:cs typeface="Arial" panose="020B0604020202090204"/>
                </a:rPr>
                <a:t>one </a:t>
              </a:r>
              <a:r>
                <a:rPr sz="2000" dirty="0">
                  <a:latin typeface="Arial" panose="020B0604020202090204"/>
                  <a:cs typeface="Arial" panose="020B0604020202090204"/>
                </a:rPr>
                <a:t>element</a:t>
              </a:r>
              <a:r>
                <a:rPr sz="2000" spc="-25" dirty="0">
                  <a:latin typeface="Arial" panose="020B0604020202090204"/>
                  <a:cs typeface="Arial" panose="020B0604020202090204"/>
                </a:rPr>
                <a:t> </a:t>
              </a:r>
              <a:r>
                <a:rPr sz="2000" dirty="0">
                  <a:latin typeface="Arial" panose="020B0604020202090204"/>
                  <a:cs typeface="Arial" panose="020B0604020202090204"/>
                </a:rPr>
                <a:t>of</a:t>
              </a:r>
              <a:r>
                <a:rPr sz="2000" spc="-20" dirty="0">
                  <a:latin typeface="Arial" panose="020B0604020202090204"/>
                  <a:cs typeface="Arial" panose="020B0604020202090204"/>
                </a:rPr>
                <a:t> </a:t>
              </a:r>
              <a:r>
                <a:rPr sz="2000" spc="-25" dirty="0">
                  <a:latin typeface="Arial" panose="020B0604020202090204"/>
                  <a:cs typeface="Arial" panose="020B0604020202090204"/>
                </a:rPr>
                <a:t>x?</a:t>
              </a:r>
              <a:endParaRPr sz="2000">
                <a:latin typeface="Arial" panose="020B0604020202090204"/>
                <a:cs typeface="Arial" panose="020B0604020202090204"/>
              </a:endParaRPr>
            </a:p>
          </p:txBody>
        </p:sp>
        <p:sp>
          <p:nvSpPr>
            <p:cNvPr id="25" name="object 24"/>
            <p:cNvSpPr txBox="1"/>
            <p:nvPr/>
          </p:nvSpPr>
          <p:spPr>
            <a:xfrm>
              <a:off x="4524958" y="4033328"/>
              <a:ext cx="2148840" cy="635000"/>
            </a:xfrm>
            <a:prstGeom prst="rect">
              <a:avLst/>
            </a:prstGeom>
          </p:spPr>
          <p:txBody>
            <a:bodyPr vert="horz" wrap="square" lIns="0" tIns="12700" rIns="0" bIns="0" rtlCol="0">
              <a:spAutoFit/>
            </a:bodyPr>
            <a:lstStyle/>
            <a:p>
              <a:pPr marL="12700" marR="5080">
                <a:lnSpc>
                  <a:spcPct val="100000"/>
                </a:lnSpc>
                <a:spcBef>
                  <a:spcPts val="100"/>
                </a:spcBef>
                <a:tabLst>
                  <a:tab pos="969010" algn="l"/>
                </a:tabLst>
              </a:pPr>
              <a:r>
                <a:rPr sz="2000" b="1" spc="-25" dirty="0">
                  <a:latin typeface="Arial" panose="020B0604020202090204"/>
                  <a:cs typeface="Arial" panose="020B0604020202090204"/>
                </a:rPr>
                <a:t>A</a:t>
              </a:r>
              <a:r>
                <a:rPr sz="2000" spc="-25" dirty="0">
                  <a:latin typeface="Arial" panose="020B0604020202090204"/>
                  <a:cs typeface="Arial" panose="020B0604020202090204"/>
                </a:rPr>
                <a:t>:</a:t>
              </a:r>
              <a:r>
                <a:rPr sz="2000" dirty="0">
                  <a:latin typeface="Arial" panose="020B0604020202090204"/>
                  <a:cs typeface="Arial" panose="020B0604020202090204"/>
                </a:rPr>
                <a:t>	affects</a:t>
              </a:r>
              <a:r>
                <a:rPr sz="2000" spc="-80" dirty="0">
                  <a:latin typeface="Arial" panose="020B0604020202090204"/>
                  <a:cs typeface="Arial" panose="020B0604020202090204"/>
                </a:rPr>
                <a:t> </a:t>
              </a:r>
              <a:r>
                <a:rPr sz="2000" spc="-25" dirty="0">
                  <a:latin typeface="Arial" panose="020B0604020202090204"/>
                  <a:cs typeface="Arial" panose="020B0604020202090204"/>
                </a:rPr>
                <a:t>the </a:t>
              </a:r>
              <a:r>
                <a:rPr sz="2000" dirty="0">
                  <a:latin typeface="Arial" panose="020B0604020202090204"/>
                  <a:cs typeface="Arial" panose="020B0604020202090204"/>
                </a:rPr>
                <a:t>whole</a:t>
              </a:r>
              <a:r>
                <a:rPr sz="2000" spc="-25" dirty="0">
                  <a:latin typeface="Arial" panose="020B0604020202090204"/>
                  <a:cs typeface="Arial" panose="020B0604020202090204"/>
                </a:rPr>
                <a:t> row</a:t>
              </a:r>
              <a:endParaRPr sz="2000">
                <a:latin typeface="Arial" panose="020B0604020202090204"/>
                <a:cs typeface="Arial" panose="020B0604020202090204"/>
              </a:endParaRPr>
            </a:p>
          </p:txBody>
        </p:sp>
        <p:grpSp>
          <p:nvGrpSpPr>
            <p:cNvPr id="26" name="object 25"/>
            <p:cNvGrpSpPr/>
            <p:nvPr/>
          </p:nvGrpSpPr>
          <p:grpSpPr>
            <a:xfrm>
              <a:off x="3824520" y="2859989"/>
              <a:ext cx="1149985" cy="258445"/>
              <a:chOff x="1990962" y="1722976"/>
              <a:chExt cx="1149985" cy="258445"/>
            </a:xfrm>
          </p:grpSpPr>
          <p:sp>
            <p:nvSpPr>
              <p:cNvPr id="27" name="object 26"/>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a:endParaRPr/>
              </a:p>
            </p:txBody>
          </p:sp>
          <p:sp>
            <p:nvSpPr>
              <p:cNvPr id="28" name="object 27"/>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a:endParaRPr/>
              </a:p>
            </p:txBody>
          </p:sp>
          <p:sp>
            <p:nvSpPr>
              <p:cNvPr id="29" name="object 28"/>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a:endParaRPr/>
              </a:p>
            </p:txBody>
          </p:sp>
        </p:grpSp>
        <p:sp>
          <p:nvSpPr>
            <p:cNvPr id="30" name="object 29"/>
            <p:cNvSpPr/>
            <p:nvPr/>
          </p:nvSpPr>
          <p:spPr>
            <a:xfrm>
              <a:off x="29849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a:endParaRPr/>
            </a:p>
          </p:txBody>
        </p:sp>
        <p:sp>
          <p:nvSpPr>
            <p:cNvPr id="31" name="object 30"/>
            <p:cNvSpPr/>
            <p:nvPr/>
          </p:nvSpPr>
          <p:spPr>
            <a:xfrm>
              <a:off x="9225621" y="1584126"/>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a:endParaRPr/>
            </a:p>
          </p:txBody>
        </p:sp>
        <p:pic>
          <p:nvPicPr>
            <p:cNvPr id="32" name="object 31"/>
            <p:cNvPicPr/>
            <p:nvPr/>
          </p:nvPicPr>
          <p:blipFill>
            <a:blip r:embed="rId3" cstate="print"/>
            <a:stretch>
              <a:fillRect/>
            </a:stretch>
          </p:blipFill>
          <p:spPr>
            <a:xfrm>
              <a:off x="4392107" y="4752326"/>
              <a:ext cx="2799189" cy="738684"/>
            </a:xfrm>
            <a:prstGeom prst="rect">
              <a:avLst/>
            </a:prstGeom>
          </p:spPr>
        </p:pic>
        <p:pic>
          <p:nvPicPr>
            <p:cNvPr id="33" name="object 32"/>
            <p:cNvPicPr/>
            <p:nvPr/>
          </p:nvPicPr>
          <p:blipFill>
            <a:blip r:embed="rId4" cstate="print"/>
            <a:stretch>
              <a:fillRect/>
            </a:stretch>
          </p:blipFill>
          <p:spPr>
            <a:xfrm>
              <a:off x="5760687" y="4418146"/>
              <a:ext cx="437831" cy="269431"/>
            </a:xfrm>
            <a:prstGeom prst="rect">
              <a:avLst/>
            </a:prstGeom>
          </p:spPr>
        </p:pic>
        <p:sp>
          <p:nvSpPr>
            <p:cNvPr id="34" name="object 33"/>
            <p:cNvSpPr/>
            <p:nvPr/>
          </p:nvSpPr>
          <p:spPr>
            <a:xfrm>
              <a:off x="9309532" y="2809413"/>
              <a:ext cx="1047750" cy="316230"/>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a:endParaRPr/>
            </a:p>
          </p:txBody>
        </p:sp>
        <p:grpSp>
          <p:nvGrpSpPr>
            <p:cNvPr id="35" name="object 34"/>
            <p:cNvGrpSpPr/>
            <p:nvPr/>
          </p:nvGrpSpPr>
          <p:grpSpPr>
            <a:xfrm>
              <a:off x="4836987" y="4094502"/>
              <a:ext cx="622935" cy="262255"/>
              <a:chOff x="3003429" y="2957489"/>
              <a:chExt cx="622935" cy="262255"/>
            </a:xfrm>
          </p:grpSpPr>
          <p:pic>
            <p:nvPicPr>
              <p:cNvPr id="36" name="object 35"/>
              <p:cNvPicPr/>
              <p:nvPr/>
            </p:nvPicPr>
            <p:blipFill>
              <a:blip r:embed="rId5" cstate="print"/>
              <a:stretch>
                <a:fillRect/>
              </a:stretch>
            </p:blipFill>
            <p:spPr>
              <a:xfrm>
                <a:off x="3022479" y="2976539"/>
                <a:ext cx="502645" cy="224024"/>
              </a:xfrm>
              <a:prstGeom prst="rect">
                <a:avLst/>
              </a:prstGeom>
            </p:spPr>
          </p:pic>
          <p:sp>
            <p:nvSpPr>
              <p:cNvPr id="37" name="object 36"/>
              <p:cNvSpPr/>
              <p:nvPr/>
            </p:nvSpPr>
            <p:spPr>
              <a:xfrm>
                <a:off x="3012954" y="2967014"/>
                <a:ext cx="603885" cy="243204"/>
              </a:xfrm>
              <a:custGeom>
                <a:avLst/>
                <a:gdLst/>
                <a:ahLst/>
                <a:cxnLst/>
                <a:rect l="l" t="t" r="r" b="b"/>
                <a:pathLst>
                  <a:path w="603885" h="243205">
                    <a:moveTo>
                      <a:pt x="0" y="0"/>
                    </a:moveTo>
                    <a:lnTo>
                      <a:pt x="603374" y="0"/>
                    </a:lnTo>
                    <a:lnTo>
                      <a:pt x="603374" y="243074"/>
                    </a:lnTo>
                    <a:lnTo>
                      <a:pt x="0" y="243074"/>
                    </a:lnTo>
                    <a:lnTo>
                      <a:pt x="0" y="0"/>
                    </a:lnTo>
                    <a:close/>
                  </a:path>
                </a:pathLst>
              </a:custGeom>
              <a:ln w="19049">
                <a:solidFill>
                  <a:srgbClr val="0000FF"/>
                </a:solidFill>
              </a:ln>
            </p:spPr>
            <p:txBody>
              <a:bodyPr wrap="square" lIns="0" tIns="0" rIns="0" bIns="0" rtlCol="0"/>
              <a:lstStyle/>
              <a:p>
                <a:endParaRPr/>
              </a:p>
            </p:txBody>
          </p:sp>
        </p:gr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48" name="Group 47"/>
          <p:cNvGrpSpPr/>
          <p:nvPr/>
        </p:nvGrpSpPr>
        <p:grpSpPr>
          <a:xfrm>
            <a:off x="1839424" y="1219200"/>
            <a:ext cx="8218976" cy="4237557"/>
            <a:chOff x="2377954" y="1253453"/>
            <a:chExt cx="8218976" cy="4237557"/>
          </a:xfrm>
        </p:grpSpPr>
        <p:sp>
          <p:nvSpPr>
            <p:cNvPr id="4" name="object 3"/>
            <p:cNvSpPr txBox="1"/>
            <p:nvPr/>
          </p:nvSpPr>
          <p:spPr>
            <a:xfrm>
              <a:off x="2558028" y="1814825"/>
              <a:ext cx="115157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90204"/>
                  <a:cs typeface="Arial" panose="020B0604020202090204"/>
                </a:rPr>
                <a:t>x:</a:t>
              </a:r>
              <a:r>
                <a:rPr sz="2000" spc="-5" dirty="0">
                  <a:latin typeface="Arial" panose="020B0604020202090204"/>
                  <a:cs typeface="Arial" panose="020B0604020202090204"/>
                </a:rPr>
                <a:t> </a:t>
              </a:r>
              <a:r>
                <a:rPr sz="2000" spc="-10" dirty="0">
                  <a:latin typeface="Arial" panose="020B0604020202090204"/>
                  <a:cs typeface="Arial" panose="020B0604020202090204"/>
                </a:rPr>
                <a:t>[N×D]</a:t>
              </a:r>
              <a:endParaRPr sz="2000" dirty="0">
                <a:latin typeface="Arial" panose="020B0604020202090204"/>
                <a:cs typeface="Arial" panose="020B0604020202090204"/>
              </a:endParaRPr>
            </a:p>
          </p:txBody>
        </p:sp>
        <p:sp>
          <p:nvSpPr>
            <p:cNvPr id="5" name="object 4"/>
            <p:cNvSpPr txBox="1"/>
            <p:nvPr/>
          </p:nvSpPr>
          <p:spPr>
            <a:xfrm>
              <a:off x="24132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1</a:t>
              </a:r>
              <a:r>
                <a:rPr sz="2000" b="1"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-3</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dirty="0">
                <a:latin typeface="Arial" panose="020B0604020202090204"/>
                <a:cs typeface="Arial" panose="020B0604020202090204"/>
              </a:endParaRPr>
            </a:p>
            <a:p>
              <a:pPr marL="12700">
                <a:lnSpc>
                  <a:spcPct val="100000"/>
                </a:lnSpc>
                <a:tabLst>
                  <a:tab pos="589915" algn="l"/>
                  <a:tab pos="942340" algn="l"/>
                </a:tabLst>
              </a:pPr>
              <a:r>
                <a:rPr sz="2000" dirty="0">
                  <a:solidFill>
                    <a:srgbClr val="6AA84F"/>
                  </a:solidFill>
                  <a:latin typeface="Arial" panose="020B0604020202090204"/>
                  <a:cs typeface="Arial" panose="020B0604020202090204"/>
                </a:rPr>
                <a:t>[</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4</a:t>
              </a:r>
              <a:r>
                <a:rPr sz="2000" dirty="0">
                  <a:solidFill>
                    <a:srgbClr val="6AA84F"/>
                  </a:solidFill>
                  <a:latin typeface="Arial" panose="020B0604020202090204"/>
                  <a:cs typeface="Arial" panose="020B0604020202090204"/>
                </a:rPr>
                <a:t>	2</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dirty="0">
                <a:latin typeface="Arial" panose="020B0604020202090204"/>
                <a:cs typeface="Arial" panose="020B0604020202090204"/>
              </a:endParaRPr>
            </a:p>
          </p:txBody>
        </p:sp>
        <p:sp>
          <p:nvSpPr>
            <p:cNvPr id="6" name="object 5"/>
            <p:cNvSpPr txBox="1"/>
            <p:nvPr/>
          </p:nvSpPr>
          <p:spPr>
            <a:xfrm>
              <a:off x="23779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90204"/>
                  <a:cs typeface="Arial" panose="020B0604020202090204"/>
                </a:rPr>
                <a:t>w:</a:t>
              </a:r>
              <a:r>
                <a:rPr sz="2000" spc="-10" dirty="0">
                  <a:latin typeface="Arial" panose="020B0604020202090204"/>
                  <a:cs typeface="Arial" panose="020B0604020202090204"/>
                </a:rPr>
                <a:t> [D×M]</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1]</a:t>
              </a:r>
              <a:endParaRPr sz="2000">
                <a:latin typeface="Arial" panose="020B0604020202090204"/>
                <a:cs typeface="Arial" panose="020B060402020209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60" dirty="0">
                  <a:solidFill>
                    <a:srgbClr val="6AA84F"/>
                  </a:solidFill>
                  <a:latin typeface="Arial" panose="020B0604020202090204"/>
                  <a:cs typeface="Arial" panose="020B0604020202090204"/>
                </a:rPr>
                <a:t>1</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a:p>
              <a:pPr marL="12700">
                <a:lnSpc>
                  <a:spcPct val="100000"/>
                </a:lnSpc>
                <a:tabLst>
                  <a:tab pos="223520" algn="l"/>
                  <a:tab pos="504825" algn="l"/>
                  <a:tab pos="78740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3</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dirty="0">
                  <a:solidFill>
                    <a:srgbClr val="6AA84F"/>
                  </a:solidFill>
                  <a:latin typeface="Arial" panose="020B0604020202090204"/>
                  <a:cs typeface="Arial" panose="020B0604020202090204"/>
                </a:rPr>
                <a:t>-</a:t>
              </a:r>
              <a:r>
                <a:rPr sz="2000" spc="-25" dirty="0">
                  <a:solidFill>
                    <a:srgbClr val="6AA84F"/>
                  </a:solidFill>
                  <a:latin typeface="Arial" panose="020B0604020202090204"/>
                  <a:cs typeface="Arial" panose="020B0604020202090204"/>
                </a:rPr>
                <a:t>2]</a:t>
              </a:r>
              <a:endParaRPr sz="2000">
                <a:latin typeface="Arial" panose="020B0604020202090204"/>
                <a:cs typeface="Arial" panose="020B0604020202090204"/>
              </a:endParaRPr>
            </a:p>
          </p:txBody>
        </p:sp>
        <p:sp>
          <p:nvSpPr>
            <p:cNvPr id="7" name="object 6"/>
            <p:cNvSpPr/>
            <p:nvPr/>
          </p:nvSpPr>
          <p:spPr>
            <a:xfrm>
              <a:off x="52037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a:endParaRPr/>
            </a:p>
          </p:txBody>
        </p:sp>
        <p:sp>
          <p:nvSpPr>
            <p:cNvPr id="8" name="object 7"/>
            <p:cNvSpPr txBox="1"/>
            <p:nvPr/>
          </p:nvSpPr>
          <p:spPr>
            <a:xfrm>
              <a:off x="52037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90204"/>
                  <a:cs typeface="Arial" panose="020B0604020202090204"/>
                </a:rPr>
                <a:t>Matrix</a:t>
              </a:r>
              <a:r>
                <a:rPr sz="2200" spc="-10" dirty="0">
                  <a:latin typeface="Arial" panose="020B0604020202090204"/>
                  <a:cs typeface="Arial" panose="020B0604020202090204"/>
                </a:rPr>
                <a:t> Multiply</a:t>
              </a:r>
              <a:endParaRPr sz="2200">
                <a:latin typeface="Arial" panose="020B0604020202090204"/>
                <a:cs typeface="Arial" panose="020B0604020202090204"/>
              </a:endParaRPr>
            </a:p>
          </p:txBody>
        </p:sp>
        <p:pic>
          <p:nvPicPr>
            <p:cNvPr id="9" name="object 8"/>
            <p:cNvPicPr/>
            <p:nvPr/>
          </p:nvPicPr>
          <p:blipFill>
            <a:blip r:embed="rId2" cstate="print"/>
            <a:stretch>
              <a:fillRect/>
            </a:stretch>
          </p:blipFill>
          <p:spPr>
            <a:xfrm>
              <a:off x="5252509" y="2263413"/>
              <a:ext cx="2389474" cy="707524"/>
            </a:xfrm>
            <a:prstGeom prst="rect">
              <a:avLst/>
            </a:prstGeom>
          </p:spPr>
        </p:pic>
        <p:sp>
          <p:nvSpPr>
            <p:cNvPr id="10" name="object 9"/>
            <p:cNvSpPr txBox="1"/>
            <p:nvPr/>
          </p:nvSpPr>
          <p:spPr>
            <a:xfrm>
              <a:off x="90615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90204"/>
                  <a:cs typeface="Arial" panose="020B0604020202090204"/>
                </a:rPr>
                <a:t>y:</a:t>
              </a:r>
              <a:r>
                <a:rPr sz="2000" spc="-5" dirty="0">
                  <a:latin typeface="Arial" panose="020B0604020202090204"/>
                  <a:cs typeface="Arial" panose="020B0604020202090204"/>
                </a:rPr>
                <a:t> </a:t>
              </a:r>
              <a:r>
                <a:rPr sz="2000" spc="-10" dirty="0">
                  <a:latin typeface="Arial" panose="020B0604020202090204"/>
                  <a:cs typeface="Arial" panose="020B0604020202090204"/>
                </a:rPr>
                <a:t>[N×M]</a:t>
              </a:r>
              <a:endParaRPr sz="2000">
                <a:latin typeface="Arial" panose="020B0604020202090204"/>
                <a:cs typeface="Arial" panose="020B0604020202090204"/>
              </a:endParaRPr>
            </a:p>
            <a:p>
              <a:pPr algn="ctr">
                <a:lnSpc>
                  <a:spcPct val="100000"/>
                </a:lnSpc>
                <a:tabLst>
                  <a:tab pos="493395" algn="l"/>
                  <a:tab pos="775335" algn="l"/>
                  <a:tab pos="1141730" algn="l"/>
                </a:tabLst>
              </a:pPr>
              <a:r>
                <a:rPr sz="2000" spc="-25" dirty="0">
                  <a:solidFill>
                    <a:srgbClr val="6AA84F"/>
                  </a:solidFill>
                  <a:latin typeface="Arial" panose="020B0604020202090204"/>
                  <a:cs typeface="Arial" panose="020B0604020202090204"/>
                </a:rPr>
                <a:t>[</a:t>
              </a:r>
              <a:r>
                <a:rPr sz="2000" b="1" spc="-25" dirty="0">
                  <a:solidFill>
                    <a:srgbClr val="6AA84F"/>
                  </a:solidFill>
                  <a:latin typeface="Arial" panose="020B0604020202090204"/>
                  <a:cs typeface="Arial" panose="020B0604020202090204"/>
                </a:rPr>
                <a:t>13</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9</a:t>
              </a:r>
              <a:r>
                <a:rPr sz="2000" b="1" dirty="0">
                  <a:solidFill>
                    <a:srgbClr val="6AA84F"/>
                  </a:solidFill>
                  <a:latin typeface="Arial" panose="020B0604020202090204"/>
                  <a:cs typeface="Arial" panose="020B0604020202090204"/>
                </a:rPr>
                <a:t>	-</a:t>
              </a:r>
              <a:r>
                <a:rPr sz="2000" b="1" spc="-50" dirty="0">
                  <a:solidFill>
                    <a:srgbClr val="6AA84F"/>
                  </a:solidFill>
                  <a:latin typeface="Arial" panose="020B0604020202090204"/>
                  <a:cs typeface="Arial" panose="020B0604020202090204"/>
                </a:rPr>
                <a:t>2</a:t>
              </a:r>
              <a:r>
                <a:rPr sz="2000" b="1" dirty="0">
                  <a:solidFill>
                    <a:srgbClr val="6AA84F"/>
                  </a:solidFill>
                  <a:latin typeface="Arial" panose="020B0604020202090204"/>
                  <a:cs typeface="Arial" panose="020B0604020202090204"/>
                </a:rPr>
                <a:t>	-6</a:t>
              </a:r>
              <a:r>
                <a:rPr sz="2000" b="1"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90204"/>
                  <a:cs typeface="Arial" panose="020B0604020202090204"/>
                </a:rPr>
                <a:t>[</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5</a:t>
              </a:r>
              <a:r>
                <a:rPr sz="2000"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2</a:t>
              </a:r>
              <a:r>
                <a:rPr sz="2000" dirty="0">
                  <a:solidFill>
                    <a:srgbClr val="6AA84F"/>
                  </a:solidFill>
                  <a:latin typeface="Arial" panose="020B0604020202090204"/>
                  <a:cs typeface="Arial" panose="020B0604020202090204"/>
                </a:rPr>
                <a:t>	</a:t>
              </a:r>
              <a:r>
                <a:rPr sz="2000" spc="-25" dirty="0">
                  <a:solidFill>
                    <a:srgbClr val="6AA84F"/>
                  </a:solidFill>
                  <a:latin typeface="Arial" panose="020B0604020202090204"/>
                  <a:cs typeface="Arial" panose="020B0604020202090204"/>
                </a:rPr>
                <a:t>17</a:t>
              </a:r>
              <a:r>
                <a:rPr sz="2000" dirty="0">
                  <a:solidFill>
                    <a:srgbClr val="6AA84F"/>
                  </a:solidFill>
                  <a:latin typeface="Arial" panose="020B0604020202090204"/>
                  <a:cs typeface="Arial" panose="020B0604020202090204"/>
                </a:rPr>
                <a:t>	1</a:t>
              </a:r>
              <a:r>
                <a:rPr sz="2000" spc="-5" dirty="0">
                  <a:solidFill>
                    <a:srgbClr val="6AA84F"/>
                  </a:solidFill>
                  <a:latin typeface="Arial" panose="020B0604020202090204"/>
                  <a:cs typeface="Arial" panose="020B0604020202090204"/>
                </a:rPr>
                <a:t> </a:t>
              </a:r>
              <a:r>
                <a:rPr sz="2000" spc="-50" dirty="0">
                  <a:solidFill>
                    <a:srgbClr val="6AA84F"/>
                  </a:solidFill>
                  <a:latin typeface="Arial" panose="020B0604020202090204"/>
                  <a:cs typeface="Arial" panose="020B0604020202090204"/>
                </a:rPr>
                <a:t>]</a:t>
              </a:r>
              <a:endParaRPr sz="2000">
                <a:latin typeface="Arial" panose="020B0604020202090204"/>
                <a:cs typeface="Arial" panose="020B0604020202090204"/>
              </a:endParaRPr>
            </a:p>
          </p:txBody>
        </p:sp>
        <p:sp>
          <p:nvSpPr>
            <p:cNvPr id="11" name="object 10"/>
            <p:cNvSpPr txBox="1"/>
            <p:nvPr/>
          </p:nvSpPr>
          <p:spPr>
            <a:xfrm>
              <a:off x="8991600" y="2489200"/>
              <a:ext cx="1605330" cy="93980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90204"/>
                  <a:cs typeface="Arial" panose="020B0604020202090204"/>
                </a:rPr>
                <a:t>dL/dy:</a:t>
              </a:r>
              <a:r>
                <a:rPr sz="2000" spc="-30" dirty="0">
                  <a:latin typeface="Arial" panose="020B0604020202090204"/>
                  <a:cs typeface="Arial" panose="020B0604020202090204"/>
                </a:rPr>
                <a:t> </a:t>
              </a:r>
              <a:r>
                <a:rPr sz="2000" spc="-10" dirty="0">
                  <a:latin typeface="Arial" panose="020B0604020202090204"/>
                  <a:cs typeface="Arial" panose="020B0604020202090204"/>
                </a:rPr>
                <a:t>[N×M] </a:t>
              </a:r>
              <a:r>
                <a:rPr sz="2000" spc="-50" dirty="0">
                  <a:solidFill>
                    <a:srgbClr val="FF0000"/>
                  </a:solidFill>
                  <a:latin typeface="Arial" panose="020B0604020202090204"/>
                  <a:cs typeface="Arial" panose="020B0604020202090204"/>
                </a:rPr>
                <a:t>[</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2</a:t>
              </a:r>
              <a:r>
                <a:rPr sz="2000" dirty="0">
                  <a:solidFill>
                    <a:srgbClr val="FF0000"/>
                  </a:solidFill>
                  <a:latin typeface="Arial" panose="020B0604020202090204"/>
                  <a:cs typeface="Arial" panose="020B0604020202090204"/>
                </a:rPr>
                <a:t>	3</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3</a:t>
              </a:r>
              <a:r>
                <a:rPr sz="2000" dirty="0">
                  <a:solidFill>
                    <a:srgbClr val="FF0000"/>
                  </a:solidFill>
                  <a:latin typeface="Arial" panose="020B0604020202090204"/>
                  <a:cs typeface="Arial" panose="020B0604020202090204"/>
                </a:rPr>
                <a:t>	9</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a:p>
              <a:pPr marL="58420">
                <a:lnSpc>
                  <a:spcPct val="100000"/>
                </a:lnSpc>
                <a:tabLst>
                  <a:tab pos="565150" algn="l"/>
                  <a:tab pos="847090" algn="l"/>
                  <a:tab pos="1129030" algn="l"/>
                </a:tabLst>
              </a:pPr>
              <a:r>
                <a:rPr sz="2000" dirty="0">
                  <a:solidFill>
                    <a:srgbClr val="FF0000"/>
                  </a:solidFill>
                  <a:latin typeface="Arial" panose="020B0604020202090204"/>
                  <a:cs typeface="Arial" panose="020B0604020202090204"/>
                </a:rPr>
                <a:t>[</a:t>
              </a:r>
              <a:r>
                <a:rPr sz="2000" spc="-5" dirty="0">
                  <a:solidFill>
                    <a:srgbClr val="FF0000"/>
                  </a:solidFill>
                  <a:latin typeface="Arial" panose="020B0604020202090204"/>
                  <a:cs typeface="Arial" panose="020B0604020202090204"/>
                </a:rPr>
                <a:t> </a:t>
              </a:r>
              <a:r>
                <a:rPr sz="2000" dirty="0">
                  <a:solidFill>
                    <a:srgbClr val="FF0000"/>
                  </a:solidFill>
                  <a:latin typeface="Arial" panose="020B0604020202090204"/>
                  <a:cs typeface="Arial" panose="020B0604020202090204"/>
                </a:rPr>
                <a:t>-</a:t>
              </a:r>
              <a:r>
                <a:rPr sz="2000" spc="-50" dirty="0">
                  <a:solidFill>
                    <a:srgbClr val="FF0000"/>
                  </a:solidFill>
                  <a:latin typeface="Arial" panose="020B0604020202090204"/>
                  <a:cs typeface="Arial" panose="020B0604020202090204"/>
                </a:rPr>
                <a:t>8</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1</a:t>
              </a:r>
              <a:r>
                <a:rPr sz="2000"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4</a:t>
              </a:r>
              <a:r>
                <a:rPr sz="2000" dirty="0">
                  <a:solidFill>
                    <a:srgbClr val="FF0000"/>
                  </a:solidFill>
                  <a:latin typeface="Arial" panose="020B0604020202090204"/>
                  <a:cs typeface="Arial" panose="020B0604020202090204"/>
                </a:rPr>
                <a:t>	6</a:t>
              </a:r>
              <a:r>
                <a:rPr sz="2000" spc="-5" dirty="0">
                  <a:solidFill>
                    <a:srgbClr val="FF0000"/>
                  </a:solidFill>
                  <a:latin typeface="Arial" panose="020B0604020202090204"/>
                  <a:cs typeface="Arial" panose="020B0604020202090204"/>
                </a:rPr>
                <a:t> </a:t>
              </a:r>
              <a:r>
                <a:rPr sz="2000" spc="-50" dirty="0">
                  <a:solidFill>
                    <a:srgbClr val="FF0000"/>
                  </a:solidFill>
                  <a:latin typeface="Arial" panose="020B0604020202090204"/>
                  <a:cs typeface="Arial" panose="020B0604020202090204"/>
                </a:rPr>
                <a:t>]</a:t>
              </a:r>
              <a:endParaRPr sz="2000" dirty="0">
                <a:latin typeface="Arial" panose="020B0604020202090204"/>
                <a:cs typeface="Arial" panose="020B0604020202090204"/>
              </a:endParaRPr>
            </a:p>
          </p:txBody>
        </p:sp>
        <p:grpSp>
          <p:nvGrpSpPr>
            <p:cNvPr id="12" name="object 11"/>
            <p:cNvGrpSpPr/>
            <p:nvPr/>
          </p:nvGrpSpPr>
          <p:grpSpPr>
            <a:xfrm>
              <a:off x="37530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a:endParaRPr/>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grpSp>
          <p:nvGrpSpPr>
            <p:cNvPr id="16" name="object 15"/>
            <p:cNvGrpSpPr/>
            <p:nvPr/>
          </p:nvGrpSpPr>
          <p:grpSpPr>
            <a:xfrm>
              <a:off x="79895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a:endParaRPr/>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a:endParaRPr/>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a:endParaRPr/>
              </a:p>
            </p:txBody>
          </p:sp>
        </p:grpSp>
        <p:grpSp>
          <p:nvGrpSpPr>
            <p:cNvPr id="20" name="object 19"/>
            <p:cNvGrpSpPr/>
            <p:nvPr/>
          </p:nvGrpSpPr>
          <p:grpSpPr>
            <a:xfrm>
              <a:off x="79876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a:endParaRPr/>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a:endParaRPr/>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24" name="object 23"/>
            <p:cNvSpPr txBox="1"/>
            <p:nvPr/>
          </p:nvSpPr>
          <p:spPr>
            <a:xfrm>
              <a:off x="4448758" y="3118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90204"/>
                  <a:cs typeface="Arial" panose="020B0604020202090204"/>
                </a:rPr>
                <a:t>Q</a:t>
              </a:r>
              <a:r>
                <a:rPr sz="2000" dirty="0">
                  <a:latin typeface="Arial" panose="020B0604020202090204"/>
                  <a:cs typeface="Arial" panose="020B0604020202090204"/>
                </a:rPr>
                <a:t>:</a:t>
              </a:r>
              <a:r>
                <a:rPr sz="2000" spc="-30" dirty="0">
                  <a:latin typeface="Arial" panose="020B0604020202090204"/>
                  <a:cs typeface="Arial" panose="020B0604020202090204"/>
                </a:rPr>
                <a:t> </a:t>
              </a:r>
              <a:r>
                <a:rPr sz="2000" dirty="0">
                  <a:latin typeface="Arial" panose="020B0604020202090204"/>
                  <a:cs typeface="Arial" panose="020B0604020202090204"/>
                </a:rPr>
                <a:t>What</a:t>
              </a:r>
              <a:r>
                <a:rPr sz="2000" spc="-15" dirty="0">
                  <a:latin typeface="Arial" panose="020B0604020202090204"/>
                  <a:cs typeface="Arial" panose="020B0604020202090204"/>
                </a:rPr>
                <a:t> </a:t>
              </a:r>
              <a:r>
                <a:rPr sz="2000" dirty="0">
                  <a:latin typeface="Arial" panose="020B0604020202090204"/>
                  <a:cs typeface="Arial" panose="020B0604020202090204"/>
                </a:rPr>
                <a:t>parts</a:t>
              </a:r>
              <a:r>
                <a:rPr sz="2000" spc="-15" dirty="0">
                  <a:latin typeface="Arial" panose="020B0604020202090204"/>
                  <a:cs typeface="Arial" panose="020B0604020202090204"/>
                </a:rPr>
                <a:t> </a:t>
              </a:r>
              <a:r>
                <a:rPr sz="2000" dirty="0">
                  <a:latin typeface="Arial" panose="020B0604020202090204"/>
                  <a:cs typeface="Arial" panose="020B0604020202090204"/>
                </a:rPr>
                <a:t>of</a:t>
              </a:r>
              <a:r>
                <a:rPr sz="2000" spc="-15" dirty="0">
                  <a:latin typeface="Arial" panose="020B0604020202090204"/>
                  <a:cs typeface="Arial" panose="020B0604020202090204"/>
                </a:rPr>
                <a:t> </a:t>
              </a:r>
              <a:r>
                <a:rPr sz="2000" spc="-50" dirty="0">
                  <a:latin typeface="Arial" panose="020B0604020202090204"/>
                  <a:cs typeface="Arial" panose="020B0604020202090204"/>
                </a:rPr>
                <a:t>y </a:t>
              </a:r>
              <a:r>
                <a:rPr sz="2000" dirty="0">
                  <a:latin typeface="Arial" panose="020B0604020202090204"/>
                  <a:cs typeface="Arial" panose="020B0604020202090204"/>
                </a:rPr>
                <a:t>are</a:t>
              </a:r>
              <a:r>
                <a:rPr sz="2000" spc="-35" dirty="0">
                  <a:latin typeface="Arial" panose="020B0604020202090204"/>
                  <a:cs typeface="Arial" panose="020B0604020202090204"/>
                </a:rPr>
                <a:t> </a:t>
              </a:r>
              <a:r>
                <a:rPr sz="2000" dirty="0">
                  <a:latin typeface="Arial" panose="020B0604020202090204"/>
                  <a:cs typeface="Arial" panose="020B0604020202090204"/>
                </a:rPr>
                <a:t>affected</a:t>
              </a:r>
              <a:r>
                <a:rPr sz="2000" spc="-35" dirty="0">
                  <a:latin typeface="Arial" panose="020B0604020202090204"/>
                  <a:cs typeface="Arial" panose="020B0604020202090204"/>
                </a:rPr>
                <a:t> </a:t>
              </a:r>
              <a:r>
                <a:rPr sz="2000" dirty="0">
                  <a:latin typeface="Arial" panose="020B0604020202090204"/>
                  <a:cs typeface="Arial" panose="020B0604020202090204"/>
                </a:rPr>
                <a:t>by</a:t>
              </a:r>
              <a:r>
                <a:rPr sz="2000" spc="-30" dirty="0">
                  <a:latin typeface="Arial" panose="020B0604020202090204"/>
                  <a:cs typeface="Arial" panose="020B0604020202090204"/>
                </a:rPr>
                <a:t> </a:t>
              </a:r>
              <a:r>
                <a:rPr sz="2000" spc="-25" dirty="0">
                  <a:latin typeface="Arial" panose="020B0604020202090204"/>
                  <a:cs typeface="Arial" panose="020B0604020202090204"/>
                </a:rPr>
                <a:t>one </a:t>
              </a:r>
              <a:r>
                <a:rPr sz="2000" dirty="0">
                  <a:latin typeface="Arial" panose="020B0604020202090204"/>
                  <a:cs typeface="Arial" panose="020B0604020202090204"/>
                </a:rPr>
                <a:t>element</a:t>
              </a:r>
              <a:r>
                <a:rPr sz="2000" spc="-25" dirty="0">
                  <a:latin typeface="Arial" panose="020B0604020202090204"/>
                  <a:cs typeface="Arial" panose="020B0604020202090204"/>
                </a:rPr>
                <a:t> </a:t>
              </a:r>
              <a:r>
                <a:rPr sz="2000" dirty="0">
                  <a:latin typeface="Arial" panose="020B0604020202090204"/>
                  <a:cs typeface="Arial" panose="020B0604020202090204"/>
                </a:rPr>
                <a:t>of</a:t>
              </a:r>
              <a:r>
                <a:rPr sz="2000" spc="-20" dirty="0">
                  <a:latin typeface="Arial" panose="020B0604020202090204"/>
                  <a:cs typeface="Arial" panose="020B0604020202090204"/>
                </a:rPr>
                <a:t> </a:t>
              </a:r>
              <a:r>
                <a:rPr sz="2000" spc="-25" dirty="0">
                  <a:latin typeface="Arial" panose="020B0604020202090204"/>
                  <a:cs typeface="Arial" panose="020B0604020202090204"/>
                </a:rPr>
                <a:t>x?</a:t>
              </a:r>
              <a:endParaRPr sz="2000">
                <a:latin typeface="Arial" panose="020B0604020202090204"/>
                <a:cs typeface="Arial" panose="020B0604020202090204"/>
              </a:endParaRPr>
            </a:p>
          </p:txBody>
        </p:sp>
        <p:sp>
          <p:nvSpPr>
            <p:cNvPr id="25" name="object 24"/>
            <p:cNvSpPr txBox="1"/>
            <p:nvPr/>
          </p:nvSpPr>
          <p:spPr>
            <a:xfrm>
              <a:off x="4448758" y="4033328"/>
              <a:ext cx="2148840" cy="635000"/>
            </a:xfrm>
            <a:prstGeom prst="rect">
              <a:avLst/>
            </a:prstGeom>
          </p:spPr>
          <p:txBody>
            <a:bodyPr vert="horz" wrap="square" lIns="0" tIns="12700" rIns="0" bIns="0" rtlCol="0">
              <a:spAutoFit/>
            </a:bodyPr>
            <a:lstStyle/>
            <a:p>
              <a:pPr marL="12700" marR="5080">
                <a:lnSpc>
                  <a:spcPct val="100000"/>
                </a:lnSpc>
                <a:spcBef>
                  <a:spcPts val="100"/>
                </a:spcBef>
                <a:tabLst>
                  <a:tab pos="969010" algn="l"/>
                </a:tabLst>
              </a:pPr>
              <a:r>
                <a:rPr sz="2000" b="1" spc="-25" dirty="0">
                  <a:latin typeface="Arial" panose="020B0604020202090204"/>
                  <a:cs typeface="Arial" panose="020B0604020202090204"/>
                </a:rPr>
                <a:t>A</a:t>
              </a:r>
              <a:r>
                <a:rPr sz="2000" spc="-25" dirty="0">
                  <a:latin typeface="Arial" panose="020B0604020202090204"/>
                  <a:cs typeface="Arial" panose="020B0604020202090204"/>
                </a:rPr>
                <a:t>:</a:t>
              </a:r>
              <a:r>
                <a:rPr sz="2000" dirty="0">
                  <a:latin typeface="Arial" panose="020B0604020202090204"/>
                  <a:cs typeface="Arial" panose="020B0604020202090204"/>
                </a:rPr>
                <a:t>	affects</a:t>
              </a:r>
              <a:r>
                <a:rPr sz="2000" spc="-80" dirty="0">
                  <a:latin typeface="Arial" panose="020B0604020202090204"/>
                  <a:cs typeface="Arial" panose="020B0604020202090204"/>
                </a:rPr>
                <a:t> </a:t>
              </a:r>
              <a:r>
                <a:rPr sz="2000" spc="-25" dirty="0">
                  <a:latin typeface="Arial" panose="020B0604020202090204"/>
                  <a:cs typeface="Arial" panose="020B0604020202090204"/>
                </a:rPr>
                <a:t>the </a:t>
              </a:r>
              <a:r>
                <a:rPr sz="2000" dirty="0">
                  <a:latin typeface="Arial" panose="020B0604020202090204"/>
                  <a:cs typeface="Arial" panose="020B0604020202090204"/>
                </a:rPr>
                <a:t>whole</a:t>
              </a:r>
              <a:r>
                <a:rPr sz="2000" spc="-25" dirty="0">
                  <a:latin typeface="Arial" panose="020B0604020202090204"/>
                  <a:cs typeface="Arial" panose="020B0604020202090204"/>
                </a:rPr>
                <a:t> row</a:t>
              </a:r>
              <a:endParaRPr sz="2000">
                <a:latin typeface="Arial" panose="020B0604020202090204"/>
                <a:cs typeface="Arial" panose="020B0604020202090204"/>
              </a:endParaRPr>
            </a:p>
          </p:txBody>
        </p:sp>
        <p:grpSp>
          <p:nvGrpSpPr>
            <p:cNvPr id="26" name="object 25"/>
            <p:cNvGrpSpPr/>
            <p:nvPr/>
          </p:nvGrpSpPr>
          <p:grpSpPr>
            <a:xfrm>
              <a:off x="3748320" y="2859989"/>
              <a:ext cx="1149985" cy="258445"/>
              <a:chOff x="1990962" y="1722976"/>
              <a:chExt cx="1149985" cy="258445"/>
            </a:xfrm>
          </p:grpSpPr>
          <p:sp>
            <p:nvSpPr>
              <p:cNvPr id="27" name="object 26"/>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a:endParaRPr/>
              </a:p>
            </p:txBody>
          </p:sp>
          <p:sp>
            <p:nvSpPr>
              <p:cNvPr id="28" name="object 27"/>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a:endParaRPr/>
              </a:p>
            </p:txBody>
          </p:sp>
          <p:sp>
            <p:nvSpPr>
              <p:cNvPr id="29" name="object 28"/>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a:endParaRPr/>
              </a:p>
            </p:txBody>
          </p:sp>
        </p:grpSp>
        <p:sp>
          <p:nvSpPr>
            <p:cNvPr id="30" name="object 29"/>
            <p:cNvSpPr/>
            <p:nvPr/>
          </p:nvSpPr>
          <p:spPr>
            <a:xfrm>
              <a:off x="29087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a:endParaRPr/>
            </a:p>
          </p:txBody>
        </p:sp>
        <p:grpSp>
          <p:nvGrpSpPr>
            <p:cNvPr id="31" name="object 30"/>
            <p:cNvGrpSpPr/>
            <p:nvPr/>
          </p:nvGrpSpPr>
          <p:grpSpPr>
            <a:xfrm>
              <a:off x="9139896" y="1574601"/>
              <a:ext cx="1353820" cy="324485"/>
              <a:chOff x="7382538" y="437588"/>
              <a:chExt cx="1353820" cy="324485"/>
            </a:xfrm>
          </p:grpSpPr>
          <p:sp>
            <p:nvSpPr>
              <p:cNvPr id="32" name="object 31"/>
              <p:cNvSpPr/>
              <p:nvPr/>
            </p:nvSpPr>
            <p:spPr>
              <a:xfrm>
                <a:off x="7392063" y="447113"/>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a:endParaRPr/>
              </a:p>
            </p:txBody>
          </p:sp>
          <p:sp>
            <p:nvSpPr>
              <p:cNvPr id="33" name="object 32"/>
              <p:cNvSpPr/>
              <p:nvPr/>
            </p:nvSpPr>
            <p:spPr>
              <a:xfrm>
                <a:off x="8071090" y="483686"/>
                <a:ext cx="271780" cy="241935"/>
              </a:xfrm>
              <a:custGeom>
                <a:avLst/>
                <a:gdLst/>
                <a:ahLst/>
                <a:cxnLst/>
                <a:rect l="l" t="t" r="r" b="b"/>
                <a:pathLst>
                  <a:path w="271779" h="241934">
                    <a:moveTo>
                      <a:pt x="266" y="0"/>
                    </a:moveTo>
                    <a:lnTo>
                      <a:pt x="271166" y="299"/>
                    </a:lnTo>
                    <a:lnTo>
                      <a:pt x="270898" y="241499"/>
                    </a:lnTo>
                    <a:lnTo>
                      <a:pt x="0" y="241199"/>
                    </a:lnTo>
                    <a:lnTo>
                      <a:pt x="266" y="0"/>
                    </a:lnTo>
                    <a:close/>
                  </a:path>
                </a:pathLst>
              </a:custGeom>
              <a:ln w="19049">
                <a:solidFill>
                  <a:srgbClr val="9900FF"/>
                </a:solidFill>
              </a:ln>
            </p:spPr>
            <p:txBody>
              <a:bodyPr wrap="square" lIns="0" tIns="0" rIns="0" bIns="0" rtlCol="0"/>
              <a:lstStyle/>
              <a:p>
                <a:endParaRPr/>
              </a:p>
            </p:txBody>
          </p:sp>
        </p:grpSp>
        <p:sp>
          <p:nvSpPr>
            <p:cNvPr id="34" name="object 33"/>
            <p:cNvSpPr txBox="1"/>
            <p:nvPr/>
          </p:nvSpPr>
          <p:spPr>
            <a:xfrm>
              <a:off x="7071333" y="3158641"/>
              <a:ext cx="156337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90204"/>
                  <a:cs typeface="Arial" panose="020B0604020202090204"/>
                </a:rPr>
                <a:t>Q</a:t>
              </a:r>
              <a:r>
                <a:rPr sz="2000" dirty="0">
                  <a:latin typeface="Arial" panose="020B0604020202090204"/>
                  <a:cs typeface="Arial" panose="020B0604020202090204"/>
                </a:rPr>
                <a:t>:</a:t>
              </a:r>
              <a:r>
                <a:rPr sz="2000" spc="-15" dirty="0">
                  <a:latin typeface="Arial" panose="020B0604020202090204"/>
                  <a:cs typeface="Arial" panose="020B0604020202090204"/>
                </a:rPr>
                <a:t> </a:t>
              </a:r>
              <a:r>
                <a:rPr sz="2000" dirty="0">
                  <a:latin typeface="Arial" panose="020B0604020202090204"/>
                  <a:cs typeface="Arial" panose="020B0604020202090204"/>
                </a:rPr>
                <a:t>How</a:t>
              </a:r>
              <a:r>
                <a:rPr sz="2000" spc="-10" dirty="0">
                  <a:latin typeface="Arial" panose="020B0604020202090204"/>
                  <a:cs typeface="Arial" panose="020B0604020202090204"/>
                </a:rPr>
                <a:t> </a:t>
              </a:r>
              <a:r>
                <a:rPr sz="2000" spc="-20" dirty="0">
                  <a:latin typeface="Arial" panose="020B0604020202090204"/>
                  <a:cs typeface="Arial" panose="020B0604020202090204"/>
                </a:rPr>
                <a:t>much</a:t>
              </a:r>
              <a:endParaRPr sz="2000">
                <a:latin typeface="Arial" panose="020B0604020202090204"/>
                <a:cs typeface="Arial" panose="020B0604020202090204"/>
              </a:endParaRPr>
            </a:p>
          </p:txBody>
        </p:sp>
        <p:sp>
          <p:nvSpPr>
            <p:cNvPr id="35" name="object 34"/>
            <p:cNvSpPr txBox="1"/>
            <p:nvPr/>
          </p:nvSpPr>
          <p:spPr>
            <a:xfrm>
              <a:off x="7071333" y="3463441"/>
              <a:ext cx="576580"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Arial" panose="020B0604020202090204"/>
                  <a:cs typeface="Arial" panose="020B0604020202090204"/>
                </a:rPr>
                <a:t>does</a:t>
              </a:r>
              <a:endParaRPr sz="2000">
                <a:latin typeface="Arial" panose="020B0604020202090204"/>
                <a:cs typeface="Arial" panose="020B0604020202090204"/>
              </a:endParaRPr>
            </a:p>
          </p:txBody>
        </p:sp>
        <p:sp>
          <p:nvSpPr>
            <p:cNvPr id="36" name="object 35"/>
            <p:cNvSpPr txBox="1"/>
            <p:nvPr/>
          </p:nvSpPr>
          <p:spPr>
            <a:xfrm>
              <a:off x="7071333" y="3768241"/>
              <a:ext cx="1486535" cy="330200"/>
            </a:xfrm>
            <a:prstGeom prst="rect">
              <a:avLst/>
            </a:prstGeom>
          </p:spPr>
          <p:txBody>
            <a:bodyPr vert="horz" wrap="square" lIns="0" tIns="12700" rIns="0" bIns="0" rtlCol="0">
              <a:spAutoFit/>
            </a:bodyPr>
            <a:lstStyle/>
            <a:p>
              <a:pPr marL="12700">
                <a:lnSpc>
                  <a:spcPct val="100000"/>
                </a:lnSpc>
                <a:spcBef>
                  <a:spcPts val="100"/>
                </a:spcBef>
                <a:tabLst>
                  <a:tab pos="1331595" algn="l"/>
                </a:tabLst>
              </a:pPr>
              <a:r>
                <a:rPr sz="2000" spc="-10" dirty="0">
                  <a:latin typeface="Arial" panose="020B0604020202090204"/>
                  <a:cs typeface="Arial" panose="020B0604020202090204"/>
                </a:rPr>
                <a:t>affect</a:t>
              </a:r>
              <a:r>
                <a:rPr sz="2000" dirty="0">
                  <a:latin typeface="Arial" panose="020B0604020202090204"/>
                  <a:cs typeface="Arial" panose="020B0604020202090204"/>
                </a:rPr>
                <a:t>	</a:t>
              </a:r>
              <a:r>
                <a:rPr sz="2000" spc="-50" dirty="0">
                  <a:latin typeface="Arial" panose="020B0604020202090204"/>
                  <a:cs typeface="Arial" panose="020B0604020202090204"/>
                </a:rPr>
                <a:t>?</a:t>
              </a:r>
              <a:endParaRPr sz="2000">
                <a:latin typeface="Arial" panose="020B0604020202090204"/>
                <a:cs typeface="Arial" panose="020B0604020202090204"/>
              </a:endParaRPr>
            </a:p>
          </p:txBody>
        </p:sp>
        <p:grpSp>
          <p:nvGrpSpPr>
            <p:cNvPr id="37" name="object 36"/>
            <p:cNvGrpSpPr/>
            <p:nvPr/>
          </p:nvGrpSpPr>
          <p:grpSpPr>
            <a:xfrm>
              <a:off x="7685407" y="3512812"/>
              <a:ext cx="717550" cy="589915"/>
              <a:chOff x="5928049" y="2375799"/>
              <a:chExt cx="717550" cy="589915"/>
            </a:xfrm>
          </p:grpSpPr>
          <p:pic>
            <p:nvPicPr>
              <p:cNvPr id="38" name="object 37"/>
              <p:cNvPicPr/>
              <p:nvPr/>
            </p:nvPicPr>
            <p:blipFill>
              <a:blip r:embed="rId3" cstate="print"/>
              <a:stretch>
                <a:fillRect/>
              </a:stretch>
            </p:blipFill>
            <p:spPr>
              <a:xfrm>
                <a:off x="5947099" y="2394849"/>
                <a:ext cx="504774" cy="224974"/>
              </a:xfrm>
              <a:prstGeom prst="rect">
                <a:avLst/>
              </a:prstGeom>
            </p:spPr>
          </p:pic>
          <p:sp>
            <p:nvSpPr>
              <p:cNvPr id="39" name="object 38"/>
              <p:cNvSpPr/>
              <p:nvPr/>
            </p:nvSpPr>
            <p:spPr>
              <a:xfrm>
                <a:off x="5937574" y="2385324"/>
                <a:ext cx="606425" cy="244475"/>
              </a:xfrm>
              <a:custGeom>
                <a:avLst/>
                <a:gdLst/>
                <a:ahLst/>
                <a:cxnLst/>
                <a:rect l="l" t="t" r="r" b="b"/>
                <a:pathLst>
                  <a:path w="606425" h="244475">
                    <a:moveTo>
                      <a:pt x="0" y="0"/>
                    </a:moveTo>
                    <a:lnTo>
                      <a:pt x="605849" y="0"/>
                    </a:lnTo>
                    <a:lnTo>
                      <a:pt x="605849" y="244024"/>
                    </a:lnTo>
                    <a:lnTo>
                      <a:pt x="0" y="244024"/>
                    </a:lnTo>
                    <a:lnTo>
                      <a:pt x="0" y="0"/>
                    </a:lnTo>
                    <a:close/>
                  </a:path>
                </a:pathLst>
              </a:custGeom>
              <a:ln w="19049">
                <a:solidFill>
                  <a:srgbClr val="0000FF"/>
                </a:solidFill>
              </a:ln>
            </p:spPr>
            <p:txBody>
              <a:bodyPr wrap="square" lIns="0" tIns="0" rIns="0" bIns="0" rtlCol="0"/>
              <a:lstStyle/>
              <a:p>
                <a:endParaRPr/>
              </a:p>
            </p:txBody>
          </p:sp>
          <p:pic>
            <p:nvPicPr>
              <p:cNvPr id="40" name="object 39"/>
              <p:cNvPicPr/>
              <p:nvPr/>
            </p:nvPicPr>
            <p:blipFill>
              <a:blip r:embed="rId4" cstate="print"/>
              <a:stretch>
                <a:fillRect/>
              </a:stretch>
            </p:blipFill>
            <p:spPr>
              <a:xfrm>
                <a:off x="6047252" y="2708384"/>
                <a:ext cx="567033" cy="232377"/>
              </a:xfrm>
              <a:prstGeom prst="rect">
                <a:avLst/>
              </a:prstGeom>
            </p:spPr>
          </p:pic>
          <p:sp>
            <p:nvSpPr>
              <p:cNvPr id="41" name="object 40"/>
              <p:cNvSpPr/>
              <p:nvPr/>
            </p:nvSpPr>
            <p:spPr>
              <a:xfrm>
                <a:off x="5990474" y="2675621"/>
                <a:ext cx="645160" cy="280670"/>
              </a:xfrm>
              <a:custGeom>
                <a:avLst/>
                <a:gdLst/>
                <a:ahLst/>
                <a:cxnLst/>
                <a:rect l="l" t="t" r="r" b="b"/>
                <a:pathLst>
                  <a:path w="645159" h="280669">
                    <a:moveTo>
                      <a:pt x="0" y="0"/>
                    </a:moveTo>
                    <a:lnTo>
                      <a:pt x="645149" y="0"/>
                    </a:lnTo>
                    <a:lnTo>
                      <a:pt x="645149" y="280474"/>
                    </a:lnTo>
                    <a:lnTo>
                      <a:pt x="0" y="280474"/>
                    </a:lnTo>
                    <a:lnTo>
                      <a:pt x="0" y="0"/>
                    </a:lnTo>
                    <a:close/>
                  </a:path>
                </a:pathLst>
              </a:custGeom>
              <a:ln w="19049">
                <a:solidFill>
                  <a:srgbClr val="9900FF"/>
                </a:solidFill>
              </a:ln>
            </p:spPr>
            <p:txBody>
              <a:bodyPr wrap="square" lIns="0" tIns="0" rIns="0" bIns="0" rtlCol="0"/>
              <a:lstStyle/>
              <a:p>
                <a:endParaRPr/>
              </a:p>
            </p:txBody>
          </p:sp>
        </p:grpSp>
        <p:pic>
          <p:nvPicPr>
            <p:cNvPr id="42" name="object 41"/>
            <p:cNvPicPr/>
            <p:nvPr/>
          </p:nvPicPr>
          <p:blipFill>
            <a:blip r:embed="rId5" cstate="print"/>
            <a:stretch>
              <a:fillRect/>
            </a:stretch>
          </p:blipFill>
          <p:spPr>
            <a:xfrm>
              <a:off x="4315907" y="4752326"/>
              <a:ext cx="2799189" cy="738684"/>
            </a:xfrm>
            <a:prstGeom prst="rect">
              <a:avLst/>
            </a:prstGeom>
          </p:spPr>
        </p:pic>
        <p:pic>
          <p:nvPicPr>
            <p:cNvPr id="43" name="object 42"/>
            <p:cNvPicPr/>
            <p:nvPr/>
          </p:nvPicPr>
          <p:blipFill>
            <a:blip r:embed="rId6" cstate="print"/>
            <a:stretch>
              <a:fillRect/>
            </a:stretch>
          </p:blipFill>
          <p:spPr>
            <a:xfrm>
              <a:off x="5684487" y="4418146"/>
              <a:ext cx="437831" cy="269431"/>
            </a:xfrm>
            <a:prstGeom prst="rect">
              <a:avLst/>
            </a:prstGeom>
          </p:spPr>
        </p:pic>
        <p:sp>
          <p:nvSpPr>
            <p:cNvPr id="44" name="object 43"/>
            <p:cNvSpPr/>
            <p:nvPr/>
          </p:nvSpPr>
          <p:spPr>
            <a:xfrm>
              <a:off x="9233332" y="2809413"/>
              <a:ext cx="1047750" cy="316230"/>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a:endParaRPr/>
            </a:p>
          </p:txBody>
        </p:sp>
        <p:grpSp>
          <p:nvGrpSpPr>
            <p:cNvPr id="45" name="object 44"/>
            <p:cNvGrpSpPr/>
            <p:nvPr/>
          </p:nvGrpSpPr>
          <p:grpSpPr>
            <a:xfrm>
              <a:off x="4760787" y="4094502"/>
              <a:ext cx="622935" cy="262255"/>
              <a:chOff x="3003429" y="2957489"/>
              <a:chExt cx="622935" cy="262255"/>
            </a:xfrm>
          </p:grpSpPr>
          <p:pic>
            <p:nvPicPr>
              <p:cNvPr id="46" name="object 45"/>
              <p:cNvPicPr/>
              <p:nvPr/>
            </p:nvPicPr>
            <p:blipFill>
              <a:blip r:embed="rId3" cstate="print"/>
              <a:stretch>
                <a:fillRect/>
              </a:stretch>
            </p:blipFill>
            <p:spPr>
              <a:xfrm>
                <a:off x="3022479" y="2976539"/>
                <a:ext cx="502645" cy="224024"/>
              </a:xfrm>
              <a:prstGeom prst="rect">
                <a:avLst/>
              </a:prstGeom>
            </p:spPr>
          </p:pic>
          <p:sp>
            <p:nvSpPr>
              <p:cNvPr id="47" name="object 46"/>
              <p:cNvSpPr/>
              <p:nvPr/>
            </p:nvSpPr>
            <p:spPr>
              <a:xfrm>
                <a:off x="3012954" y="2967014"/>
                <a:ext cx="603885" cy="243204"/>
              </a:xfrm>
              <a:custGeom>
                <a:avLst/>
                <a:gdLst/>
                <a:ahLst/>
                <a:cxnLst/>
                <a:rect l="l" t="t" r="r" b="b"/>
                <a:pathLst>
                  <a:path w="603885" h="243205">
                    <a:moveTo>
                      <a:pt x="0" y="0"/>
                    </a:moveTo>
                    <a:lnTo>
                      <a:pt x="603374" y="0"/>
                    </a:lnTo>
                    <a:lnTo>
                      <a:pt x="603374" y="243074"/>
                    </a:lnTo>
                    <a:lnTo>
                      <a:pt x="0" y="243074"/>
                    </a:lnTo>
                    <a:lnTo>
                      <a:pt x="0" y="0"/>
                    </a:lnTo>
                    <a:close/>
                  </a:path>
                </a:pathLst>
              </a:custGeom>
              <a:ln w="19049">
                <a:solidFill>
                  <a:srgbClr val="0000FF"/>
                </a:solidFill>
              </a:ln>
            </p:spPr>
            <p:txBody>
              <a:bodyPr wrap="square" lIns="0" tIns="0" rIns="0" bIns="0" rtlCol="0"/>
              <a:lstStyle/>
              <a:p>
                <a:endParaRPr/>
              </a:p>
            </p:txBody>
          </p:sp>
        </p:gr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IMING" val="|103.5"/>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TIMING" val="|52.7|55"/>
</p:tagLst>
</file>

<file path=ppt/tags/tag97.xml><?xml version="1.0" encoding="utf-8"?>
<p:tagLst xmlns:a="http://schemas.openxmlformats.org/drawingml/2006/main" xmlns:r="http://schemas.openxmlformats.org/officeDocument/2006/relationships" xmlns:p="http://schemas.openxmlformats.org/presentationml/2006/main">
  <p:tag name="TIMING" val="|5.6|22|149.9|0.8"/>
</p:tagLst>
</file>

<file path=ppt/tags/tag98.xml><?xml version="1.0" encoding="utf-8"?>
<p:tagLst xmlns:a="http://schemas.openxmlformats.org/drawingml/2006/main" xmlns:r="http://schemas.openxmlformats.org/officeDocument/2006/relationships" xmlns:p="http://schemas.openxmlformats.org/presentationml/2006/main">
  <p:tag name="TIMING" val="|48.8"/>
</p:tagLst>
</file>

<file path=ppt/tags/tag99.xml><?xml version="1.0" encoding="utf-8"?>
<p:tagLst xmlns:a="http://schemas.openxmlformats.org/drawingml/2006/main" xmlns:r="http://schemas.openxmlformats.org/officeDocument/2006/relationships" xmlns:p="http://schemas.openxmlformats.org/presentationml/2006/main">
  <p:tag name="TIMING" val="|38|6.5|9.5|5.3|0.8|2.6|2.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59</TotalTime>
  <Words>5225</Words>
  <Application>Microsoft Macintosh PowerPoint</Application>
  <PresentationFormat>宽屏</PresentationFormat>
  <Paragraphs>858</Paragraphs>
  <Slides>119</Slides>
  <Notes>27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30" baseType="lpstr">
      <vt:lpstr>华文楷体</vt:lpstr>
      <vt:lpstr>Arial</vt:lpstr>
      <vt:lpstr>Calibri</vt:lpstr>
      <vt:lpstr>Cambria Math</vt:lpstr>
      <vt:lpstr>Helvetica</vt:lpstr>
      <vt:lpstr>STIX Two Math</vt:lpstr>
      <vt:lpstr>Times New Roman</vt:lpstr>
      <vt:lpstr>Wingdings</vt:lpstr>
      <vt:lpstr>Wingdings 3</vt:lpstr>
      <vt:lpstr>my</vt:lpstr>
      <vt:lpstr>方程式</vt:lpstr>
      <vt:lpstr>PowerPoint 演示文稿</vt:lpstr>
      <vt:lpstr>Chapter 4: Neural Networks</vt:lpstr>
      <vt:lpstr>Outline</vt:lpstr>
      <vt:lpstr>4.1 Neuron</vt:lpstr>
      <vt:lpstr>Biological neuron</vt:lpstr>
      <vt:lpstr>Artificial neuron</vt:lpstr>
      <vt:lpstr>Properties of activation function</vt:lpstr>
      <vt:lpstr>Commonly used activation function</vt:lpstr>
      <vt:lpstr>S-type: Sigmoid function</vt:lpstr>
      <vt:lpstr>Problem: Saturated neurons “kill” the gradients</vt:lpstr>
      <vt:lpstr>Problem: Sigmoid outputs are not zero-centered</vt:lpstr>
      <vt:lpstr>tanh(x)</vt:lpstr>
      <vt:lpstr>Common activation function: ramp function</vt:lpstr>
      <vt:lpstr>Problem</vt:lpstr>
      <vt:lpstr>Dead ReLU</vt:lpstr>
      <vt:lpstr>Leaky ReLU</vt:lpstr>
      <vt:lpstr>Exponential Linear Units (ELU)</vt:lpstr>
      <vt:lpstr>Common activation function: composite function</vt:lpstr>
      <vt:lpstr>GeLU: Gaussian error linear unit</vt:lpstr>
      <vt:lpstr>In practice:</vt:lpstr>
      <vt:lpstr>Common activation functions and their derivatives</vt:lpstr>
      <vt:lpstr>4.2 Neural Network</vt:lpstr>
      <vt:lpstr>Artificial Neural Network (ANN)</vt:lpstr>
      <vt:lpstr>Network structure</vt:lpstr>
      <vt:lpstr>Graph Neural Networks (GNNs)</vt:lpstr>
      <vt:lpstr>Neural network (NN)</vt:lpstr>
      <vt:lpstr>4.3 Feedforward Neural Network</vt:lpstr>
      <vt:lpstr>Network structure</vt:lpstr>
      <vt:lpstr>Feedforward Neural Network (FNN)</vt:lpstr>
      <vt:lpstr>Information Propagation Process</vt:lpstr>
      <vt:lpstr>Universal Approximation Theorem</vt:lpstr>
      <vt:lpstr>Applied to Machine Learning</vt:lpstr>
      <vt:lpstr>Deep Feedforward Neural Network</vt:lpstr>
      <vt:lpstr>Parameter Learning</vt:lpstr>
      <vt:lpstr>Parameter Learning</vt:lpstr>
      <vt:lpstr>How to calculate the gradient?</vt:lpstr>
      <vt:lpstr>4.4 Back Propagation Algorithm</vt:lpstr>
      <vt:lpstr>Matrix Calculus</vt:lpstr>
      <vt:lpstr>Chain rule</vt:lpstr>
      <vt:lpstr>Compute Gradient</vt:lpstr>
      <vt:lpstr>Compute Gradient</vt:lpstr>
      <vt:lpstr>Compute</vt:lpstr>
      <vt:lpstr>Compute Gradient</vt:lpstr>
      <vt:lpstr>Stochastic gradient descent training process</vt:lpstr>
      <vt:lpstr>4.5 BP Examples</vt:lpstr>
      <vt:lpstr>Backpropagation: a simple example</vt:lpstr>
      <vt:lpstr>Backpropagation: a simple example</vt:lpstr>
      <vt:lpstr>Backpropagation: a simple example</vt:lpstr>
      <vt:lpstr>Backpropagation: a simple example</vt:lpstr>
      <vt:lpstr>Backpropagation: a simple example</vt:lpstr>
      <vt:lpstr>Backpropagation: a simple example</vt:lpstr>
      <vt:lpstr>Backpropagation: a simple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Patterns in gradient flow</vt:lpstr>
      <vt:lpstr>Backprop implementation</vt:lpstr>
      <vt:lpstr>Backprop implementation</vt:lpstr>
      <vt:lpstr>Backprop implementation</vt:lpstr>
      <vt:lpstr>Backprop implementation</vt:lpstr>
      <vt:lpstr>Backprop implementation</vt:lpstr>
      <vt:lpstr>Backprop implementation</vt:lpstr>
      <vt:lpstr>Backprop implementation</vt:lpstr>
      <vt:lpstr>PowerPoint 演示文稿</vt:lpstr>
      <vt:lpstr>Recap: Vector derivatives</vt:lpstr>
      <vt:lpstr>Backprop with Vectors</vt:lpstr>
      <vt:lpstr>Backprop with Vectors</vt:lpstr>
      <vt:lpstr>Backprop with Vectors</vt:lpstr>
      <vt:lpstr>Backprop with Vectors</vt:lpstr>
      <vt:lpstr>Backprop with Vectors</vt:lpstr>
      <vt:lpstr>Backprop with Vectors</vt:lpstr>
      <vt:lpstr>Backprop with Vectors</vt:lpstr>
      <vt:lpstr>Gradients of variables wrt loss have same dims as the original variable</vt:lpstr>
      <vt:lpstr>Backprop with Vectors</vt:lpstr>
      <vt:lpstr>Backprop with Vectors</vt:lpstr>
      <vt:lpstr>Backprop with Vectors</vt:lpstr>
      <vt:lpstr>Backprop with Matrices (or Tensors)</vt:lpstr>
      <vt:lpstr>Backprop with Matrices (or Tensors)</vt:lpstr>
      <vt:lpstr>Backprop with Matrices (or Tensors)</vt:lpstr>
      <vt:lpstr>Backprop with Matrices</vt:lpstr>
      <vt:lpstr>Backprop with Matrices</vt:lpstr>
      <vt:lpstr>Backprop with Matrices</vt:lpstr>
      <vt:lpstr>Backprop with Matrices</vt:lpstr>
      <vt:lpstr>Backprop with Matrices</vt:lpstr>
      <vt:lpstr>Backprop with Matrices</vt:lpstr>
      <vt:lpstr>Backprop with Matrices</vt:lpstr>
      <vt:lpstr>Backprop with Matrices</vt:lpstr>
      <vt:lpstr>4.6 Computational Graph and Automatic Differentiation</vt:lpstr>
      <vt:lpstr>Computational Graph and Automatic Differentiation</vt:lpstr>
      <vt:lpstr>Computational graph</vt:lpstr>
      <vt:lpstr>Automatic Differentiation (AD)</vt:lpstr>
      <vt:lpstr>Forward Mode</vt:lpstr>
      <vt:lpstr>Backward Mode</vt:lpstr>
      <vt:lpstr>PyTorch Example</vt:lpstr>
      <vt:lpstr>Back propagation algorithm (reverse mode of AD)</vt:lpstr>
      <vt:lpstr>Static/Dynamic Computational Graph</vt:lpstr>
      <vt:lpstr>How to achieve it?</vt:lpstr>
      <vt:lpstr>Getting started: 30 seconds to Keras</vt:lpstr>
      <vt:lpstr>Three Steps of Deep Learning</vt:lpstr>
      <vt:lpstr>4.7 Optimization Problem</vt:lpstr>
      <vt:lpstr>Optimization Problem</vt:lpstr>
      <vt:lpstr>Gradient Descent</vt:lpstr>
      <vt:lpstr>Optimization Problem</vt:lpstr>
      <vt:lpstr>Optimization Problem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a27077</cp:lastModifiedBy>
  <cp:revision>2346</cp:revision>
  <dcterms:created xsi:type="dcterms:W3CDTF">2024-10-16T11:57:25Z</dcterms:created>
  <dcterms:modified xsi:type="dcterms:W3CDTF">2025-10-23T16:09:08Z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4587EE3C619563E0FCCDEF6631C46131_42</vt:lpwstr>
  </property>
  <property fmtid="{D5CDD505-2E9C-101B-9397-08002B2CF9AE}" pid="3" name="KSOProductBuildVer">
    <vt:lpwstr>1033-6.8.2.8850</vt:lpwstr>
  </property>
</Properties>
</file>